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81" r:id="rId2"/>
    <p:sldId id="260" r:id="rId3"/>
    <p:sldId id="261" r:id="rId4"/>
    <p:sldId id="283" r:id="rId5"/>
    <p:sldId id="262" r:id="rId6"/>
    <p:sldId id="263" r:id="rId7"/>
    <p:sldId id="273" r:id="rId8"/>
    <p:sldId id="276" r:id="rId9"/>
    <p:sldId id="277" r:id="rId10"/>
    <p:sldId id="264" r:id="rId11"/>
    <p:sldId id="275" r:id="rId12"/>
    <p:sldId id="278" r:id="rId13"/>
    <p:sldId id="279" r:id="rId14"/>
    <p:sldId id="265" r:id="rId15"/>
    <p:sldId id="282" r:id="rId16"/>
    <p:sldId id="267" r:id="rId17"/>
    <p:sldId id="272" r:id="rId18"/>
    <p:sldId id="268" r:id="rId19"/>
    <p:sldId id="269" r:id="rId20"/>
    <p:sldId id="270" r:id="rId21"/>
    <p:sldId id="27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106" d="100"/>
          <a:sy n="106" d="100"/>
        </p:scale>
        <p:origin x="-336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heme" Target="theme/theme1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notesMaster" Target="notesMasters/notesMaster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BB3615-AACB-4BF5-AED7-55F25803323E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9266DD-2382-476A-91D4-A8A4DB541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72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89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731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402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9106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00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668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767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8932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117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12/18/2020</a:t>
            </a:fld>
            <a:endParaRPr lang="en-US" dirty="0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438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67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296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707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017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961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376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632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2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7721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20.jpeg" /><Relationship Id="rId4" Type="http://schemas.openxmlformats.org/officeDocument/2006/relationships/image" Target="../media/image6.jpeg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1.jpe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95600" y="152400"/>
            <a:ext cx="3733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76DA048-AD46-4F4B-8EA6-90B059208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536213" cy="530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878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8842" y="4648200"/>
            <a:ext cx="3497943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টাকা বা অর্থ প্রদান</a:t>
            </a:r>
            <a:endParaRPr lang="en-US" sz="3200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4879975" y="4648200"/>
            <a:ext cx="3806825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আসবাবপত্রের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অবচয়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2050" name="Picture 2" descr="Image result for à¦¨à¦à¦¦ à¦à¦¾à¦à¦¾ à¦à¦¦à¦¾à¦¨ à¦ªà§à¦°à¦¦à¦¾à¦¨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14" y="1032669"/>
            <a:ext cx="4732361" cy="285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DINA SHAMIM\Desktop\chairs-5252078-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032669"/>
            <a:ext cx="3992877" cy="285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599" y="4495800"/>
            <a:ext cx="6701971" cy="174534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ব্যক্তিগত</a:t>
            </a:r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প্রয়োজনে</a:t>
            </a:r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ঋণ</a:t>
            </a:r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নেত্তয়া</a:t>
            </a:r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কিনা</a:t>
            </a:r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328" y="488950"/>
            <a:ext cx="6571242" cy="374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355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DINA SHAMIM\Desktop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21" y="1219201"/>
            <a:ext cx="4090679" cy="245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DINA SHAMIM\Desktop\download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95400"/>
            <a:ext cx="4278521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76525" y="5334000"/>
            <a:ext cx="3267075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endParaRPr lang="en-US" sz="3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09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INA SHAMIM\Desktop\credit-score_505_0326120818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6" r="32496"/>
          <a:stretch/>
        </p:blipFill>
        <p:spPr bwMode="auto">
          <a:xfrm>
            <a:off x="762000" y="1066800"/>
            <a:ext cx="3029804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71600" y="4646494"/>
            <a:ext cx="2362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দায়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37338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ঋণ</a:t>
            </a:r>
            <a:endParaRPr lang="en-US" sz="32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70" name="Picture 2" descr="Image result for à¦¦à¦²à¦¿à¦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948" y="1143001"/>
            <a:ext cx="4103074" cy="213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86399" y="3733800"/>
            <a:ext cx="2650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দলিল</a:t>
            </a:r>
            <a:endParaRPr lang="en-US" sz="3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57799" y="4495800"/>
            <a:ext cx="2650671" cy="8364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মালিকানা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স্বত্ব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23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00843" y="2864259"/>
            <a:ext cx="6542314" cy="132343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8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বর্ধিত</a:t>
            </a:r>
            <a:r>
              <a:rPr lang="en-US" sz="8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রুপ</a:t>
            </a:r>
            <a:endParaRPr lang="en-US" sz="8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190500" y="4450770"/>
            <a:ext cx="8763000" cy="22025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A=L+</a:t>
            </a:r>
            <a:r>
              <a:rPr lang="en-US" sz="115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8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C+R-E-D</a:t>
            </a:r>
            <a:r>
              <a:rPr lang="en-US" sz="13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8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5643" y="23425"/>
            <a:ext cx="8610600" cy="26468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A=L+E</a:t>
            </a:r>
            <a:endParaRPr lang="en-US" sz="1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140131_1901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0"/>
            <a:ext cx="3886200" cy="2914650"/>
          </a:xfrm>
          <a:prstGeom prst="rect">
            <a:avLst/>
          </a:prstGeom>
        </p:spPr>
      </p:pic>
      <p:pic>
        <p:nvPicPr>
          <p:cNvPr id="3" name="Picture 2" descr="IMG_20140131_1902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133350"/>
            <a:ext cx="3886200" cy="2914650"/>
          </a:xfrm>
          <a:prstGeom prst="rect">
            <a:avLst/>
          </a:prstGeom>
        </p:spPr>
      </p:pic>
      <p:pic>
        <p:nvPicPr>
          <p:cNvPr id="4" name="Picture 3" descr="Photo008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3200400"/>
            <a:ext cx="3454400" cy="2590800"/>
          </a:xfrm>
          <a:prstGeom prst="rect">
            <a:avLst/>
          </a:prstGeom>
        </p:spPr>
      </p:pic>
      <p:pic>
        <p:nvPicPr>
          <p:cNvPr id="5" name="Picture 4" descr="Photo008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2971800"/>
            <a:ext cx="3886200" cy="29146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24200" y="6019800"/>
            <a:ext cx="3670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ক্রেতা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বিক্রেতা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31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52600" y="838200"/>
            <a:ext cx="6824304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Assets</a:t>
            </a:r>
            <a:r>
              <a:rPr lang="bn-IN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(সম্পদ)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Liabilities</a:t>
            </a:r>
            <a:r>
              <a:rPr lang="bn-IN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(দায়)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Capital</a:t>
            </a:r>
            <a:r>
              <a:rPr lang="bn-IN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(মূলধন) 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Revenue</a:t>
            </a:r>
            <a:r>
              <a:rPr lang="bn-IN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(আয়) 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Expenses</a:t>
            </a:r>
            <a:r>
              <a:rPr lang="bn-IN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(খরচ) 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Drawings</a:t>
            </a:r>
            <a:r>
              <a:rPr lang="bn-IN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(উত্তোলন) 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838200"/>
            <a:ext cx="1170513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A=</a:t>
            </a:r>
          </a:p>
          <a:p>
            <a:pPr algn="ctr"/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L=</a:t>
            </a:r>
          </a:p>
          <a:p>
            <a:pPr algn="ctr"/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C=</a:t>
            </a:r>
          </a:p>
          <a:p>
            <a:pPr algn="ctr"/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R=</a:t>
            </a:r>
          </a:p>
          <a:p>
            <a:pPr algn="ctr"/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E=</a:t>
            </a:r>
          </a:p>
          <a:p>
            <a:pPr algn="ctr"/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D=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2286000"/>
            <a:ext cx="2324100" cy="1323439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মালিকানা</a:t>
            </a:r>
          </a:p>
          <a:p>
            <a:pPr algn="ctr"/>
            <a:r>
              <a:rPr lang="bn-IN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স্বত্ব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Up Arrow 2"/>
          <p:cNvSpPr/>
          <p:nvPr/>
        </p:nvSpPr>
        <p:spPr>
          <a:xfrm>
            <a:off x="0" y="1219200"/>
            <a:ext cx="3352800" cy="1295400"/>
          </a:xfrm>
          <a:prstGeom prst="up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Up Arrow 3"/>
          <p:cNvSpPr/>
          <p:nvPr/>
        </p:nvSpPr>
        <p:spPr>
          <a:xfrm>
            <a:off x="0" y="3200400"/>
            <a:ext cx="3352800" cy="1295400"/>
          </a:xfrm>
          <a:prstGeom prst="up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 flipV="1">
            <a:off x="5738812" y="640140"/>
            <a:ext cx="3352800" cy="1950660"/>
          </a:xfrm>
          <a:prstGeom prst="down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flipV="1">
            <a:off x="5676900" y="3009275"/>
            <a:ext cx="3352800" cy="1981200"/>
          </a:xfrm>
          <a:prstGeom prst="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" y="1371600"/>
            <a:ext cx="1981200" cy="107721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মূলধন </a:t>
            </a:r>
          </a:p>
          <a:p>
            <a:pPr algn="ctr"/>
            <a:r>
              <a:rPr lang="bn-IN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বিনিয়োগ</a:t>
            </a: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4900" y="3745199"/>
            <a:ext cx="11430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আয়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15112" y="1082070"/>
            <a:ext cx="1600200" cy="13849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মালিক</a:t>
            </a:r>
          </a:p>
          <a:p>
            <a:pPr algn="ctr"/>
            <a:r>
              <a:rPr lang="bn-IN" sz="2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র্তৃ</a:t>
            </a:r>
            <a:r>
              <a:rPr lang="bn-IN" sz="2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</a:t>
            </a:r>
          </a:p>
          <a:p>
            <a:pPr algn="ctr"/>
            <a:r>
              <a:rPr lang="bn-IN" sz="2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উত্তোলন</a:t>
            </a:r>
            <a:endParaRPr lang="en-US" sz="2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10400" y="3877687"/>
            <a:ext cx="102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খরচ</a:t>
            </a:r>
            <a:endParaRPr lang="en-US" sz="2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4107" y="0"/>
            <a:ext cx="3884386" cy="9233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5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300" y="996043"/>
            <a:ext cx="9144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জনাব হাসান</a:t>
            </a:r>
            <a:r>
              <a:rPr lang="bn-IN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জানুয়ারি ১, ২০</a:t>
            </a:r>
            <a:r>
              <a:rPr lang="en-US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২০ </a:t>
            </a:r>
            <a:r>
              <a:rPr lang="bn-IN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তারিখে তার আইন পেশার অফিস চালু করেন। প্রথম মাসে তার লেনদেন গুলো নিম্নরুপ। লেনদেনগুলো হিসাব সমীকরণের মাধ্যমে উপাদান গুলোর প্রভাব দেখাও।--</a:t>
            </a:r>
            <a:endParaRPr lang="en-US" sz="2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" y="2814969"/>
            <a:ext cx="8915401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/>
            <a:r>
              <a:rPr lang="bn-IN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জানু ১-আইন পেশায় ৫০,০০০ টাকা বিনিয়োগ করা হল।</a:t>
            </a:r>
          </a:p>
          <a:p>
            <a:pPr marL="342900" indent="-342900"/>
            <a:r>
              <a:rPr lang="bn-IN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জানু ৭- ধারে অফিস যন্ত্রপাতি  ক্রয় ১৫,‌০০০ টাকা। </a:t>
            </a:r>
          </a:p>
          <a:p>
            <a:pPr marL="342900" indent="-342900"/>
            <a:r>
              <a:rPr lang="bn-IN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জানু ২০- ব্যাংক থেকে ঋণ নেয়া হল ২০,০০০ টাকা।</a:t>
            </a:r>
          </a:p>
          <a:p>
            <a:pPr marL="342900" indent="-342900"/>
            <a:r>
              <a:rPr lang="bn-IN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জানু ৩০- বাকীতে ক্রয়কৃত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যন্ত্রপাতির</a:t>
            </a:r>
            <a:r>
              <a:rPr lang="bn-IN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মূল্য পরিশোধ ১০,০০০ টাকা।</a:t>
            </a:r>
            <a:endParaRPr lang="en-US" sz="32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4656" y="0"/>
            <a:ext cx="4657271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870528"/>
            <a:ext cx="8458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as-IN" sz="3200" dirty="0">
                <a:latin typeface="NikoshBAN" pitchFamily="2" charset="0"/>
                <a:cs typeface="NikoshBAN" pitchFamily="2" charset="0"/>
              </a:rPr>
              <a:t>মালিকানা স্বত্বে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 বর্ধিত রুপ কোনটি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as-IN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মূলধন-আয়+ব্যয়-উত্তোলন</a:t>
            </a:r>
            <a:r>
              <a:rPr lang="en-US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২.</a:t>
            </a:r>
            <a:r>
              <a:rPr lang="as-IN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মূলধন+আয়+ব্যয়-উত্তোলন</a:t>
            </a:r>
            <a:endParaRPr lang="en-US" sz="2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৩.</a:t>
            </a:r>
            <a:r>
              <a:rPr lang="as-IN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মূলধন+আয়-ব্যয়+উত্তোলন</a:t>
            </a:r>
            <a:r>
              <a:rPr lang="en-US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৪.</a:t>
            </a:r>
            <a:r>
              <a:rPr lang="as-IN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মূলধন+আয়-ব্যয়-উত্তোলন</a:t>
            </a:r>
            <a:endParaRPr lang="en-US" sz="2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as-IN" sz="3200" dirty="0">
                <a:latin typeface="NikoshBAN" pitchFamily="2" charset="0"/>
                <a:cs typeface="NikoshBAN" pitchFamily="2" charset="0"/>
              </a:rPr>
              <a:t>কোনটি সত্য নয়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as-IN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প্রতিটি লেনদেন ঘটনা</a:t>
            </a:r>
            <a:r>
              <a:rPr lang="en-US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২.</a:t>
            </a:r>
            <a:r>
              <a:rPr lang="as-IN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  প্রতিটি ঘটনা লেনদেন নয়</a:t>
            </a:r>
            <a:endParaRPr lang="en-US" sz="2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৩.</a:t>
            </a:r>
            <a:r>
              <a:rPr lang="as-IN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 প্রতিটি ঘটনায় লেনদেন</a:t>
            </a:r>
            <a:r>
              <a:rPr lang="en-US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৪.</a:t>
            </a:r>
            <a:r>
              <a:rPr lang="as-IN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কোনটিয় নয়</a:t>
            </a:r>
            <a:endParaRPr lang="en-US" sz="2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as-IN" sz="3200" dirty="0">
                <a:latin typeface="NikoshBAN" pitchFamily="2" charset="0"/>
                <a:cs typeface="NikoshBAN" pitchFamily="2" charset="0"/>
              </a:rPr>
              <a:t>কোনটি লেনদেন নয়?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2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১. আসবাবপত্রের </a:t>
            </a:r>
            <a:r>
              <a:rPr lang="as-IN" sz="2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অবচয় ১০০০ টাকা</a:t>
            </a:r>
            <a:r>
              <a:rPr lang="en-US" sz="2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   ২.</a:t>
            </a:r>
            <a:r>
              <a:rPr lang="as-IN" sz="2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আয়কর প্রদান ২০০০ টাকা</a:t>
            </a:r>
            <a:r>
              <a:rPr lang="en-US" sz="2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৩.</a:t>
            </a:r>
            <a:r>
              <a:rPr lang="as-IN" sz="2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মালিকের নিজস্ব তহবিল হতে ব্যক্তিগত ঋণ প্রদান ৪০০০০ টাকা</a:t>
            </a:r>
            <a:r>
              <a:rPr lang="en-US" sz="2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৪.</a:t>
            </a:r>
            <a:r>
              <a:rPr lang="as-IN" sz="2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 ব্যাংক হতে উত্তোলন ১০০০০ টাকা</a:t>
            </a:r>
            <a:endParaRPr lang="en-US" sz="2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74FD5C-E895-E641-A571-E6E809457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63" y="1456873"/>
            <a:ext cx="3460749" cy="43859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83FE016-AFC8-CF4D-B2AB-8A65304B800F}"/>
              </a:ext>
            </a:extLst>
          </p:cNvPr>
          <p:cNvSpPr/>
          <p:nvPr/>
        </p:nvSpPr>
        <p:spPr>
          <a:xfrm>
            <a:off x="4100284" y="2354944"/>
            <a:ext cx="4716978" cy="3266728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মো: আল-হাসান বিশ্বাস</a:t>
            </a:r>
          </a:p>
          <a:p>
            <a:pPr>
              <a:lnSpc>
                <a:spcPct val="150000"/>
              </a:lnSpc>
            </a:pPr>
            <a:r>
              <a:rPr lang="en-GB" sz="2800" b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সিনিয়র</a:t>
            </a:r>
            <a:r>
              <a:rPr lang="en-US" sz="2800" b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শিক্ষক</a:t>
            </a:r>
            <a:r>
              <a:rPr lang="en-US" sz="36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(ব্যবসায় শিক্ষা)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রহমানিয়া </a:t>
            </a:r>
            <a:r>
              <a:rPr lang="en-US" sz="2400" b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এলিমেন্টারি </a:t>
            </a:r>
            <a:r>
              <a:rPr lang="en-GB" sz="2400" b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এন্ড সেকেন্ডারি </a:t>
            </a:r>
            <a:r>
              <a:rPr lang="en-US" sz="2400" b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স্কুল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। 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পায়গ্রাম কসবা, ফুলতলা, খুলনা।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মোবাইল: ০১৬১০-১৭২৭১৭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4CA3DE-6A1E-6542-B906-1BCED0E254A1}"/>
              </a:ext>
            </a:extLst>
          </p:cNvPr>
          <p:cNvSpPr txBox="1"/>
          <p:nvPr/>
        </p:nvSpPr>
        <p:spPr>
          <a:xfrm>
            <a:off x="3073564" y="220665"/>
            <a:ext cx="4572000" cy="1015663"/>
          </a:xfrm>
          <a:prstGeom prst="rect">
            <a:avLst/>
          </a:prstGeom>
          <a:solidFill>
            <a:srgbClr val="92D050"/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0_1174fc_bee06911_L.png">
            <a:extLst>
              <a:ext uri="{FF2B5EF4-FFF2-40B4-BE49-F238E27FC236}">
                <a16:creationId xmlns:a16="http://schemas.microsoft.com/office/drawing/2014/main" id="{CDDEE72C-6502-9347-AEB5-A38410E49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196128" flipH="1" flipV="1">
            <a:off x="-380625" y="176523"/>
            <a:ext cx="2496138" cy="1677405"/>
          </a:xfrm>
          <a:prstGeom prst="rect">
            <a:avLst/>
          </a:prstGeom>
        </p:spPr>
      </p:pic>
      <p:pic>
        <p:nvPicPr>
          <p:cNvPr id="8" name="Picture 7" descr="0_1174fc_bee06911_L.png">
            <a:extLst>
              <a:ext uri="{FF2B5EF4-FFF2-40B4-BE49-F238E27FC236}">
                <a16:creationId xmlns:a16="http://schemas.microsoft.com/office/drawing/2014/main" id="{3FFCDEF3-F7BB-E248-BA77-D8E72B0AD7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196128" flipH="1" flipV="1">
            <a:off x="-294944" y="4916161"/>
            <a:ext cx="2496138" cy="1677405"/>
          </a:xfrm>
          <a:prstGeom prst="rect">
            <a:avLst/>
          </a:prstGeom>
        </p:spPr>
      </p:pic>
      <p:pic>
        <p:nvPicPr>
          <p:cNvPr id="10" name="Picture 9" descr="0_1174fc_bee06911_L.png">
            <a:extLst>
              <a:ext uri="{FF2B5EF4-FFF2-40B4-BE49-F238E27FC236}">
                <a16:creationId xmlns:a16="http://schemas.microsoft.com/office/drawing/2014/main" id="{9B9D9FD9-C899-C24F-950F-78F2786ED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135985" flipH="1" flipV="1">
            <a:off x="6896808" y="397625"/>
            <a:ext cx="2496138" cy="1677405"/>
          </a:xfrm>
          <a:prstGeom prst="rect">
            <a:avLst/>
          </a:prstGeom>
        </p:spPr>
      </p:pic>
      <p:pic>
        <p:nvPicPr>
          <p:cNvPr id="12" name="Picture 11" descr="0_1174fc_bee06911_L.png">
            <a:extLst>
              <a:ext uri="{FF2B5EF4-FFF2-40B4-BE49-F238E27FC236}">
                <a16:creationId xmlns:a16="http://schemas.microsoft.com/office/drawing/2014/main" id="{4533868F-2848-6841-AA25-63A35F4058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 flipH="1" flipV="1">
            <a:off x="7130521" y="5152019"/>
            <a:ext cx="2496138" cy="167740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0786" y="533400"/>
            <a:ext cx="5896428" cy="1323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8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8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5285" y="2419727"/>
            <a:ext cx="7293429" cy="3046988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ctr">
            <a:spAutoFit/>
          </a:bodyPr>
          <a:lstStyle/>
          <a:p>
            <a:pPr marL="2857500" lvl="5" indent="-571500">
              <a:buFont typeface="Wingdings" panose="05000000000000000000" pitchFamily="2" charset="2"/>
              <a:buChar char="q"/>
            </a:pPr>
            <a:r>
              <a:rPr lang="bn-IN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“কোন ঘটনা লেনদেন হলে তা হিসাব সমীকরণের যে কোন একটি উপাদানের পরিবর্তন সাধন করে।–” ব্যাখ্যা কর</a:t>
            </a:r>
            <a:r>
              <a:rPr lang="bn-BD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7630" y="1761671"/>
            <a:ext cx="6491514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11500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 সবাইকে</a:t>
            </a:r>
            <a:endParaRPr lang="en-US" sz="115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9260" y="5235871"/>
            <a:ext cx="3810000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নগদ অর্থ প্রদান</a:t>
            </a:r>
            <a:endParaRPr lang="en-US" sz="4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8680" y="5266648"/>
            <a:ext cx="4011386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বিক্রয়</a:t>
            </a:r>
            <a:endParaRPr lang="en-US" sz="3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Photo008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8680" y="1268186"/>
            <a:ext cx="3901440" cy="2926080"/>
          </a:xfrm>
          <a:prstGeom prst="rect">
            <a:avLst/>
          </a:prstGeom>
        </p:spPr>
      </p:pic>
      <p:pic>
        <p:nvPicPr>
          <p:cNvPr id="9" name="Picture 8" descr="Image result for à¦¨à¦à¦¦ à¦à¦¾à¦à¦¾ à¦à¦¦à¦¾à¦¨ à¦ªà§à¦°à¦¦à¦¾à¦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17" y="1268186"/>
            <a:ext cx="3664783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7870" y="5397248"/>
            <a:ext cx="3810000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নগদ অর্থ প্রদান</a:t>
            </a:r>
            <a:endParaRPr lang="en-US" sz="4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4744" y="5397248"/>
            <a:ext cx="4011386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বিক্রয়</a:t>
            </a:r>
            <a:endParaRPr lang="en-US" sz="3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Photo008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744" y="2079622"/>
            <a:ext cx="3901440" cy="3115035"/>
          </a:xfrm>
          <a:prstGeom prst="rect">
            <a:avLst/>
          </a:prstGeom>
        </p:spPr>
      </p:pic>
      <p:pic>
        <p:nvPicPr>
          <p:cNvPr id="9" name="Picture 8" descr="Image result for à¦¨à¦à¦¦ à¦à¦¾à¦à¦¾ à¦à¦¦à¦¾à¦¨ à¦ªà§à¦°à¦¦à¦¾à¦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78" y="2079622"/>
            <a:ext cx="3901440" cy="311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8C9DBDD-ECAE-814F-AA43-E90E1A970CFC}"/>
              </a:ext>
            </a:extLst>
          </p:cNvPr>
          <p:cNvSpPr txBox="1"/>
          <p:nvPr/>
        </p:nvSpPr>
        <p:spPr>
          <a:xfrm>
            <a:off x="2508068" y="491255"/>
            <a:ext cx="3532634" cy="101566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6000" b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লেনদেন</a:t>
            </a:r>
            <a:endParaRPr lang="en-US" sz="6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5976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9500" y="1188978"/>
            <a:ext cx="722267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শ্রেণি: নবম-দশম </a:t>
            </a:r>
          </a:p>
          <a:p>
            <a:pPr algn="ctr"/>
            <a:r>
              <a:rPr lang="en-US" sz="6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বিষয়: হিসাববিজ্ঞান </a:t>
            </a:r>
            <a:endParaRPr lang="bn-IN" sz="6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6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অধ্যায়</a:t>
            </a:r>
            <a:r>
              <a:rPr lang="en-US" sz="6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: দ্বিতীয়</a:t>
            </a:r>
          </a:p>
          <a:p>
            <a:pPr algn="ctr"/>
            <a:r>
              <a:rPr lang="en-US" sz="6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লেনদেন</a:t>
            </a:r>
          </a:p>
          <a:p>
            <a:pPr algn="ctr"/>
            <a:r>
              <a:rPr lang="en-US" sz="6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6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9517" y="303324"/>
            <a:ext cx="3644965" cy="104321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97" y="2114731"/>
            <a:ext cx="8610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এ পাঠ শেষে শিক্ষার্থীরা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400" dirty="0">
                <a:latin typeface="NikoshBAN" pitchFamily="2" charset="0"/>
                <a:cs typeface="NikoshBAN" pitchFamily="2" charset="0"/>
              </a:rPr>
              <a:t>লেনদেনের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পারবে ।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400" dirty="0">
                <a:latin typeface="NikoshBAN" pitchFamily="2" charset="0"/>
                <a:cs typeface="NikoshBAN" pitchFamily="2" charset="0"/>
              </a:rPr>
              <a:t>লেনদেন চিহ্নিত করতে পারবে 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400" dirty="0">
                <a:latin typeface="NikoshBAN" pitchFamily="2" charset="0"/>
                <a:cs typeface="NikoshBAN" pitchFamily="2" charset="0"/>
              </a:rPr>
              <a:t>হিসাব সমীকর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ণে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র বর্ধিত রুপ ব্যাখ্যা </a:t>
            </a:r>
            <a:r>
              <a:rPr lang="bn-IN" sz="4400">
                <a:latin typeface="NikoshBAN" pitchFamily="2" charset="0"/>
                <a:cs typeface="NikoshBAN" pitchFamily="2" charset="0"/>
              </a:rPr>
              <a:t>করতে </a:t>
            </a:r>
            <a:r>
              <a:rPr lang="en-GB" sz="4400"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99803" y="4584332"/>
            <a:ext cx="2338465" cy="9020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লেনদেন</a:t>
            </a:r>
            <a:endParaRPr lang="en-US" sz="3200" b="1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67200" y="3992380"/>
            <a:ext cx="4601980" cy="732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আর্থিক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অবস্থার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67200" y="4861349"/>
            <a:ext cx="4601980" cy="7774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পক্ষ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3551" y="5744980"/>
            <a:ext cx="8535649" cy="8844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Down Arrow 7"/>
          <p:cNvSpPr/>
          <p:nvPr/>
        </p:nvSpPr>
        <p:spPr>
          <a:xfrm rot="16477205">
            <a:off x="3142461" y="4292458"/>
            <a:ext cx="484632" cy="17628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15563222">
            <a:off x="3049757" y="3657241"/>
            <a:ext cx="484632" cy="1914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51" y="124195"/>
            <a:ext cx="4007787" cy="2926080"/>
          </a:xfrm>
          <a:prstGeom prst="rect">
            <a:avLst/>
          </a:prstGeom>
        </p:spPr>
      </p:pic>
      <p:pic>
        <p:nvPicPr>
          <p:cNvPr id="11" name="Picture 10" descr="Photo008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0771" y="124195"/>
            <a:ext cx="3901440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52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19399" y="304800"/>
            <a:ext cx="3966029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লেনদেনের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10668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074" name="Picture 2" descr="C:\Users\DINA SHAMIM\Desktop\downloa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06" y="990601"/>
            <a:ext cx="2659224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114800" y="1066800"/>
            <a:ext cx="4191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অংকে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পরিমানযোগ্য</a:t>
            </a:r>
            <a:endParaRPr lang="en-US" sz="2800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9491" y="2376270"/>
            <a:ext cx="3604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১০০০-১৫০ =৮৫০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14800" y="2057400"/>
            <a:ext cx="4191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আর্থিক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অবস্হার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endParaRPr lang="en-US" sz="2800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114800" y="3543301"/>
            <a:ext cx="4191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দ্বৈত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সত্তা</a:t>
            </a:r>
            <a:endParaRPr lang="en-US" sz="3600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7" descr="C:\Users\DINA SHAMIM\Desktop\chairs-5252078-smal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8" t="19849" r="6925"/>
          <a:stretch/>
        </p:blipFill>
        <p:spPr bwMode="auto">
          <a:xfrm>
            <a:off x="841043" y="4723825"/>
            <a:ext cx="2889914" cy="114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4000500" y="4802875"/>
            <a:ext cx="4191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দৃশ্যমানতা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অদৃশ্যমানতা</a:t>
            </a:r>
            <a:endParaRPr lang="en-US" sz="2800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3" descr="C:\Users\DINA SHAMIM\Desktop\download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7300" y="3314376"/>
            <a:ext cx="2057400" cy="116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21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3" grpId="0" animBg="1"/>
      <p:bldP spid="18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à¦¨à¦à¦¦ à¦à¦¾à¦à¦¾ à¦à¦¦à¦¾à¦¨ à¦ªà§à¦°à¦¦à¦¾à¦¨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832" y="990600"/>
            <a:ext cx="3664783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DINA SHAMIM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76325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3048000"/>
            <a:ext cx="35814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বাকীতে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সুতা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4793417" y="3429000"/>
            <a:ext cx="3436183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বাকীতে</a:t>
            </a:r>
            <a:r>
              <a:rPr lang="en-US" sz="2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ক্রয়কৃত</a:t>
            </a:r>
            <a:r>
              <a:rPr lang="en-US" sz="2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সুতার</a:t>
            </a:r>
            <a:r>
              <a:rPr lang="en-US" sz="2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মুল্য</a:t>
            </a:r>
            <a:r>
              <a:rPr lang="en-US" sz="2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পরিশোধ</a:t>
            </a:r>
            <a:endParaRPr lang="en-US" sz="2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6999" y="152400"/>
            <a:ext cx="398235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লেনদেনের</a:t>
            </a:r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3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8399" y="4876799"/>
            <a:ext cx="5644243" cy="1142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স্বয়ংসম্পূর্ণ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স্বতন্ত্র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পৃথক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4181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871</TotalTime>
  <Words>292</Words>
  <Application>Microsoft Office PowerPoint</Application>
  <PresentationFormat>On-screen Show (4:3)</PresentationFormat>
  <Paragraphs>90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Circuit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Guest</dc:creator>
  <cp:lastModifiedBy>sabiya hasan</cp:lastModifiedBy>
  <cp:revision>118</cp:revision>
  <dcterms:created xsi:type="dcterms:W3CDTF">2006-08-16T00:00:00Z</dcterms:created>
  <dcterms:modified xsi:type="dcterms:W3CDTF">2020-12-18T15:04:16Z</dcterms:modified>
</cp:coreProperties>
</file>