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3"/>
  </p:notesMasterIdLst>
  <p:sldIdLst>
    <p:sldId id="278" r:id="rId2"/>
    <p:sldId id="279" r:id="rId3"/>
    <p:sldId id="258" r:id="rId4"/>
    <p:sldId id="260" r:id="rId5"/>
    <p:sldId id="299" r:id="rId6"/>
    <p:sldId id="262" r:id="rId7"/>
    <p:sldId id="263" r:id="rId8"/>
    <p:sldId id="264" r:id="rId9"/>
    <p:sldId id="265" r:id="rId10"/>
    <p:sldId id="266" r:id="rId11"/>
    <p:sldId id="300" r:id="rId12"/>
    <p:sldId id="301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7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E89E8-7429-47FD-9118-051DE329559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F00B4-1B41-4973-AB2C-CB5E53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18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191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920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4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3805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85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260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892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1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96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64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8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97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9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545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141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D7436-6118-4C9B-B54C-795BF8F681AF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28EFD-0DB7-488F-9EDB-61EA7F7A0B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95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12/18/2020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2B8B02C-0DEB-456F-92BC-42D9D925998C}"/>
              </a:ext>
            </a:extLst>
          </p:cNvPr>
          <p:cNvGrpSpPr/>
          <p:nvPr userDrawn="1"/>
        </p:nvGrpSpPr>
        <p:grpSpPr>
          <a:xfrm>
            <a:off x="8012193" y="-1282019"/>
            <a:ext cx="4179807" cy="3044257"/>
            <a:chOff x="8012193" y="-1282019"/>
            <a:chExt cx="4179807" cy="304425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35B5D03-DFFB-483F-B7A4-77A7ABDFF6C6}"/>
                </a:ext>
              </a:extLst>
            </p:cNvPr>
            <p:cNvSpPr/>
            <p:nvPr userDrawn="1"/>
          </p:nvSpPr>
          <p:spPr>
            <a:xfrm rot="19679371">
              <a:off x="8012193" y="-1282019"/>
              <a:ext cx="3952108" cy="3044257"/>
            </a:xfrm>
            <a:custGeom>
              <a:avLst/>
              <a:gdLst>
                <a:gd name="connsiteX0" fmla="*/ 3952108 w 3952108"/>
                <a:gd name="connsiteY0" fmla="*/ 2469830 h 3044257"/>
                <a:gd name="connsiteX1" fmla="*/ 3943937 w 3952108"/>
                <a:gd name="connsiteY1" fmla="*/ 2519476 h 3044257"/>
                <a:gd name="connsiteX2" fmla="*/ 3615884 w 3952108"/>
                <a:gd name="connsiteY2" fmla="*/ 3044257 h 3044257"/>
                <a:gd name="connsiteX3" fmla="*/ 3613404 w 3952108"/>
                <a:gd name="connsiteY3" fmla="*/ 3041083 h 3044257"/>
                <a:gd name="connsiteX4" fmla="*/ 3484534 w 3952108"/>
                <a:gd name="connsiteY4" fmla="*/ 2930173 h 3044257"/>
                <a:gd name="connsiteX5" fmla="*/ 1699751 w 3952108"/>
                <a:gd name="connsiteY5" fmla="*/ 1851761 h 3044257"/>
                <a:gd name="connsiteX6" fmla="*/ 422908 w 3952108"/>
                <a:gd name="connsiteY6" fmla="*/ 832173 h 3044257"/>
                <a:gd name="connsiteX7" fmla="*/ 36956 w 3952108"/>
                <a:gd name="connsiteY7" fmla="*/ 93274 h 3044257"/>
                <a:gd name="connsiteX8" fmla="*/ 0 w 3952108"/>
                <a:gd name="connsiteY8" fmla="*/ 0 h 3044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52108" h="3044257">
                  <a:moveTo>
                    <a:pt x="3952108" y="2469830"/>
                  </a:moveTo>
                  <a:lnTo>
                    <a:pt x="3943937" y="2519476"/>
                  </a:lnTo>
                  <a:lnTo>
                    <a:pt x="3615884" y="3044257"/>
                  </a:lnTo>
                  <a:lnTo>
                    <a:pt x="3613404" y="3041083"/>
                  </a:lnTo>
                  <a:cubicBezTo>
                    <a:pt x="3577753" y="3000520"/>
                    <a:pt x="3535321" y="2962342"/>
                    <a:pt x="3484534" y="2930173"/>
                  </a:cubicBezTo>
                  <a:cubicBezTo>
                    <a:pt x="3123383" y="2701420"/>
                    <a:pt x="2210022" y="2201427"/>
                    <a:pt x="1699751" y="1851761"/>
                  </a:cubicBezTo>
                  <a:cubicBezTo>
                    <a:pt x="1189479" y="1502095"/>
                    <a:pt x="693966" y="1299484"/>
                    <a:pt x="422908" y="832173"/>
                  </a:cubicBezTo>
                  <a:cubicBezTo>
                    <a:pt x="321262" y="656932"/>
                    <a:pt x="163368" y="378751"/>
                    <a:pt x="36956" y="9327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100000">
                  <a:schemeClr val="accent6">
                    <a:lumMod val="60000"/>
                    <a:lumOff val="40000"/>
                  </a:schemeClr>
                </a:gs>
                <a:gs pos="1000">
                  <a:schemeClr val="bg1"/>
                </a:gs>
                <a:gs pos="69000">
                  <a:schemeClr val="bg1"/>
                </a:gs>
                <a:gs pos="54000">
                  <a:schemeClr val="accent5">
                    <a:lumMod val="20000"/>
                    <a:lumOff val="80000"/>
                  </a:schemeClr>
                </a:gs>
              </a:gsLst>
              <a:lin ang="21594000" scaled="0"/>
            </a:gradFill>
            <a:ln>
              <a:solidFill>
                <a:schemeClr val="accent3">
                  <a:lumMod val="40000"/>
                  <a:lumOff val="6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298450" h="6350"/>
              <a:bevelB w="57150" h="1206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3E78C37-157C-4861-BE0C-3FEFC8C1937B}"/>
                </a:ext>
              </a:extLst>
            </p:cNvPr>
            <p:cNvSpPr/>
            <p:nvPr userDrawn="1"/>
          </p:nvSpPr>
          <p:spPr>
            <a:xfrm>
              <a:off x="11090366" y="643879"/>
              <a:ext cx="1101634" cy="479527"/>
            </a:xfrm>
            <a:custGeom>
              <a:avLst/>
              <a:gdLst>
                <a:gd name="connsiteX0" fmla="*/ 536599 w 745772"/>
                <a:gd name="connsiteY0" fmla="*/ 49 h 586981"/>
                <a:gd name="connsiteX1" fmla="*/ 600892 w 745772"/>
                <a:gd name="connsiteY1" fmla="*/ 967 h 586981"/>
                <a:gd name="connsiteX2" fmla="*/ 730398 w 745772"/>
                <a:gd name="connsiteY2" fmla="*/ 7703 h 586981"/>
                <a:gd name="connsiteX3" fmla="*/ 745772 w 745772"/>
                <a:gd name="connsiteY3" fmla="*/ 11273 h 586981"/>
                <a:gd name="connsiteX4" fmla="*/ 745772 w 745772"/>
                <a:gd name="connsiteY4" fmla="*/ 586981 h 586981"/>
                <a:gd name="connsiteX5" fmla="*/ 732643 w 745772"/>
                <a:gd name="connsiteY5" fmla="*/ 573691 h 586981"/>
                <a:gd name="connsiteX6" fmla="*/ 548640 w 745772"/>
                <a:gd name="connsiteY6" fmla="*/ 327538 h 586981"/>
                <a:gd name="connsiteX7" fmla="*/ 287383 w 745772"/>
                <a:gd name="connsiteY7" fmla="*/ 131595 h 586981"/>
                <a:gd name="connsiteX8" fmla="*/ 0 w 745772"/>
                <a:gd name="connsiteY8" fmla="*/ 14030 h 586981"/>
                <a:gd name="connsiteX9" fmla="*/ 195943 w 745772"/>
                <a:gd name="connsiteY9" fmla="*/ 967 h 586981"/>
                <a:gd name="connsiteX10" fmla="*/ 365760 w 745772"/>
                <a:gd name="connsiteY10" fmla="*/ 967 h 586981"/>
                <a:gd name="connsiteX11" fmla="*/ 536599 w 745772"/>
                <a:gd name="connsiteY11" fmla="*/ 49 h 586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45772" h="586981">
                  <a:moveTo>
                    <a:pt x="536599" y="49"/>
                  </a:moveTo>
                  <a:cubicBezTo>
                    <a:pt x="561704" y="151"/>
                    <a:pt x="584564" y="423"/>
                    <a:pt x="600892" y="967"/>
                  </a:cubicBezTo>
                  <a:cubicBezTo>
                    <a:pt x="649878" y="2600"/>
                    <a:pt x="697639" y="3008"/>
                    <a:pt x="730398" y="7703"/>
                  </a:cubicBezTo>
                  <a:lnTo>
                    <a:pt x="745772" y="11273"/>
                  </a:lnTo>
                  <a:lnTo>
                    <a:pt x="745772" y="586981"/>
                  </a:lnTo>
                  <a:lnTo>
                    <a:pt x="732643" y="573691"/>
                  </a:lnTo>
                  <a:cubicBezTo>
                    <a:pt x="684168" y="516133"/>
                    <a:pt x="609056" y="386321"/>
                    <a:pt x="548640" y="327538"/>
                  </a:cubicBezTo>
                  <a:cubicBezTo>
                    <a:pt x="468086" y="249161"/>
                    <a:pt x="378823" y="183846"/>
                    <a:pt x="287383" y="131595"/>
                  </a:cubicBezTo>
                  <a:cubicBezTo>
                    <a:pt x="195943" y="79344"/>
                    <a:pt x="97971" y="46687"/>
                    <a:pt x="0" y="14030"/>
                  </a:cubicBezTo>
                  <a:lnTo>
                    <a:pt x="195943" y="967"/>
                  </a:lnTo>
                  <a:lnTo>
                    <a:pt x="365760" y="967"/>
                  </a:lnTo>
                  <a:cubicBezTo>
                    <a:pt x="365760" y="967"/>
                    <a:pt x="461283" y="-258"/>
                    <a:pt x="536599" y="49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6F5A39C-E574-408A-91C6-34D48128F6C5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741" y="6071248"/>
            <a:ext cx="836198" cy="836198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A5979D1-65F2-4147-974F-D1C2E95CB764}"/>
              </a:ext>
            </a:extLst>
          </p:cNvPr>
          <p:cNvSpPr txBox="1"/>
          <p:nvPr userDrawn="1"/>
        </p:nvSpPr>
        <p:spPr>
          <a:xfrm>
            <a:off x="9559817" y="38281"/>
            <a:ext cx="2503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1400" dirty="0">
                <a:latin typeface="NikoshBAN" pitchFamily="2" charset="0"/>
                <a:cs typeface="NikoshBAN" pitchFamily="2" charset="0"/>
              </a:rPr>
              <a:t>কালাম ফেরদৌসী শান্তা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gency FB" panose="020B05030202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0" name="组合 9">
            <a:extLst>
              <a:ext uri="{FF2B5EF4-FFF2-40B4-BE49-F238E27FC236}">
                <a16:creationId xmlns:a16="http://schemas.microsoft.com/office/drawing/2014/main" id="{25B3BD63-DCEC-42FA-833B-FD2719758AD0}"/>
              </a:ext>
            </a:extLst>
          </p:cNvPr>
          <p:cNvGrpSpPr/>
          <p:nvPr userDrawn="1"/>
        </p:nvGrpSpPr>
        <p:grpSpPr>
          <a:xfrm>
            <a:off x="364061" y="379701"/>
            <a:ext cx="664655" cy="664654"/>
            <a:chOff x="304800" y="673100"/>
            <a:chExt cx="4000500" cy="4000500"/>
          </a:xfrm>
          <a:solidFill>
            <a:srgbClr val="0070C0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1" name="同心圆 10">
              <a:extLst>
                <a:ext uri="{FF2B5EF4-FFF2-40B4-BE49-F238E27FC236}">
                  <a16:creationId xmlns:a16="http://schemas.microsoft.com/office/drawing/2014/main" id="{082ED62A-7B5E-45AA-B60D-461144520A8D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ea typeface="微软雅黑" panose="020B0503020204020204" charset="-122"/>
              </a:endParaRPr>
            </a:p>
          </p:txBody>
        </p:sp>
        <p:sp>
          <p:nvSpPr>
            <p:cNvPr id="22" name="椭圆 11">
              <a:extLst>
                <a:ext uri="{FF2B5EF4-FFF2-40B4-BE49-F238E27FC236}">
                  <a16:creationId xmlns:a16="http://schemas.microsoft.com/office/drawing/2014/main" id="{C514AA42-7259-4F11-B30C-B52FE204E9D8}"/>
                </a:ext>
              </a:extLst>
            </p:cNvPr>
            <p:cNvSpPr/>
            <p:nvPr/>
          </p:nvSpPr>
          <p:spPr>
            <a:xfrm>
              <a:off x="392110" y="760410"/>
              <a:ext cx="3825873" cy="3825873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微软雅黑" panose="020B0503020204020204" charset="-122"/>
              </a:endParaRPr>
            </a:p>
          </p:txBody>
        </p:sp>
      </p:grpSp>
      <p:sp>
        <p:nvSpPr>
          <p:cNvPr id="23" name="Half Frame 22">
            <a:extLst>
              <a:ext uri="{FF2B5EF4-FFF2-40B4-BE49-F238E27FC236}">
                <a16:creationId xmlns:a16="http://schemas.microsoft.com/office/drawing/2014/main" id="{6665924C-2E15-49FA-8142-47CC6E2AD1FF}"/>
              </a:ext>
            </a:extLst>
          </p:cNvPr>
          <p:cNvSpPr/>
          <p:nvPr userDrawn="1"/>
        </p:nvSpPr>
        <p:spPr>
          <a:xfrm>
            <a:off x="29651" y="-1"/>
            <a:ext cx="3683227" cy="5786847"/>
          </a:xfrm>
          <a:prstGeom prst="halfFrame">
            <a:avLst>
              <a:gd name="adj1" fmla="val 11854"/>
              <a:gd name="adj2" fmla="val 11374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Half Frame 23">
            <a:extLst>
              <a:ext uri="{FF2B5EF4-FFF2-40B4-BE49-F238E27FC236}">
                <a16:creationId xmlns:a16="http://schemas.microsoft.com/office/drawing/2014/main" id="{1958EEE5-E63D-4DD2-8279-21A02F1C34E3}"/>
              </a:ext>
            </a:extLst>
          </p:cNvPr>
          <p:cNvSpPr/>
          <p:nvPr userDrawn="1"/>
        </p:nvSpPr>
        <p:spPr>
          <a:xfrm>
            <a:off x="29651" y="0"/>
            <a:ext cx="2999874" cy="4973053"/>
          </a:xfrm>
          <a:prstGeom prst="halfFrame">
            <a:avLst>
              <a:gd name="adj1" fmla="val 3581"/>
              <a:gd name="adj2" fmla="val 4407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>
            <a:extLst>
              <a:ext uri="{FF2B5EF4-FFF2-40B4-BE49-F238E27FC236}">
                <a16:creationId xmlns:a16="http://schemas.microsoft.com/office/drawing/2014/main" id="{848F20FD-201E-4301-8765-5122B4E2E5C9}"/>
              </a:ext>
            </a:extLst>
          </p:cNvPr>
          <p:cNvSpPr/>
          <p:nvPr userDrawn="1"/>
        </p:nvSpPr>
        <p:spPr>
          <a:xfrm flipH="1" flipV="1">
            <a:off x="1205053" y="1567543"/>
            <a:ext cx="10986946" cy="5290456"/>
          </a:xfrm>
          <a:prstGeom prst="halfFrame">
            <a:avLst>
              <a:gd name="adj1" fmla="val 9455"/>
              <a:gd name="adj2" fmla="val 8253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>
            <a:extLst>
              <a:ext uri="{FF2B5EF4-FFF2-40B4-BE49-F238E27FC236}">
                <a16:creationId xmlns:a16="http://schemas.microsoft.com/office/drawing/2014/main" id="{FEA4E8A5-7B68-45DE-815D-D55010FEC840}"/>
              </a:ext>
            </a:extLst>
          </p:cNvPr>
          <p:cNvSpPr/>
          <p:nvPr userDrawn="1"/>
        </p:nvSpPr>
        <p:spPr>
          <a:xfrm flipH="1" flipV="1">
            <a:off x="2065907" y="2149008"/>
            <a:ext cx="10122568" cy="4708357"/>
          </a:xfrm>
          <a:prstGeom prst="halfFrame">
            <a:avLst>
              <a:gd name="adj1" fmla="val 3074"/>
              <a:gd name="adj2" fmla="val 2704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0652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hd-wallpapers-collections.blogspot.com/2015/01/purple-rose-animated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d-wallpapers-collections.blogspot.com/2015/01/purple-rose-animated.html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9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d-wallpapers-collections.blogspot.com/2015/01/purple-rose-animated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d-wallpapers-collections.blogspot.com/2015/01/purple-rose-animated.html" TargetMode="External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hd-wallpapers-collections.blogspot.com/2015/01/purple-rose-animated.html" TargetMode="External"/><Relationship Id="rId4" Type="http://schemas.openxmlformats.org/officeDocument/2006/relationships/image" Target="../media/image8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F41656-AD04-4BEA-9FB0-1C37DBF3B302}"/>
              </a:ext>
            </a:extLst>
          </p:cNvPr>
          <p:cNvSpPr txBox="1"/>
          <p:nvPr/>
        </p:nvSpPr>
        <p:spPr>
          <a:xfrm>
            <a:off x="1239079" y="563577"/>
            <a:ext cx="10098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স্বাগতম</a:t>
            </a:r>
            <a:endParaRPr lang="en-US" sz="9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F6E697-97B9-48D6-BDBF-C12B1C0562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136" y="-304800"/>
            <a:ext cx="3509212" cy="954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DE2BD9-AB32-4D25-8D9C-F8E3B1C3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04" y="5708516"/>
            <a:ext cx="1570383" cy="11494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159ACC2-26E6-477B-91D8-33FB658BBB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24408" y="1842053"/>
            <a:ext cx="11343184" cy="545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46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21635" y="737921"/>
            <a:ext cx="670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ছবিতে কি দেখতে পাচ্ছ?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828801"/>
            <a:ext cx="47244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শ্বাস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প্রশ্বাসের সময়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36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ছড়ায়।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4038601"/>
            <a:ext cx="507387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গ্লাসে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পান</a:t>
            </a:r>
            <a:r>
              <a:rPr lang="en-US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 সময়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ছড়ায়।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 descr="D:\SAIFUL DIGITAL CONTAINT\New pic\a517b99fd564d984378e94343582ad3d-Para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953787"/>
            <a:ext cx="2743200" cy="208518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grpSp>
        <p:nvGrpSpPr>
          <p:cNvPr id="12" name="Group 11"/>
          <p:cNvGrpSpPr/>
          <p:nvPr/>
        </p:nvGrpSpPr>
        <p:grpSpPr>
          <a:xfrm>
            <a:off x="2133600" y="1662932"/>
            <a:ext cx="2575812" cy="1987281"/>
            <a:chOff x="929388" y="1662931"/>
            <a:chExt cx="2575812" cy="1987281"/>
          </a:xfrm>
        </p:grpSpPr>
        <p:pic>
          <p:nvPicPr>
            <p:cNvPr id="13" name="Picture 12" descr="D:\SAIFUL DIGITAL CONTAINT\সসস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29388" y="1662931"/>
              <a:ext cx="2575812" cy="1987281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grpSp>
          <p:nvGrpSpPr>
            <p:cNvPr id="14" name="Group 21"/>
            <p:cNvGrpSpPr/>
            <p:nvPr/>
          </p:nvGrpSpPr>
          <p:grpSpPr>
            <a:xfrm>
              <a:off x="2217294" y="1755529"/>
              <a:ext cx="997528" cy="1294938"/>
              <a:chOff x="-2313710" y="2355274"/>
              <a:chExt cx="997528" cy="1294938"/>
            </a:xfrm>
          </p:grpSpPr>
          <p:cxnSp>
            <p:nvCxnSpPr>
              <p:cNvPr id="15" name="Straight Arrow Connector 14"/>
              <p:cNvCxnSpPr/>
              <p:nvPr/>
            </p:nvCxnSpPr>
            <p:spPr>
              <a:xfrm flipV="1">
                <a:off x="-2313709" y="2355274"/>
                <a:ext cx="997527" cy="632854"/>
              </a:xfrm>
              <a:prstGeom prst="straightConnector1">
                <a:avLst/>
              </a:prstGeom>
              <a:ln w="28575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flipV="1">
                <a:off x="-2313709" y="2656572"/>
                <a:ext cx="997527" cy="331556"/>
              </a:xfrm>
              <a:prstGeom prst="straightConnector1">
                <a:avLst/>
              </a:prstGeom>
              <a:ln w="28575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/>
              <p:nvPr/>
            </p:nvCxnSpPr>
            <p:spPr>
              <a:xfrm flipV="1">
                <a:off x="-2313709" y="2988128"/>
                <a:ext cx="997527" cy="2"/>
              </a:xfrm>
              <a:prstGeom prst="straightConnector1">
                <a:avLst/>
              </a:prstGeom>
              <a:ln w="28575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>
                <a:off x="-2313710" y="3089564"/>
                <a:ext cx="997528" cy="207818"/>
              </a:xfrm>
              <a:prstGeom prst="straightConnector1">
                <a:avLst/>
              </a:prstGeom>
              <a:ln w="28575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Arrow Connector 18"/>
              <p:cNvCxnSpPr/>
              <p:nvPr/>
            </p:nvCxnSpPr>
            <p:spPr>
              <a:xfrm>
                <a:off x="-2313709" y="3089564"/>
                <a:ext cx="997526" cy="560648"/>
              </a:xfrm>
              <a:prstGeom prst="straightConnector1">
                <a:avLst/>
              </a:prstGeom>
              <a:ln w="28575">
                <a:prstDash val="sysDash"/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EB4E826E-2980-49B3-B631-AC4BCCA9FC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9719" y="-511482"/>
            <a:ext cx="3549845" cy="13308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DE18D0C-EAE1-4BDC-AAE7-E2FFA6B76C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3849" y="5411210"/>
            <a:ext cx="3725355" cy="16460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733801" y="2081441"/>
            <a:ext cx="4073325" cy="3228178"/>
            <a:chOff x="2757666" y="2086701"/>
            <a:chExt cx="3414534" cy="3228178"/>
          </a:xfrm>
        </p:grpSpPr>
        <p:sp>
          <p:nvSpPr>
            <p:cNvPr id="4" name="Notched Right Arrow 3"/>
            <p:cNvSpPr/>
            <p:nvPr/>
          </p:nvSpPr>
          <p:spPr>
            <a:xfrm>
              <a:off x="5562600" y="3379072"/>
              <a:ext cx="609600" cy="381000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Notched Right Arrow 4"/>
            <p:cNvSpPr/>
            <p:nvPr/>
          </p:nvSpPr>
          <p:spPr>
            <a:xfrm rot="10800000">
              <a:off x="2757666" y="3367844"/>
              <a:ext cx="609600" cy="381000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Notched Right Arrow 5"/>
            <p:cNvSpPr/>
            <p:nvPr/>
          </p:nvSpPr>
          <p:spPr>
            <a:xfrm rot="16376681">
              <a:off x="4221224" y="2201001"/>
              <a:ext cx="609600" cy="381000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Notched Right Arrow 6"/>
            <p:cNvSpPr/>
            <p:nvPr/>
          </p:nvSpPr>
          <p:spPr>
            <a:xfrm rot="5400000">
              <a:off x="4194375" y="4819579"/>
              <a:ext cx="609600" cy="381000"/>
            </a:xfrm>
            <a:prstGeom prst="notched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2" descr="D:\SAIFUL DIGITAL CONTAINT\MY CONTAINT\New folder\images-14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9466" y="797241"/>
            <a:ext cx="1328370" cy="12502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3" name="Group 10"/>
          <p:cNvGrpSpPr/>
          <p:nvPr/>
        </p:nvGrpSpPr>
        <p:grpSpPr>
          <a:xfrm>
            <a:off x="6825133" y="690753"/>
            <a:ext cx="1246052" cy="1463207"/>
            <a:chOff x="4969484" y="680246"/>
            <a:chExt cx="1246052" cy="1463207"/>
          </a:xfrm>
        </p:grpSpPr>
        <p:sp>
          <p:nvSpPr>
            <p:cNvPr id="12" name="Down Arrow 11"/>
            <p:cNvSpPr/>
            <p:nvPr/>
          </p:nvSpPr>
          <p:spPr>
            <a:xfrm rot="5400000">
              <a:off x="4793248" y="856482"/>
              <a:ext cx="1463207" cy="1110735"/>
            </a:xfrm>
            <a:prstGeom prst="down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170057" y="1051034"/>
              <a:ext cx="104547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800" dirty="0" err="1">
                  <a:latin typeface="NikoshBAN" pitchFamily="2" charset="0"/>
                  <a:cs typeface="NikoshBAN" pitchFamily="2" charset="0"/>
                </a:rPr>
                <a:t>হাম</a:t>
              </a:r>
              <a:r>
                <a:rPr lang="en-US" sz="4800" dirty="0"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pic>
        <p:nvPicPr>
          <p:cNvPr id="15" name="Picture 3" descr="D:\SAIFUL DIGITAL CONTAINT\New pic\6597866912586947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5262" y="2961603"/>
            <a:ext cx="1674539" cy="125954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8" name="Group 15"/>
          <p:cNvGrpSpPr/>
          <p:nvPr/>
        </p:nvGrpSpPr>
        <p:grpSpPr>
          <a:xfrm>
            <a:off x="8366594" y="4283987"/>
            <a:ext cx="1463207" cy="1110735"/>
            <a:chOff x="6426868" y="4368076"/>
            <a:chExt cx="1463207" cy="1110735"/>
          </a:xfrm>
        </p:grpSpPr>
        <p:sp>
          <p:nvSpPr>
            <p:cNvPr id="17" name="Down Arrow 16"/>
            <p:cNvSpPr/>
            <p:nvPr/>
          </p:nvSpPr>
          <p:spPr>
            <a:xfrm rot="10800000">
              <a:off x="6426868" y="4368076"/>
              <a:ext cx="1463207" cy="1110735"/>
            </a:xfrm>
            <a:prstGeom prst="down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650596" y="4494493"/>
              <a:ext cx="97334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4400" dirty="0" err="1">
                  <a:latin typeface="NikoshBAN" pitchFamily="2" charset="0"/>
                  <a:cs typeface="NikoshBAN" pitchFamily="2" charset="0"/>
                </a:rPr>
                <a:t>বসন্ত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" name="Picture 5" descr="D:\SAIFUL DIGITAL CONTAINT\New pic\1387056714.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1" y="2810788"/>
            <a:ext cx="1502939" cy="1363815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9" name="Group 20"/>
          <p:cNvGrpSpPr/>
          <p:nvPr/>
        </p:nvGrpSpPr>
        <p:grpSpPr>
          <a:xfrm>
            <a:off x="2209801" y="1624728"/>
            <a:ext cx="1463207" cy="1110735"/>
            <a:chOff x="1270492" y="1629987"/>
            <a:chExt cx="1463207" cy="1110735"/>
          </a:xfrm>
        </p:grpSpPr>
        <p:sp>
          <p:nvSpPr>
            <p:cNvPr id="22" name="Down Arrow 21"/>
            <p:cNvSpPr/>
            <p:nvPr/>
          </p:nvSpPr>
          <p:spPr>
            <a:xfrm>
              <a:off x="1270492" y="1629987"/>
              <a:ext cx="1463207" cy="1110735"/>
            </a:xfrm>
            <a:prstGeom prst="down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444107" y="2002578"/>
              <a:ext cx="120898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 err="1">
                  <a:latin typeface="NikoshBAN" pitchFamily="2" charset="0"/>
                  <a:cs typeface="NikoshBAN" pitchFamily="2" charset="0"/>
                </a:rPr>
                <a:t>সর্দিজ্বর</a:t>
              </a:r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5" name="Picture 4" descr="D:\SAIFUL DIGITAL CONTAINT\New pic\যতত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3999" y="5328011"/>
            <a:ext cx="2260390" cy="1320944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</p:pic>
      <p:grpSp>
        <p:nvGrpSpPr>
          <p:cNvPr id="11" name="Group 25"/>
          <p:cNvGrpSpPr/>
          <p:nvPr/>
        </p:nvGrpSpPr>
        <p:grpSpPr>
          <a:xfrm>
            <a:off x="4155627" y="5226495"/>
            <a:ext cx="1110735" cy="1463207"/>
            <a:chOff x="2218063" y="5326350"/>
            <a:chExt cx="1110735" cy="1463207"/>
          </a:xfrm>
        </p:grpSpPr>
        <p:sp>
          <p:nvSpPr>
            <p:cNvPr id="27" name="Down Arrow 26"/>
            <p:cNvSpPr/>
            <p:nvPr/>
          </p:nvSpPr>
          <p:spPr>
            <a:xfrm rot="16200000">
              <a:off x="2041827" y="5502586"/>
              <a:ext cx="1463207" cy="1110735"/>
            </a:xfrm>
            <a:prstGeom prst="downArrow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342377" y="5778691"/>
              <a:ext cx="88197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dirty="0" err="1">
                  <a:latin typeface="NikoshBAN" pitchFamily="2" charset="0"/>
                  <a:cs typeface="NikoshBAN" pitchFamily="2" charset="0"/>
                </a:rPr>
                <a:t>যক্ষা</a:t>
              </a:r>
              <a:endParaRPr lang="en-US" sz="4000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849218" y="1"/>
            <a:ext cx="7262191" cy="73717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রোগগুলো 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 বাহিত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3200" b="1" dirty="0">
                <a:ln w="1905"/>
                <a:solidFill>
                  <a:schemeClr val="tx2">
                    <a:lumMod val="1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37" name="Oval 36"/>
          <p:cNvSpPr/>
          <p:nvPr/>
        </p:nvSpPr>
        <p:spPr>
          <a:xfrm>
            <a:off x="4419601" y="2700426"/>
            <a:ext cx="2777924" cy="19812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রোগ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3B92500-7014-4EC6-8EB5-AE982988D6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1409" y="-325780"/>
            <a:ext cx="2213113" cy="9541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A9BA67F-F669-4F9E-B713-692DD3BC18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9698" y="5233271"/>
            <a:ext cx="3549845" cy="185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3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2132012" y="6493808"/>
            <a:ext cx="8154194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161708" y="1396284"/>
            <a:ext cx="807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H="1">
            <a:off x="2132012" y="1396282"/>
            <a:ext cx="794" cy="50991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132806" y="3453684"/>
            <a:ext cx="81541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32806" y="4901484"/>
            <a:ext cx="81541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132806" y="2082084"/>
            <a:ext cx="815419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1412" y="1396284"/>
            <a:ext cx="794" cy="509911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132012" y="685801"/>
            <a:ext cx="7696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ছবির সাথে বাক্যগুলো মিল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3600" b="1" dirty="0">
              <a:solidFill>
                <a:srgbClr val="22AE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38400" y="1396284"/>
            <a:ext cx="16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0806" y="1396284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বাক্য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3904246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যক্ষ্ম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া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6600" y="2310685"/>
            <a:ext cx="144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হাম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70212" y="5282484"/>
            <a:ext cx="228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সর্দিজ্বর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74760" y="2887517"/>
            <a:ext cx="2312286" cy="144950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266407" y="4194132"/>
            <a:ext cx="2085787" cy="134912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424020" y="2767884"/>
            <a:ext cx="1975986" cy="27753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D:\SAIFUL DIGITAL CONTAINT\New pic\যতত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0900" y="2155654"/>
            <a:ext cx="1752600" cy="1266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5" descr="D:\SAIFUL DIGITAL CONTAINT\New pic\1387056714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0900" y="3567985"/>
            <a:ext cx="1752600" cy="12522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22" name="Picture 2" descr="D:\SAIFUL DIGITAL CONTAINT\MY CONTAINT\New folder\images-14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0900" y="5009216"/>
            <a:ext cx="1752600" cy="14231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3809999" y="113022"/>
            <a:ext cx="4191001" cy="5153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bn-BD" sz="4400" b="1" dirty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b="1" dirty="0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chemeClr val="tx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b="1" dirty="0">
              <a:solidFill>
                <a:schemeClr val="tx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7EB94BC-F1D7-4B72-9BE1-7CC360A38F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CFA1364-8827-421C-870C-4D6C5E708C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234" y="5527632"/>
            <a:ext cx="2871426" cy="1524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67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1547" y="977466"/>
            <a:ext cx="11092069" cy="113249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জান</a:t>
            </a:r>
            <a:r>
              <a: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bn-BD" sz="44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 পাওয়া যায়</a:t>
            </a:r>
            <a:r>
              <a:rPr lang="en-US" sz="48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4" name="Picture 3" descr="D:\SAIFUL DIGITAL CONTAINT\New pic\77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7832" y="2215363"/>
            <a:ext cx="2819400" cy="18693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0" y="4238464"/>
            <a:ext cx="7467600" cy="156966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সর্দিজ্বর হলে রোগীর কফ, থুতু বদ্ধ কোটায় ফেলে মাটি চাপা দিতে হবে। অথবা পুড়িয়ে ফেলতে হবে।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হাঁচি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কাশির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রুমাল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বা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মাস্ক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3D4BCCA7-2D8B-49EC-BC27-E7983284EBBA}"/>
              </a:ext>
            </a:extLst>
          </p:cNvPr>
          <p:cNvSpPr/>
          <p:nvPr/>
        </p:nvSpPr>
        <p:spPr>
          <a:xfrm>
            <a:off x="2743200" y="354412"/>
            <a:ext cx="7086599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AAB987-7CFE-4E3A-83F4-8B7378137C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3A197-2D28-4221-A241-F6F0264E3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438" y="5526880"/>
            <a:ext cx="2416785" cy="15696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D:\SAIFUL DIGITAL CONTAINT\New pic\22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6471" y="1679030"/>
            <a:ext cx="3432312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163608" y="4377563"/>
            <a:ext cx="5943599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রোগীর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বিছানা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থালা-বাসন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আলাদা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57903BA4-DAFB-40EA-94E8-77557E317203}"/>
              </a:ext>
            </a:extLst>
          </p:cNvPr>
          <p:cNvSpPr/>
          <p:nvPr/>
        </p:nvSpPr>
        <p:spPr>
          <a:xfrm>
            <a:off x="2177260" y="795844"/>
            <a:ext cx="7417313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B97F0F-7D6B-42CF-8ABF-60848FB222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E6D22F-B01F-43BE-A1DA-E11F34CFC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4" y="5393636"/>
            <a:ext cx="3038652" cy="1649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43200" y="4419601"/>
            <a:ext cx="7924800" cy="132343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যক্ষ্ম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শিশুক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বিসিজ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ি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দিত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40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40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ে।</a:t>
            </a:r>
          </a:p>
        </p:txBody>
      </p:sp>
      <p:pic>
        <p:nvPicPr>
          <p:cNvPr id="1026" name="Picture 2" descr="D:\SAIFUL DIGITAL CONTAINT\PICCT\নননন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00200"/>
            <a:ext cx="3784600" cy="2590800"/>
          </a:xfrm>
          <a:prstGeom prst="rect">
            <a:avLst/>
          </a:prstGeom>
          <a:noFill/>
        </p:spPr>
      </p:pic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8B81A206-8689-4E27-A18A-A1DCD069C20C}"/>
              </a:ext>
            </a:extLst>
          </p:cNvPr>
          <p:cNvSpPr/>
          <p:nvPr/>
        </p:nvSpPr>
        <p:spPr>
          <a:xfrm>
            <a:off x="1510748" y="748546"/>
            <a:ext cx="7924800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C03B4F-3AF1-4FF6-BD32-E9563EA04B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F3D397-4026-4585-8A06-0148ED27AC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8052" y="5151170"/>
            <a:ext cx="3061252" cy="1928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SAIFUL DIGITAL CONTAINT\New pic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23861" y="1431235"/>
            <a:ext cx="4399721" cy="23025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835965" y="4193584"/>
            <a:ext cx="7129669" cy="144655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থু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ইত্যাদি না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0F813B41-E55E-47A3-8408-568B569D2034}"/>
              </a:ext>
            </a:extLst>
          </p:cNvPr>
          <p:cNvSpPr/>
          <p:nvPr/>
        </p:nvSpPr>
        <p:spPr>
          <a:xfrm>
            <a:off x="2123663" y="640030"/>
            <a:ext cx="7527233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4CB65A-44EB-4A80-929D-0F78C5F83F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0DD643-89CB-4238-87C5-345E3C4B36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2" y="5438924"/>
            <a:ext cx="2305878" cy="1571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SAIFUL DIGITAL CONTAINT\New pic\44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406465" y="1660634"/>
            <a:ext cx="3061139" cy="2165197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1524001" y="4258270"/>
            <a:ext cx="9342782" cy="156966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যেকোন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রোগের লক্ষণ দেখা দিলে সাথে সাথে নিকটস্থ সরকারী অথবা বেসরকারী স্বাস্থ্যকেন্দ্রে গিয়ে ডাক্তারের পরামর্শ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নিত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হবে।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54E7DBE4-107D-450D-BD78-1FEEFF0D1BC1}"/>
              </a:ext>
            </a:extLst>
          </p:cNvPr>
          <p:cNvSpPr/>
          <p:nvPr/>
        </p:nvSpPr>
        <p:spPr>
          <a:xfrm>
            <a:off x="2027583" y="718543"/>
            <a:ext cx="7802217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প্রতিকার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115DF7-1268-4C3C-948F-8A96BAEA3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8F7F98-DBC2-4EE6-8283-6A6F9FF17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1" y="5645426"/>
            <a:ext cx="2736574" cy="1464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96348" y="4929389"/>
            <a:ext cx="109993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 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৪৭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 পৃষ্ঠার ‘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’ পাঠটি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একটু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A90893-AB62-41EA-AF82-569F42B45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78" y="92766"/>
            <a:ext cx="5062331" cy="483662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285136-CB2A-4265-8721-3859DCC0E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DA143F-E05A-4545-90FC-F8F9D89F3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2454" y="5234610"/>
            <a:ext cx="2999880" cy="175093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1401" y="1174533"/>
            <a:ext cx="4953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শূণ্যস্থান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2322270"/>
            <a:ext cx="83872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হাঁচি-কাশির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সময়------------দিয়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নাক-মুখ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ঢেক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রাখত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হব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ে।</a:t>
            </a: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বসন্ত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জীবাণু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-------------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কফ,থু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যেখানে-সেখানে-------------যাব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 না।</a:t>
            </a:r>
          </a:p>
          <a:p>
            <a:endParaRPr lang="en-US" sz="2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যক্ষ্মা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প্রতিরোধের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শিশুকে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-------</a:t>
            </a:r>
            <a:r>
              <a:rPr lang="bn-BD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----- 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টিকা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0499" y="433389"/>
            <a:ext cx="4191001" cy="51532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884644" y="5197220"/>
            <a:ext cx="18288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বিসিজি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59517" y="2169798"/>
            <a:ext cx="1311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মাস্ক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40157" y="3276140"/>
            <a:ext cx="1461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07769" y="4298467"/>
            <a:ext cx="11837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ফেলা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0" name="Picture 2" descr="D:\SAIFUL DIGITAL CONTAINT\ANIMATION\schuelerin2.gif">
            <a:extLst>
              <a:ext uri="{FF2B5EF4-FFF2-40B4-BE49-F238E27FC236}">
                <a16:creationId xmlns:a16="http://schemas.microsoft.com/office/drawing/2014/main" id="{839EEFA8-4C50-42EE-98F6-26BBFEA081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827" y="1047521"/>
            <a:ext cx="1740173" cy="1792905"/>
          </a:xfrm>
          <a:prstGeom prst="rect">
            <a:avLst/>
          </a:prstGeom>
          <a:noFill/>
        </p:spPr>
      </p:pic>
      <p:pic>
        <p:nvPicPr>
          <p:cNvPr id="11" name="Picture 1" descr="D:\SAIFUL DIGITAL CONTAINT\ANIMATION\clock_hands_spinning_import_sm_wm.gif">
            <a:extLst>
              <a:ext uri="{FF2B5EF4-FFF2-40B4-BE49-F238E27FC236}">
                <a16:creationId xmlns:a16="http://schemas.microsoft.com/office/drawing/2014/main" id="{F7B1862E-AD52-4F89-8F58-936316FD34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63660" y="914400"/>
            <a:ext cx="1219200" cy="1219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438D84-8F1D-4847-9011-2FE935AF6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1B5368-0324-4392-87E3-9A3BF9C8B1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939" y="5442320"/>
            <a:ext cx="2827105" cy="17005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5D21DCB4-A1D1-408D-B23E-CB85A3654549}"/>
              </a:ext>
            </a:extLst>
          </p:cNvPr>
          <p:cNvGrpSpPr/>
          <p:nvPr/>
        </p:nvGrpSpPr>
        <p:grpSpPr>
          <a:xfrm flipH="1">
            <a:off x="3044226" y="1383223"/>
            <a:ext cx="1228608" cy="1211132"/>
            <a:chOff x="5882055" y="4366710"/>
            <a:chExt cx="1228608" cy="1211132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D594FB8-E04F-4392-A5D3-FCEA6FDB839A}"/>
                </a:ext>
              </a:extLst>
            </p:cNvPr>
            <p:cNvSpPr/>
            <p:nvPr/>
          </p:nvSpPr>
          <p:spPr>
            <a:xfrm rot="5400000" flipH="1">
              <a:off x="6548385" y="4629375"/>
              <a:ext cx="438756" cy="6858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Arrow: Down 32">
              <a:extLst>
                <a:ext uri="{FF2B5EF4-FFF2-40B4-BE49-F238E27FC236}">
                  <a16:creationId xmlns:a16="http://schemas.microsoft.com/office/drawing/2014/main" id="{1CA6049C-015F-4616-B4A3-69CE3E484ACC}"/>
                </a:ext>
              </a:extLst>
            </p:cNvPr>
            <p:cNvSpPr/>
            <p:nvPr/>
          </p:nvSpPr>
          <p:spPr>
            <a:xfrm rot="5400000">
              <a:off x="5547893" y="4700872"/>
              <a:ext cx="1211132" cy="542807"/>
            </a:xfrm>
            <a:prstGeom prst="downArrow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DF51663-0A52-40A9-AB26-C0C8ACC1B5F3}"/>
              </a:ext>
            </a:extLst>
          </p:cNvPr>
          <p:cNvSpPr/>
          <p:nvPr/>
        </p:nvSpPr>
        <p:spPr>
          <a:xfrm>
            <a:off x="3120261" y="172278"/>
            <a:ext cx="56352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9729D13-8760-414A-9A7B-77AAC50FB0D6}"/>
              </a:ext>
            </a:extLst>
          </p:cNvPr>
          <p:cNvCxnSpPr>
            <a:cxnSpLocks/>
          </p:cNvCxnSpPr>
          <p:nvPr/>
        </p:nvCxnSpPr>
        <p:spPr>
          <a:xfrm flipV="1">
            <a:off x="2426167" y="3657648"/>
            <a:ext cx="5990700" cy="9535"/>
          </a:xfrm>
          <a:prstGeom prst="line">
            <a:avLst/>
          </a:prstGeom>
          <a:noFill/>
          <a:ln w="9525" cap="flat" cmpd="sng">
            <a:solidFill>
              <a:srgbClr val="7F7F7F">
                <a:alpha val="100000"/>
              </a:srgbClr>
            </a:solidFill>
            <a:prstDash val="solid"/>
            <a:round/>
          </a:ln>
        </p:spPr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12C82CD9-9DCE-4615-BF1C-9B3EAE258F8D}"/>
              </a:ext>
            </a:extLst>
          </p:cNvPr>
          <p:cNvSpPr/>
          <p:nvPr/>
        </p:nvSpPr>
        <p:spPr>
          <a:xfrm>
            <a:off x="2367595" y="3498003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D76D775-B71F-4CD2-AF05-87610699B5A6}"/>
              </a:ext>
            </a:extLst>
          </p:cNvPr>
          <p:cNvSpPr/>
          <p:nvPr/>
        </p:nvSpPr>
        <p:spPr>
          <a:xfrm>
            <a:off x="8270875" y="3504976"/>
            <a:ext cx="299803" cy="305343"/>
          </a:xfrm>
          <a:prstGeom prst="ellipse">
            <a:avLst/>
          </a:prstGeom>
          <a:solidFill>
            <a:srgbClr val="2E88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00039D-5295-4FEB-B8A0-0746777E9D26}"/>
              </a:ext>
            </a:extLst>
          </p:cNvPr>
          <p:cNvSpPr/>
          <p:nvPr/>
        </p:nvSpPr>
        <p:spPr>
          <a:xfrm>
            <a:off x="4272834" y="1115071"/>
            <a:ext cx="76938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মাহমুদা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b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bn-BD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en-US" sz="28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১৭নং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রামচন্দ্র</a:t>
            </a:r>
            <a:r>
              <a:rPr lang="en-US" sz="28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নগর</a:t>
            </a:r>
            <a:r>
              <a:rPr lang="as-IN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সরকারি প্রাথমিক বিদ্যালয় </a:t>
            </a:r>
            <a:endParaRPr lang="en-US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গৌরীপুর,ময়মনসিংহ</a:t>
            </a:r>
            <a:r>
              <a:rPr lang="en-US" sz="28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endParaRPr lang="en-US" sz="2800" b="1" dirty="0">
              <a:solidFill>
                <a:srgbClr val="FFFF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44B994-4482-4D3A-97EB-C754A0AAF3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3826" y="3788427"/>
            <a:ext cx="11264348" cy="3909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71B929-BB40-431C-A227-5719CD231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15" y="943688"/>
            <a:ext cx="2444811" cy="25956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C6CF1-E058-4B58-9ED1-5B9F6F0EF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56586"/>
            <a:ext cx="3549845" cy="95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9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385721" y="1734500"/>
            <a:ext cx="91970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প্রশ্ন: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পাঁচটি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ও প্রতিকার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বাক্যে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লিখবে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198662" y="493640"/>
            <a:ext cx="3033713" cy="752804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C0E57F-B5D6-4991-9F3F-19F612411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A3B067-375E-4C26-8341-AE456912F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201" y="5420140"/>
            <a:ext cx="3549845" cy="1599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80BE46-D1E6-480A-9422-A26DED0D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15807" y="3894562"/>
            <a:ext cx="8878957" cy="312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874007" y="2345635"/>
            <a:ext cx="5562600" cy="133125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>
            <a:prstTxWarp prst="textWave2">
              <a:avLst>
                <a:gd name="adj1" fmla="val 12500"/>
                <a:gd name="adj2" fmla="val 953"/>
              </a:avLst>
            </a:prstTxWarp>
          </a:bodyPr>
          <a:lstStyle/>
          <a:p>
            <a:pPr algn="ctr"/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ো </a:t>
            </a:r>
            <a:r>
              <a:rPr lang="en-US" sz="7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থেক</a:t>
            </a:r>
            <a:r>
              <a:rPr lang="en-US" sz="72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ো</a:t>
            </a:r>
          </a:p>
        </p:txBody>
      </p:sp>
      <p:pic>
        <p:nvPicPr>
          <p:cNvPr id="12" name="Picture 5" descr="D:\SAIFUL DIGITAL CONTAINT\ANIMATION\clap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53316" y="1697776"/>
            <a:ext cx="2390775" cy="2390775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156867" y="298468"/>
            <a:ext cx="4996881" cy="175260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bn-BD" sz="9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869AF-514D-4932-8BC0-6E3BB44411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D7F5E4-CC9F-4CDB-80CC-39AFEDCEAD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539" y="5340627"/>
            <a:ext cx="2491409" cy="17863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FF3C11-7CDE-481D-92CD-996FFE4BDB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378226" y="3597509"/>
            <a:ext cx="8878957" cy="3125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20890" y="551328"/>
            <a:ext cx="6019800" cy="74407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tint val="25000"/>
                  <a:satMod val="125000"/>
                </a:schemeClr>
              </a:gs>
              <a:gs pos="40000">
                <a:schemeClr val="accent5">
                  <a:tint val="55000"/>
                  <a:satMod val="130000"/>
                </a:schemeClr>
              </a:gs>
              <a:gs pos="50000">
                <a:schemeClr val="bg1"/>
              </a:gs>
              <a:gs pos="65000">
                <a:schemeClr val="bg1"/>
              </a:gs>
              <a:gs pos="100000">
                <a:schemeClr val="accent5">
                  <a:tint val="20000"/>
                  <a:satMod val="125000"/>
                </a:schemeClr>
              </a:gs>
            </a:gsLst>
            <a:lin ang="18900000" scaled="1"/>
            <a:tileRect/>
          </a:gra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267201" y="1518380"/>
            <a:ext cx="7139402" cy="4550261"/>
            <a:chOff x="2514600" y="1567836"/>
            <a:chExt cx="4724400" cy="6219442"/>
          </a:xfrm>
        </p:grpSpPr>
        <p:sp>
          <p:nvSpPr>
            <p:cNvPr id="4" name="TextBox 3"/>
            <p:cNvSpPr txBox="1"/>
            <p:nvPr/>
          </p:nvSpPr>
          <p:spPr>
            <a:xfrm>
              <a:off x="2722372" y="2192250"/>
              <a:ext cx="4516628" cy="559502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5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শ্রেণি:পঞ্চম </a:t>
              </a:r>
              <a:endPara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বিষয়:প্রাথমিক বিজ্ঞান </a:t>
              </a:r>
            </a:p>
            <a:p>
              <a:pPr algn="ctr"/>
              <a:r>
                <a:rPr lang="bn-BD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অধ্যায়: 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সপ্তম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নং-৪৭ </a:t>
              </a:r>
              <a:r>
                <a:rPr lang="bn-BD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 : </a:t>
              </a:r>
              <a:r>
                <a:rPr lang="en-US" sz="36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সংক্রামক</a:t>
              </a:r>
              <a:r>
                <a:rPr lang="en-US" sz="3600" b="1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রোগ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  <a:p>
              <a:endParaRPr lang="bn-BD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514600" y="1567836"/>
              <a:ext cx="4724400" cy="5679165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3678BA35-A629-4E60-B933-FE65D6D13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7" y="1753157"/>
            <a:ext cx="3070985" cy="36854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64C156C-D015-44B0-BEFC-A976455BD5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34" y="-318052"/>
            <a:ext cx="3273288" cy="10094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E10A30-4D08-42E2-8EEC-B9185C7289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-361121" y="5474045"/>
            <a:ext cx="12231756" cy="2385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:\SAIFUL DIGITAL CONTAINT\New pic\imagesককক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990600"/>
            <a:ext cx="3413554" cy="259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46922" y="314634"/>
            <a:ext cx="96210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তোমরা কি দেখতে পাচ্ছ?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D:\SAIFUL DIGITAL CONTAINT\MY CONTAINT\New folder\images-14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990601"/>
            <a:ext cx="3581400" cy="258039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19400" y="3666562"/>
            <a:ext cx="3413554" cy="120032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সর্দিজ্বর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0022" y="3657602"/>
            <a:ext cx="3418632" cy="120032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শিশুটির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হাম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87680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কী </a:t>
            </a:r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বলত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পার</a:t>
            </a:r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200" b="1" dirty="0">
              <a:solidFill>
                <a:srgbClr val="CC0099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ই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রোগগুলো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ছড়ায়</a:t>
            </a:r>
            <a:r>
              <a:rPr lang="en-US" sz="3200" b="1" dirty="0">
                <a:solidFill>
                  <a:srgbClr val="CC0099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5000" y="583060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ছাত্রছাত্রীরা উত্তর দিবে–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য়ুর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</a:t>
            </a:r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’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AB2D47B-A31B-4E33-8D64-1F06359F85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972" y="-315200"/>
            <a:ext cx="3549845" cy="9541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3E2671-F89B-4FE0-A61A-32A299843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9278" y="5589511"/>
            <a:ext cx="2424278" cy="12684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d.gif"/>
          <p:cNvPicPr>
            <a:picLocks noChangeAspect="1"/>
          </p:cNvPicPr>
          <p:nvPr/>
        </p:nvPicPr>
        <p:blipFill>
          <a:blip r:embed="rId2">
            <a:lum contrast="40000"/>
          </a:blip>
          <a:stretch>
            <a:fillRect/>
          </a:stretch>
        </p:blipFill>
        <p:spPr>
          <a:xfrm>
            <a:off x="1905000" y="1219200"/>
            <a:ext cx="8305800" cy="42900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11066" y="2514601"/>
            <a:ext cx="6566334" cy="211825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prstTxWarp prst="textWave2">
              <a:avLst>
                <a:gd name="adj1" fmla="val 8515"/>
                <a:gd name="adj2" fmla="val 214"/>
              </a:avLst>
            </a:prstTxWarp>
            <a:spAutoFit/>
          </a:bodyPr>
          <a:lstStyle/>
          <a:p>
            <a:r>
              <a:rPr lang="bn-BD" sz="72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bn-BD" sz="66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”</a:t>
            </a:r>
            <a:r>
              <a:rPr lang="bn-BD" sz="4400" b="1" dirty="0">
                <a:ln>
                  <a:solidFill>
                    <a:srgbClr val="C00000"/>
                  </a:solidFill>
                </a:ln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n>
                  <a:solidFill>
                    <a:srgbClr val="C00000"/>
                  </a:solidFill>
                </a:ln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n>
                <a:solidFill>
                  <a:srgbClr val="C00000"/>
                </a:solidFill>
              </a:ln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Alternate Process 3"/>
          <p:cNvSpPr/>
          <p:nvPr/>
        </p:nvSpPr>
        <p:spPr>
          <a:xfrm>
            <a:off x="3910418" y="304801"/>
            <a:ext cx="4629229" cy="747143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পাঠ ঘোষণা 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244166" y="2988625"/>
            <a:ext cx="1219200" cy="1417370"/>
          </a:xfrm>
          <a:prstGeom prst="rect">
            <a:avLst/>
          </a:prstGeom>
          <a:noFill/>
        </p:spPr>
      </p:pic>
      <p:pic>
        <p:nvPicPr>
          <p:cNvPr id="7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0" y="2865045"/>
            <a:ext cx="1066800" cy="141737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D32C55-815C-43AB-AB97-E368E03D8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56586"/>
            <a:ext cx="3549845" cy="954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D256EB-834C-4E6E-9969-054D413AB2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1304" y="5234610"/>
            <a:ext cx="2312504" cy="1835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2667001"/>
            <a:ext cx="7162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13184" y="2679680"/>
            <a:ext cx="10455964" cy="3539430"/>
          </a:xfrm>
          <a:prstGeom prst="rect">
            <a:avLst/>
          </a:prstGeom>
          <a:solidFill>
            <a:srgbClr val="CCFFFF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তা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রোগের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</a:t>
            </a:r>
          </a:p>
          <a:p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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সমূহের  প্রতিরোধ ও প্রতিকার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ব্যাখ্যা করতে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ে।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Wave 3"/>
          <p:cNvSpPr/>
          <p:nvPr/>
        </p:nvSpPr>
        <p:spPr>
          <a:xfrm>
            <a:off x="1364975" y="1295400"/>
            <a:ext cx="8922026" cy="1066800"/>
          </a:xfrm>
          <a:prstGeom prst="wave">
            <a:avLst/>
          </a:prstGeom>
          <a:gradFill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</a:gradFill>
          <a:ln w="3175"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পাঠশেষে শিশুরা .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BD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458817" y="197702"/>
            <a:ext cx="5062331" cy="792897"/>
          </a:xfrm>
          <a:prstGeom prst="flowChartAlternateProcess">
            <a:avLst/>
          </a:prstGeom>
          <a:gradFill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lin ang="5400000" scaled="0"/>
          </a:gra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1B7F1-014A-4F68-806B-82420DD085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56586"/>
            <a:ext cx="3549845" cy="9541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D4CD9F-4F95-4D7D-9322-EFCA1F564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9948" y="5459850"/>
            <a:ext cx="3549845" cy="15438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45565" y="640030"/>
            <a:ext cx="4936435" cy="15697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 উপস্থাপন</a:t>
            </a:r>
            <a:r>
              <a:rPr lang="bn-BD" sz="96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9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 descr="D:\SAIFUL DIGITAL CONTAINT\ANIMATION\bl10 - Copy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651552" y="2552700"/>
            <a:ext cx="1143000" cy="1752600"/>
          </a:xfrm>
          <a:prstGeom prst="rect">
            <a:avLst/>
          </a:prstGeom>
          <a:noFill/>
        </p:spPr>
      </p:pic>
      <p:pic>
        <p:nvPicPr>
          <p:cNvPr id="1026" name="Picture 2" descr="D:\SAIFUL DIGITAL CONTAINT\ANIMATION\thumb-education_art_chalkboard_writing_anim.gif.350.c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5565" y="2295526"/>
            <a:ext cx="5088837" cy="3114675"/>
          </a:xfrm>
          <a:prstGeom prst="rect">
            <a:avLst/>
          </a:prstGeom>
          <a:noFill/>
        </p:spPr>
      </p:pic>
      <p:pic>
        <p:nvPicPr>
          <p:cNvPr id="7" name="Picture 3" descr="D:\SAIFUL DIGITAL CONTAINT\ANIMATION\bl10 - Copy.gif">
            <a:extLst>
              <a:ext uri="{FF2B5EF4-FFF2-40B4-BE49-F238E27FC236}">
                <a16:creationId xmlns:a16="http://schemas.microsoft.com/office/drawing/2014/main" id="{CC01717D-721D-4D4D-B378-624E5157D8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72330" y="2549387"/>
            <a:ext cx="1295400" cy="1676400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FF934D-0A58-4BDD-9F4D-1BFF7D56CC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70F5E3-E5DF-4983-BC92-3A8BF01AEE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43" y="5410201"/>
            <a:ext cx="3098482" cy="158653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AIFUL DIGITAL CONTAINT\New pic\sneeze_682_47302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1" y="1750472"/>
            <a:ext cx="2819400" cy="297216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74936"/>
            <a:ext cx="3048000" cy="2949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012135" y="354412"/>
            <a:ext cx="6019800" cy="62305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রোগ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199" y="985790"/>
            <a:ext cx="69308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ছবিতে কি দেখতে পাচ্ছ? </a:t>
            </a:r>
            <a:endParaRPr lang="en-US" sz="44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4778582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ঁ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মুখ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হচ্ছে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থু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জীবানু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সংক্রামক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20461" y="1430066"/>
            <a:ext cx="3746939" cy="3060474"/>
            <a:chOff x="596461" y="1430066"/>
            <a:chExt cx="3746939" cy="3060474"/>
          </a:xfrm>
        </p:grpSpPr>
        <p:pic>
          <p:nvPicPr>
            <p:cNvPr id="3" name="Picture 2" descr="D:\SAIFUL DIGITAL CONTAINT\New pic\image_1421_347760.gif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90600" y="1430066"/>
              <a:ext cx="3352800" cy="251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596461" y="3967320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ময়লা</a:t>
              </a: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আবর্জনা</a:t>
              </a: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ফেলা</a:t>
              </a:r>
              <a:r>
                <a:rPr lang="bn-BD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096000" y="1430066"/>
            <a:ext cx="3733800" cy="3116650"/>
            <a:chOff x="4572000" y="1430066"/>
            <a:chExt cx="3733800" cy="3116650"/>
          </a:xfrm>
        </p:grpSpPr>
        <p:pic>
          <p:nvPicPr>
            <p:cNvPr id="6" name="Picture 3" descr="D:\SAIFUL DIGITAL CONTAINT\New pic\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72000" y="1430066"/>
              <a:ext cx="3429000" cy="2514600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4572000" y="4023496"/>
              <a:ext cx="3733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পানের</a:t>
              </a: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পিক</a:t>
              </a: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2800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ফেল</a:t>
              </a:r>
              <a:r>
                <a:rPr lang="en-US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28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।</a:t>
              </a:r>
              <a:endPara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505201" y="457201"/>
            <a:ext cx="47585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বায়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ু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হচ্ছ</a:t>
            </a:r>
            <a:r>
              <a:rPr lang="en-US" sz="44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4953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আবর্জনা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পানের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থু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তু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ফেলার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বাতাসের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রোগ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জীবা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ণু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ছড়ায়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9979C7-2AF7-491A-B3C0-BD1729B71E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85" y="-314127"/>
            <a:ext cx="3549845" cy="9541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140DA9-E7CC-4EE8-B577-D7AA4B0454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497" y="5262148"/>
            <a:ext cx="3549845" cy="17764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124</TotalTime>
  <Words>435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Agency FB</vt:lpstr>
      <vt:lpstr>Arial</vt:lpstr>
      <vt:lpstr>Calibri</vt:lpstr>
      <vt:lpstr>Century Gothic</vt:lpstr>
      <vt:lpstr>NikoshBAN</vt:lpstr>
      <vt:lpstr>Wingdings</vt:lpstr>
      <vt:lpstr>Wingdings 3</vt:lpstr>
      <vt:lpstr>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Saiful Islam</dc:creator>
  <cp:lastModifiedBy>Lotus</cp:lastModifiedBy>
  <cp:revision>39</cp:revision>
  <dcterms:created xsi:type="dcterms:W3CDTF">2020-06-24T16:42:21Z</dcterms:created>
  <dcterms:modified xsi:type="dcterms:W3CDTF">2020-12-18T17:10:12Z</dcterms:modified>
</cp:coreProperties>
</file>