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7" r:id="rId3"/>
    <p:sldId id="278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AD2E9-5CCE-452C-8BBD-BC45243F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68EFF-09A4-4F32-9820-C68A0A4FF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57375-A3B6-4EC5-8CE6-BEB5E9FCA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7F4C2-1859-4735-B0AD-5B6C0042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7A073-8BF3-47B5-9D56-A4694C341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09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EA503-B676-48EB-84BB-935FE0D04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F1CB5-B0F6-4CBD-9579-35CD71C75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8DCD-6569-4D5D-A1DA-694DCE6C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6FC0A-306C-44E4-A3C6-EA32F121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D63E0-482C-40AF-A193-C92F60CA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419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B4A49-6892-4655-B66F-928C96FD0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6D9E00-C461-44BD-B6AA-6D359F8A6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CE6BF-3BBB-4C87-8E5E-5A51B696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2A760-03D5-407A-8623-A7E5C9CE5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51ED-3D1A-49AA-B380-B53C31955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967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0DDDF-1897-49EA-AB01-724661E9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4092F-DBB8-4253-9529-AE3610586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554C1-755F-4EE2-AF8E-A09B052E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08BE7-24A4-424B-826D-3B7C352B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FB83-D646-40E3-99A8-2726C0438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344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5152-2756-4AE3-B7FC-641BE500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0F801-1C49-4C4A-BFDA-1430F36B7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99299-9834-43FA-A91B-78FFBBBD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8C94F-E58F-4E5D-90BE-77877D41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F105D-49DF-471E-A4FA-531B952C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7925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D30BF-6B96-4D53-BCBD-8E360AB11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35085-8D90-4CC4-9D93-AD3029A24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43A5E-F83E-4E9B-96B1-4BDD647FAA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2C2A9-AB00-405E-82CB-1F6356599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034FD6-0132-449D-AB32-3D180456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FC1BE-7FB7-42CC-9DBB-4CB4AA0D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4610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CB685-A20D-4880-B93B-85D650BF7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3C49D-98B9-4856-BAE4-008D005BF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95E612-5483-410C-A349-99D0DDD56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0CC6B-7CFE-4397-B3A8-7A16A26A1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0FCECC-780E-496A-B1AA-DE7C0EF283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9CFD8A-8E0B-4298-B5E0-ED14ACDF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F3589F-DB23-4121-A9A0-D542B469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CF2D09-0B7B-466E-8843-735BED55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27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17B07-CE60-4936-A370-7E1913BDF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01913C-12AD-444F-B8FE-5588EF153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B067E-FFAC-41E6-B8E7-70E367625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A8C8F-5659-4C11-BCD2-0F58D2A8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641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23DA38-BC47-4C45-A626-EB1524B43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8F94A-98B5-469E-9E59-1B88F6B4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632F2-470A-4B2F-8AE6-82ED93141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2117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BA83-1E76-4EF8-B0A7-03535521C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C70C1-E1D4-4D3D-9AB8-E002DC60C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96107-C273-4760-A38D-61670DA71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D1E5D-AFB0-4777-9CA6-585C246D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DDB8A-18B9-4B01-A71D-2DFB7E7B6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EA797-9C80-4951-A089-65DC4CA9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514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DA82B-955F-4CC7-ACAC-E2CFF2D6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EE2DC4-7A6F-43CA-B0BA-882DC87729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A7606-4538-4C0C-8FDB-FAA99171E1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33BEC-483E-411B-A091-EB5F96410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E1AD2-3930-4954-A78D-E25FD33E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0D60B-CBE3-4853-A8B7-77141E917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795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A5A33F-F214-44D5-BB92-5994A9846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E94EC-6C27-4084-B424-ED3469F2E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679C8-E069-498A-85D2-D8FC01637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894EE-8B5E-4ACD-96A0-413E167B72E9}" type="datetimeFigureOut">
              <a:rPr lang="en-AU" smtClean="0"/>
              <a:t>5/12/2020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FDAB3-38CC-4853-83DC-8814EC602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8970-B252-4D9F-A41B-49CA582FD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0FF2-944D-4FC0-AE49-1E449FFEFE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818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mailto:smgmostafa8@gmail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CB8BB-2255-4AAA-A446-DF83EB643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40" y="140677"/>
            <a:ext cx="6979655" cy="649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AF2313-89DE-42C8-B066-4EE7A14CC7B0}"/>
              </a:ext>
            </a:extLst>
          </p:cNvPr>
          <p:cNvSpPr/>
          <p:nvPr/>
        </p:nvSpPr>
        <p:spPr>
          <a:xfrm>
            <a:off x="375138" y="1167619"/>
            <a:ext cx="5064368" cy="3235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62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B321BE-7069-481F-9868-7569D1900F60}"/>
              </a:ext>
            </a:extLst>
          </p:cNvPr>
          <p:cNvSpPr txBox="1"/>
          <p:nvPr/>
        </p:nvSpPr>
        <p:spPr>
          <a:xfrm>
            <a:off x="4172284" y="710625"/>
            <a:ext cx="429577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ক্ষতি = ক্রয়মূল্য - বিক্রয়মূল্য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B258A5-1413-468B-A642-EC4C3A049050}"/>
              </a:ext>
            </a:extLst>
          </p:cNvPr>
          <p:cNvSpPr txBox="1"/>
          <p:nvPr/>
        </p:nvSpPr>
        <p:spPr>
          <a:xfrm>
            <a:off x="4207574" y="1701225"/>
            <a:ext cx="4326826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+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1BCC3-1276-411E-A465-AA34EDED8005}"/>
              </a:ext>
            </a:extLst>
          </p:cNvPr>
          <p:cNvSpPr txBox="1"/>
          <p:nvPr/>
        </p:nvSpPr>
        <p:spPr>
          <a:xfrm>
            <a:off x="4196144" y="2691825"/>
            <a:ext cx="4338256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- ক্ষতি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34651-5956-498D-9759-1CBE77B0B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76" y="710624"/>
            <a:ext cx="3532438" cy="25659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650AA3C-1212-4F27-81AF-CE540E9ED794}"/>
              </a:ext>
            </a:extLst>
          </p:cNvPr>
          <p:cNvCxnSpPr/>
          <p:nvPr/>
        </p:nvCxnSpPr>
        <p:spPr>
          <a:xfrm>
            <a:off x="868016" y="3048000"/>
            <a:ext cx="3155679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697B38B-D9FB-4E77-8A78-4E52C83C2934}"/>
              </a:ext>
            </a:extLst>
          </p:cNvPr>
          <p:cNvSpPr txBox="1"/>
          <p:nvPr/>
        </p:nvSpPr>
        <p:spPr>
          <a:xfrm>
            <a:off x="3510600" y="3505200"/>
            <a:ext cx="2887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8669C-D951-4160-99C7-D009D5D2C05C}"/>
              </a:ext>
            </a:extLst>
          </p:cNvPr>
          <p:cNvSpPr txBox="1"/>
          <p:nvPr/>
        </p:nvSpPr>
        <p:spPr>
          <a:xfrm>
            <a:off x="657276" y="3505200"/>
            <a:ext cx="2746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ক্রয়মূল্য= ১২০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7E9B3-EFDD-4647-ABE5-C7EAFAD2D73C}"/>
              </a:ext>
            </a:extLst>
          </p:cNvPr>
          <p:cNvSpPr txBox="1"/>
          <p:nvPr/>
        </p:nvSpPr>
        <p:spPr>
          <a:xfrm>
            <a:off x="3972123" y="4343399"/>
            <a:ext cx="2326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ক্ষতি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AFBD96-49A9-4D38-8553-C79D4DED6F28}"/>
              </a:ext>
            </a:extLst>
          </p:cNvPr>
          <p:cNvSpPr txBox="1"/>
          <p:nvPr/>
        </p:nvSpPr>
        <p:spPr>
          <a:xfrm>
            <a:off x="657276" y="4343400"/>
            <a:ext cx="288732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5DF144-73B9-4B56-A4E4-1786202F0169}"/>
              </a:ext>
            </a:extLst>
          </p:cNvPr>
          <p:cNvSpPr txBox="1"/>
          <p:nvPr/>
        </p:nvSpPr>
        <p:spPr>
          <a:xfrm>
            <a:off x="7083362" y="3483343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ক্ষতি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73B7F0-DFCD-40AA-9F00-BC4EC2486C26}"/>
              </a:ext>
            </a:extLst>
          </p:cNvPr>
          <p:cNvSpPr txBox="1"/>
          <p:nvPr/>
        </p:nvSpPr>
        <p:spPr>
          <a:xfrm>
            <a:off x="6725892" y="4343400"/>
            <a:ext cx="180850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A47CF4-45DF-49E4-AAC1-2F5BC73DC54A}"/>
              </a:ext>
            </a:extLst>
          </p:cNvPr>
          <p:cNvSpPr txBox="1"/>
          <p:nvPr/>
        </p:nvSpPr>
        <p:spPr>
          <a:xfrm>
            <a:off x="610302" y="5334000"/>
            <a:ext cx="2587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ক্রয়মূল্য= ৯০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6BF326-0825-47E1-AA51-26F35D9EF92A}"/>
              </a:ext>
            </a:extLst>
          </p:cNvPr>
          <p:cNvSpPr txBox="1"/>
          <p:nvPr/>
        </p:nvSpPr>
        <p:spPr>
          <a:xfrm>
            <a:off x="3972123" y="5344885"/>
            <a:ext cx="2334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ক্ষতি = ৫০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8C40AB-1979-4188-8334-9287724E7440}"/>
              </a:ext>
            </a:extLst>
          </p:cNvPr>
          <p:cNvSpPr txBox="1"/>
          <p:nvPr/>
        </p:nvSpPr>
        <p:spPr>
          <a:xfrm>
            <a:off x="6436083" y="5344884"/>
            <a:ext cx="2087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বিক্রয়মুল্য =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47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9F94F1-4477-433A-BCC2-17F76E18E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74" y="403153"/>
            <a:ext cx="3437464" cy="2209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8CE125-3DD1-4C83-9E65-22449799810A}"/>
              </a:ext>
            </a:extLst>
          </p:cNvPr>
          <p:cNvSpPr txBox="1"/>
          <p:nvPr/>
        </p:nvSpPr>
        <p:spPr>
          <a:xfrm>
            <a:off x="412850" y="3408942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বিক্রয়মূল্য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EEFDE4-35C7-4DE0-9CAE-F328DF76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" t="2400" r="2300" b="50000"/>
          <a:stretch/>
        </p:blipFill>
        <p:spPr>
          <a:xfrm>
            <a:off x="440962" y="1508053"/>
            <a:ext cx="1895312" cy="98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3EDD9F-1BD7-4A3E-BB0F-1104D8EEC1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81850"/>
            <a:ext cx="1895312" cy="932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3FE983-2513-40AB-A88C-D27385E18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7" y="2503408"/>
            <a:ext cx="1936473" cy="905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785014-577C-4404-9C60-EADB6FB238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1821" r="1520" b="52603"/>
          <a:stretch/>
        </p:blipFill>
        <p:spPr>
          <a:xfrm>
            <a:off x="6761018" y="1413972"/>
            <a:ext cx="1879643" cy="936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F7CF6-7F45-45C0-A60D-97F3B3FE4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8" y="548222"/>
            <a:ext cx="1895312" cy="932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A4B9A3-0B67-4379-A583-1AA68F97B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017" y="2303405"/>
            <a:ext cx="1879643" cy="10608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C12543-29C8-4173-8359-93E659C054EB}"/>
              </a:ext>
            </a:extLst>
          </p:cNvPr>
          <p:cNvSpPr txBox="1"/>
          <p:nvPr/>
        </p:nvSpPr>
        <p:spPr>
          <a:xfrm>
            <a:off x="6858000" y="3364248"/>
            <a:ext cx="178266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4799C8-E412-4064-9C2C-54E05FF281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23" y="4114800"/>
            <a:ext cx="1956277" cy="10608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6085EA6-6F35-43EC-BDAC-CF5862C147F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412850" y="5165634"/>
            <a:ext cx="1923424" cy="115896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13CDB1-28AF-480D-BF9E-E4DB55ECFA17}"/>
              </a:ext>
            </a:extLst>
          </p:cNvPr>
          <p:cNvSpPr txBox="1"/>
          <p:nvPr/>
        </p:nvSpPr>
        <p:spPr>
          <a:xfrm>
            <a:off x="2317798" y="4371625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5750CC-A290-4146-983B-3DCDCEC41CA1}"/>
              </a:ext>
            </a:extLst>
          </p:cNvPr>
          <p:cNvSpPr txBox="1"/>
          <p:nvPr/>
        </p:nvSpPr>
        <p:spPr>
          <a:xfrm>
            <a:off x="2306912" y="5452729"/>
            <a:ext cx="294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টাকায় কত লাভ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14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FB23DA-9B42-4EE7-A037-289DB7BC17AA}"/>
              </a:ext>
            </a:extLst>
          </p:cNvPr>
          <p:cNvSpPr txBox="1"/>
          <p:nvPr/>
        </p:nvSpPr>
        <p:spPr>
          <a:xfrm>
            <a:off x="959167" y="2743200"/>
            <a:ext cx="7315200" cy="156966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একজন বিক্রেতা ২৪ টাকা দরে  ১৫ কেজি আলু বিক্রয়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করল 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ফলে বিক্রেতার  ১২% টাকা লাভ হল।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 কেজি আলুর ক্রয়মূল্য কত?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A6C8C-6EE0-49E0-B06A-D3228582440C}"/>
              </a:ext>
            </a:extLst>
          </p:cNvPr>
          <p:cNvSpPr txBox="1"/>
          <p:nvPr/>
        </p:nvSpPr>
        <p:spPr>
          <a:xfrm>
            <a:off x="937260" y="464403"/>
            <a:ext cx="7359014" cy="830997"/>
          </a:xfrm>
          <a:prstGeom prst="rect">
            <a:avLst/>
          </a:prstGeom>
          <a:solidFill>
            <a:srgbClr val="F5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6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A3A2DE-60C8-4BFD-BF15-6DE8A7F11C3C}"/>
              </a:ext>
            </a:extLst>
          </p:cNvPr>
          <p:cNvSpPr txBox="1"/>
          <p:nvPr/>
        </p:nvSpPr>
        <p:spPr>
          <a:xfrm>
            <a:off x="703385" y="3494544"/>
            <a:ext cx="7907215" cy="2677656"/>
          </a:xfrm>
          <a:prstGeom prst="rect">
            <a:avLst/>
          </a:prstGeom>
          <a:solidFill>
            <a:srgbClr val="F8E0F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u="sng" dirty="0">
                <a:latin typeface="NikoshBAN" pitchFamily="2" charset="0"/>
                <a:cs typeface="NikoshBAN" pitchFamily="2" charset="0"/>
              </a:rPr>
              <a:t>সমস্যাঃ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নাবিল মিষ্টির দোকান থেকে ৪৫০ টাকা দরে ২ কেজি সন্দেশ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ক্রয় করে ৫% হারে ভ্যাট প্রদান করল। সন্দেশ ক্রয় বাবদ সে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দোকানদারকে ১০০০ টাকার নোট দিল।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ক.মিষ্টির প্রকৃত বিক্রয়মূল্য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বিক্রেতা তাকে কত টাকা ফেরত দিল?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বিক্রেতা ১০% লাভ করলে প্রতি কেজি মিষ্টির তৈরি মূল্য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52156D-3CA0-4F82-967D-A9AFD8B45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3"/>
          <a:stretch/>
        </p:blipFill>
        <p:spPr>
          <a:xfrm>
            <a:off x="703385" y="762000"/>
            <a:ext cx="4249615" cy="2667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583043-3C72-4D66-9AEB-2C68C442A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5623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8D1544-67D8-4AD1-9968-92C751F32F11}"/>
              </a:ext>
            </a:extLst>
          </p:cNvPr>
          <p:cNvSpPr txBox="1"/>
          <p:nvPr/>
        </p:nvSpPr>
        <p:spPr>
          <a:xfrm>
            <a:off x="609600" y="4154031"/>
            <a:ext cx="7924800" cy="2246769"/>
          </a:xfrm>
          <a:prstGeom prst="rect">
            <a:avLst/>
          </a:prstGeom>
          <a:solidFill>
            <a:srgbClr val="EFE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দ্রবের ক্রয় মূল্য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০ টাকা ও বিক্রয় মূল্য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200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টাকা  এবং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ভ্যাটের হার ৫%।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ক. ক্রয় ও বিক্রয়মূল্যের পার্থক্য কত?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খ. লাভের শতকরা হার কত?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গ.  ভ্যাট ও লাভের অনুপাত কত?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4196F-0CD6-459D-B00C-1E7C302D79AE}"/>
              </a:ext>
            </a:extLst>
          </p:cNvPr>
          <p:cNvSpPr txBox="1"/>
          <p:nvPr/>
        </p:nvSpPr>
        <p:spPr>
          <a:xfrm>
            <a:off x="609600" y="464403"/>
            <a:ext cx="7924800" cy="830997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106970-5498-4EDA-801E-8352DAE9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71600"/>
            <a:ext cx="7962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CAF92-C1BF-4CF5-A683-B02E226604C0}"/>
              </a:ext>
            </a:extLst>
          </p:cNvPr>
          <p:cNvSpPr txBox="1"/>
          <p:nvPr/>
        </p:nvSpPr>
        <p:spPr>
          <a:xfrm>
            <a:off x="533400" y="609600"/>
            <a:ext cx="7924799" cy="707886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A8813-0BDD-4EB4-9EE8-6CA834E3EAE9}"/>
              </a:ext>
            </a:extLst>
          </p:cNvPr>
          <p:cNvSpPr txBox="1"/>
          <p:nvPr/>
        </p:nvSpPr>
        <p:spPr>
          <a:xfrm>
            <a:off x="566404" y="1981199"/>
            <a:ext cx="431039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লাভ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0101F-5293-46BF-B56D-D3335A4C074A}"/>
              </a:ext>
            </a:extLst>
          </p:cNvPr>
          <p:cNvSpPr txBox="1"/>
          <p:nvPr/>
        </p:nvSpPr>
        <p:spPr>
          <a:xfrm>
            <a:off x="4969801" y="1981199"/>
            <a:ext cx="3467616" cy="646331"/>
          </a:xfrm>
          <a:prstGeom prst="rect">
            <a:avLst/>
          </a:prstGeom>
          <a:solidFill>
            <a:srgbClr val="DDFFDD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১। বিক্রয়মূল্য - 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83120-400A-4360-B929-74F3E5CF6027}"/>
              </a:ext>
            </a:extLst>
          </p:cNvPr>
          <p:cNvSpPr txBox="1"/>
          <p:nvPr/>
        </p:nvSpPr>
        <p:spPr>
          <a:xfrm>
            <a:off x="566404" y="3237132"/>
            <a:ext cx="4310396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ক্ষতি এর সম্পর্কটি কি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0392E-4F07-4093-A2EC-A3DB5B782713}"/>
              </a:ext>
            </a:extLst>
          </p:cNvPr>
          <p:cNvSpPr txBox="1"/>
          <p:nvPr/>
        </p:nvSpPr>
        <p:spPr>
          <a:xfrm>
            <a:off x="4969801" y="3246154"/>
            <a:ext cx="3491661" cy="646331"/>
          </a:xfrm>
          <a:prstGeom prst="rect">
            <a:avLst/>
          </a:prstGeom>
          <a:solidFill>
            <a:srgbClr val="CCFF66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২। ক্রয়মূল্য - বিক্রয়মূল্য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5CBF6-9DC8-467A-BA39-F22EED6EA359}"/>
              </a:ext>
            </a:extLst>
          </p:cNvPr>
          <p:cNvSpPr txBox="1"/>
          <p:nvPr/>
        </p:nvSpPr>
        <p:spPr>
          <a:xfrm>
            <a:off x="601040" y="4419601"/>
            <a:ext cx="57711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বিনিয়োগে টাকা বৃদ্ধি পেলে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4418B-D178-4EC8-ACFB-EFA0A7D05BB1}"/>
              </a:ext>
            </a:extLst>
          </p:cNvPr>
          <p:cNvSpPr txBox="1"/>
          <p:nvPr/>
        </p:nvSpPr>
        <p:spPr>
          <a:xfrm>
            <a:off x="6328472" y="4419600"/>
            <a:ext cx="21297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৩। লাভ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6EFE29-A53D-43A0-93AE-9877BAD33FBC}"/>
              </a:ext>
            </a:extLst>
          </p:cNvPr>
          <p:cNvSpPr txBox="1"/>
          <p:nvPr/>
        </p:nvSpPr>
        <p:spPr>
          <a:xfrm>
            <a:off x="566404" y="5638800"/>
            <a:ext cx="5798382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বিনিয়োগে টাকা কমে গেলে কি হয়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2C523E-1D3C-4788-819B-96BFDF96A9A0}"/>
              </a:ext>
            </a:extLst>
          </p:cNvPr>
          <p:cNvSpPr txBox="1"/>
          <p:nvPr/>
        </p:nvSpPr>
        <p:spPr>
          <a:xfrm>
            <a:off x="6328472" y="5638800"/>
            <a:ext cx="217781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৪। ক্ষতি হয়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3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E3219D-90B2-4502-8FD5-70A3C4B62FBF}"/>
              </a:ext>
            </a:extLst>
          </p:cNvPr>
          <p:cNvSpPr/>
          <p:nvPr/>
        </p:nvSpPr>
        <p:spPr>
          <a:xfrm>
            <a:off x="533401" y="1524000"/>
            <a:ext cx="7924800" cy="4495800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96936-E6BF-4DE6-8E45-416086E10567}"/>
              </a:ext>
            </a:extLst>
          </p:cNvPr>
          <p:cNvSpPr txBox="1"/>
          <p:nvPr/>
        </p:nvSpPr>
        <p:spPr>
          <a:xfrm>
            <a:off x="609600" y="16630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 মিটার কাপড় ২০০ টাকা দরে ৫ মিটার কাপড় কিনে ২৩০ টাকা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দরে বিক্রয় করলে কত লাভ হবে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৫০ টাকা    খ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১০০ টাকা  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১৫০ টাকা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২০০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71F54-4855-4F04-9917-7409CA3FC10A}"/>
              </a:ext>
            </a:extLst>
          </p:cNvPr>
          <p:cNvSpPr txBox="1"/>
          <p:nvPr/>
        </p:nvSpPr>
        <p:spPr>
          <a:xfrm>
            <a:off x="609600" y="3034605"/>
            <a:ext cx="77724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শাড়ীর দাম ২০০০ টাকা। ভ্যাটের হার ৫ টাকা  হলে, মোট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কত টাকা ভ্যাট দিতে হবে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ক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৪০ টাকা    খ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৬০ টাকা     গ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৮০ টাকা     ঘ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 panose="05050102010706020507" pitchFamily="18" charset="2"/>
              </a:rPr>
              <a:t>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১০০ টাকা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CE442-1184-4064-85C0-6F37D6E84E4C}"/>
              </a:ext>
            </a:extLst>
          </p:cNvPr>
          <p:cNvSpPr txBox="1"/>
          <p:nvPr/>
        </p:nvSpPr>
        <p:spPr>
          <a:xfrm>
            <a:off x="609601" y="4482405"/>
            <a:ext cx="77724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 ৩।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প্রতিটি কমলা ২৫ টাকা দরে ক্রয় 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২৭ টাকা দরে বিক্রয় করলে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তার ৫০ টাকা লাভ হয়। সে কতটি কমলা ক্রয় করেছিল 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ক.    ২০টি        খ.    ২৫টি          গ.    ৩০টি         ঘ.    ৩৫টি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58CEE-62EF-4C85-B17B-8E4F9034ED3E}"/>
              </a:ext>
            </a:extLst>
          </p:cNvPr>
          <p:cNvSpPr txBox="1"/>
          <p:nvPr/>
        </p:nvSpPr>
        <p:spPr>
          <a:xfrm>
            <a:off x="533401" y="609600"/>
            <a:ext cx="7924799" cy="830997"/>
          </a:xfrm>
          <a:prstGeom prst="rect">
            <a:avLst/>
          </a:prstGeom>
          <a:solidFill>
            <a:srgbClr val="FFEB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A796FA81-8BAC-4EE8-8FBC-80F822DCC59A}"/>
              </a:ext>
            </a:extLst>
          </p:cNvPr>
          <p:cNvSpPr/>
          <p:nvPr/>
        </p:nvSpPr>
        <p:spPr>
          <a:xfrm>
            <a:off x="4495801" y="2574369"/>
            <a:ext cx="1828799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00166E2B-D42B-4195-8524-14ED74CB18E1}"/>
              </a:ext>
            </a:extLst>
          </p:cNvPr>
          <p:cNvSpPr/>
          <p:nvPr/>
        </p:nvSpPr>
        <p:spPr>
          <a:xfrm>
            <a:off x="6301740" y="3981450"/>
            <a:ext cx="177546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1E68F82C-21DD-40DE-9AF3-A3E83C727185}"/>
              </a:ext>
            </a:extLst>
          </p:cNvPr>
          <p:cNvSpPr/>
          <p:nvPr/>
        </p:nvSpPr>
        <p:spPr>
          <a:xfrm>
            <a:off x="2514600" y="5334000"/>
            <a:ext cx="1676400" cy="4602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build="p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25D90-054A-4F1D-8CE2-DD0CCF35D3F5}"/>
              </a:ext>
            </a:extLst>
          </p:cNvPr>
          <p:cNvSpPr txBox="1">
            <a:spLocks/>
          </p:cNvSpPr>
          <p:nvPr/>
        </p:nvSpPr>
        <p:spPr>
          <a:xfrm>
            <a:off x="979170" y="838200"/>
            <a:ext cx="7326630" cy="4648200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b="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একটি ঘড়ি ৮১০ টাকায় বিক্রয় করলে ১০</a:t>
            </a:r>
            <a:r>
              <a:rPr lang="en-US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হয় ।</a:t>
            </a:r>
          </a:p>
          <a:p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(ক)</a:t>
            </a:r>
            <a:r>
              <a:rPr lang="en-US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ক্ষতি ও ১৫% লাভের অর্থ কী ?</a:t>
            </a:r>
          </a:p>
          <a:p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(খ) ঘড়িটির ক্রয় মূল্য নির্ণয় কর।</a:t>
            </a:r>
          </a:p>
          <a:p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(গ) ঘড়িটি কত টাকায় বিক্রয় করলে ১৫</a:t>
            </a:r>
            <a:r>
              <a:rPr lang="en-US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%</a:t>
            </a:r>
            <a:r>
              <a:rPr lang="bn-BD" sz="3200" b="0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লাভ হবে ?</a:t>
            </a:r>
          </a:p>
        </p:txBody>
      </p:sp>
    </p:spTree>
    <p:extLst>
      <p:ext uri="{BB962C8B-B14F-4D97-AF65-F5344CB8AC3E}">
        <p14:creationId xmlns:p14="http://schemas.microsoft.com/office/powerpoint/2010/main" val="36016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82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271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EF0116-DBF1-44CA-BB93-0EA1DAEBC902}"/>
              </a:ext>
            </a:extLst>
          </p:cNvPr>
          <p:cNvSpPr/>
          <p:nvPr/>
        </p:nvSpPr>
        <p:spPr>
          <a:xfrm>
            <a:off x="6817652" y="742407"/>
            <a:ext cx="4849154" cy="11463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এস,এম,গোলাম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মোস্তফা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AU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4AF2359A-DB55-4567-A721-9F690CA47354}"/>
              </a:ext>
            </a:extLst>
          </p:cNvPr>
          <p:cNvSpPr txBox="1"/>
          <p:nvPr/>
        </p:nvSpPr>
        <p:spPr>
          <a:xfrm>
            <a:off x="7038535" y="2296686"/>
            <a:ext cx="4557932" cy="40934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ইকবালপার্ক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বোয়ালখালী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০১৮১৫-৯৫২৪১২ 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smgmostafa8@gmail.com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53784-85A9-4D3E-8E19-E418792C4D4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193" y="467886"/>
            <a:ext cx="5739618" cy="52331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0599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365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6429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39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14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61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550CA6-7C75-48AD-9B85-B6DCE5D0A615}"/>
              </a:ext>
            </a:extLst>
          </p:cNvPr>
          <p:cNvSpPr txBox="1"/>
          <p:nvPr/>
        </p:nvSpPr>
        <p:spPr>
          <a:xfrm>
            <a:off x="3048000" y="2136339"/>
            <a:ext cx="6096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 দ্বি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তীয়</a:t>
            </a:r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সমানুপাত,লাভ-ক্ষতি 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 </a:t>
            </a:r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লাভ - ক্ষতি</a:t>
            </a:r>
          </a:p>
          <a:p>
            <a:pPr algn="ctr"/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>
                <a:ln w="1905"/>
                <a:solidFill>
                  <a:srgbClr val="66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3200" dirty="0">
              <a:ln w="1905"/>
              <a:solidFill>
                <a:srgbClr val="66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38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7778D6-8D86-4604-BB3B-DE16E2143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7205"/>
            <a:ext cx="4114800" cy="29541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203C1D-199C-4CDB-8232-28A8456C31C2}"/>
              </a:ext>
            </a:extLst>
          </p:cNvPr>
          <p:cNvSpPr txBox="1"/>
          <p:nvPr/>
        </p:nvSpPr>
        <p:spPr>
          <a:xfrm>
            <a:off x="2325872" y="2928104"/>
            <a:ext cx="2246128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বিক্রয় বৃদ্ধি পেয়েছে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35">
            <a:extLst>
              <a:ext uri="{FF2B5EF4-FFF2-40B4-BE49-F238E27FC236}">
                <a16:creationId xmlns:a16="http://schemas.microsoft.com/office/drawing/2014/main" id="{61B86973-536D-411A-8F84-529DCB88F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380" y="497205"/>
            <a:ext cx="4162425" cy="591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7F1806-3A1B-4E42-8AD0-6E2269EBFA02}"/>
              </a:ext>
            </a:extLst>
          </p:cNvPr>
          <p:cNvSpPr txBox="1"/>
          <p:nvPr/>
        </p:nvSpPr>
        <p:spPr>
          <a:xfrm>
            <a:off x="7192480" y="2928104"/>
            <a:ext cx="1494320" cy="523220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bn-BD" sz="2800" dirty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মূল্য কমেছে</a:t>
            </a:r>
            <a:endParaRPr lang="en-US" sz="28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1">
            <a:extLst>
              <a:ext uri="{FF2B5EF4-FFF2-40B4-BE49-F238E27FC236}">
                <a16:creationId xmlns:a16="http://schemas.microsoft.com/office/drawing/2014/main" id="{27EDB79B-CE45-454C-98E3-5873E8DFF952}"/>
              </a:ext>
            </a:extLst>
          </p:cNvPr>
          <p:cNvSpPr/>
          <p:nvPr/>
        </p:nvSpPr>
        <p:spPr>
          <a:xfrm>
            <a:off x="7848600" y="3493761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13">
            <a:extLst>
              <a:ext uri="{FF2B5EF4-FFF2-40B4-BE49-F238E27FC236}">
                <a16:creationId xmlns:a16="http://schemas.microsoft.com/office/drawing/2014/main" id="{AF457823-5998-4C94-BB9B-9F42FAEA9386}"/>
              </a:ext>
            </a:extLst>
          </p:cNvPr>
          <p:cNvSpPr/>
          <p:nvPr/>
        </p:nvSpPr>
        <p:spPr>
          <a:xfrm flipV="1">
            <a:off x="3962400" y="2287506"/>
            <a:ext cx="484632" cy="608094"/>
          </a:xfrm>
          <a:prstGeom prst="downArrow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01F1DA-B138-43AC-ACA0-AC9F2A2EB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9" y="3493761"/>
            <a:ext cx="4153435" cy="2883235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FF03F6-0858-4AE7-96B4-EFE94D9001E2}"/>
              </a:ext>
            </a:extLst>
          </p:cNvPr>
          <p:cNvSpPr txBox="1"/>
          <p:nvPr/>
        </p:nvSpPr>
        <p:spPr>
          <a:xfrm>
            <a:off x="457200" y="457200"/>
            <a:ext cx="8229601" cy="707886"/>
          </a:xfrm>
          <a:prstGeom prst="rect">
            <a:avLst/>
          </a:prstGeom>
          <a:solidFill>
            <a:srgbClr val="B7FFB7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আজকের পাঠঃ লাভ - ক্ষতি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0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820469-5323-4C6F-8D9E-5E7AE71F80A2}"/>
              </a:ext>
            </a:extLst>
          </p:cNvPr>
          <p:cNvSpPr/>
          <p:nvPr/>
        </p:nvSpPr>
        <p:spPr>
          <a:xfrm>
            <a:off x="990600" y="762000"/>
            <a:ext cx="7239000" cy="5262979"/>
          </a:xfrm>
          <a:prstGeom prst="rect">
            <a:avLst/>
          </a:prstGeom>
          <a:solidFill>
            <a:srgbClr val="66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থেকে শিক্ষার্থীরা-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লাভ ও ক্ষতি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লাভ ও ক্ষতি সংক্রান্ত তথ্য ব্যাখ্যা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লাভ ও ক্ষতি নির্ণয়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লাভ ও ক্ষতির শতকরা হার নির্ণয় করতে পারবে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লাভ ও ক্ষতি সংক্রান্ত সমস্যার সমাধান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56AE3E2-644C-4E4F-B808-06626582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6696075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C39FD5-7884-4233-A305-A23644F7833B}"/>
              </a:ext>
            </a:extLst>
          </p:cNvPr>
          <p:cNvSpPr txBox="1"/>
          <p:nvPr/>
        </p:nvSpPr>
        <p:spPr>
          <a:xfrm>
            <a:off x="914400" y="3606224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ক্রয়মূল্য 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4DDEF4-D0A4-455E-97E7-BB36C794D698}"/>
              </a:ext>
            </a:extLst>
          </p:cNvPr>
          <p:cNvSpPr txBox="1"/>
          <p:nvPr/>
        </p:nvSpPr>
        <p:spPr>
          <a:xfrm>
            <a:off x="4660629" y="3599297"/>
            <a:ext cx="2949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বিক্রয়মূল্য = ৭২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D28E3-9123-4A0A-8815-8BB4C1B77C90}"/>
              </a:ext>
            </a:extLst>
          </p:cNvPr>
          <p:cNvSpPr txBox="1"/>
          <p:nvPr/>
        </p:nvSpPr>
        <p:spPr>
          <a:xfrm>
            <a:off x="597811" y="4590180"/>
            <a:ext cx="788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কোনো জিনিস যে মূল্যে ক্রয় করা হয় তাকে 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1F6F1-1375-49B2-8D9B-6DA23ED626D1}"/>
              </a:ext>
            </a:extLst>
          </p:cNvPr>
          <p:cNvSpPr txBox="1"/>
          <p:nvPr/>
        </p:nvSpPr>
        <p:spPr>
          <a:xfrm>
            <a:off x="597811" y="5486399"/>
            <a:ext cx="78870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কোনো জিনিস যে মূল্যে বিক্রয় করা হয় তাকে বিক্রয়মূল্য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5630D3-5F13-4BAA-B70F-939F5BB23FD4}"/>
              </a:ext>
            </a:extLst>
          </p:cNvPr>
          <p:cNvSpPr txBox="1"/>
          <p:nvPr/>
        </p:nvSpPr>
        <p:spPr>
          <a:xfrm>
            <a:off x="446317" y="3886200"/>
            <a:ext cx="8159930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গরুটি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12000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টাকায়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ক্রয়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করা হল।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CA6CD-5B74-4A56-AE13-FB384C5DAB1B}"/>
              </a:ext>
            </a:extLst>
          </p:cNvPr>
          <p:cNvSpPr txBox="1"/>
          <p:nvPr/>
        </p:nvSpPr>
        <p:spPr>
          <a:xfrm>
            <a:off x="446316" y="4547175"/>
            <a:ext cx="8138160" cy="584775"/>
          </a:xfrm>
          <a:prstGeom prst="rect">
            <a:avLst/>
          </a:prstGeom>
          <a:solidFill>
            <a:srgbClr val="F8D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গরুটি ১৫০০০ টাকায়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করা হল।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DCFB3-3518-4D83-9964-0FF1E54113BF}"/>
              </a:ext>
            </a:extLst>
          </p:cNvPr>
          <p:cNvSpPr txBox="1"/>
          <p:nvPr/>
        </p:nvSpPr>
        <p:spPr>
          <a:xfrm>
            <a:off x="435429" y="5867400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ক্রয়মূল্য অপেক্ষা বিক্রয়মূল্য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বেশি হলে লাভ হয়।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CA851-9569-4A21-9D62-1BFC7606CE67}"/>
              </a:ext>
            </a:extLst>
          </p:cNvPr>
          <p:cNvSpPr txBox="1"/>
          <p:nvPr/>
        </p:nvSpPr>
        <p:spPr>
          <a:xfrm>
            <a:off x="446315" y="5206425"/>
            <a:ext cx="8138160" cy="584775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ক্রয়মূল্য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বেশি 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বিক্রয়মূল্য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F7A05-F2A9-4776-8676-1E2940F66F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74" r="-26374"/>
          <a:stretch/>
        </p:blipFill>
        <p:spPr>
          <a:xfrm flipH="1">
            <a:off x="446316" y="533400"/>
            <a:ext cx="8159929" cy="3235624"/>
          </a:xfrm>
          <a:prstGeom prst="rect">
            <a:avLst/>
          </a:prstGeom>
          <a:solidFill>
            <a:srgbClr val="A9A9A9"/>
          </a:solidFill>
        </p:spPr>
      </p:pic>
    </p:spTree>
    <p:extLst>
      <p:ext uri="{BB962C8B-B14F-4D97-AF65-F5344CB8AC3E}">
        <p14:creationId xmlns:p14="http://schemas.microsoft.com/office/powerpoint/2010/main" val="186826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E47F513-69EE-4457-B89E-5D3449A0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536254"/>
            <a:ext cx="46958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6CC0D85-FA3B-4407-A70C-496523B51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" t="6451" r="2758" b="5623"/>
          <a:stretch/>
        </p:blipFill>
        <p:spPr bwMode="auto">
          <a:xfrm>
            <a:off x="4240530" y="742951"/>
            <a:ext cx="4171950" cy="181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61B5041-9C5C-4B3B-B8E3-A0A3B05A7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6" t="-3868" r="2206" b="8710"/>
          <a:stretch/>
        </p:blipFill>
        <p:spPr bwMode="auto">
          <a:xfrm>
            <a:off x="4050030" y="838200"/>
            <a:ext cx="4255770" cy="17221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17623E9-AA86-459E-8A6A-B5470C7C3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6185" r="2779" b="6859"/>
          <a:stretch/>
        </p:blipFill>
        <p:spPr bwMode="auto">
          <a:xfrm>
            <a:off x="4038600" y="1066800"/>
            <a:ext cx="3924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3D6F6AF-C803-47C6-B44B-454B2C3D3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9018" r="2332" b="7052"/>
          <a:stretch/>
        </p:blipFill>
        <p:spPr bwMode="auto">
          <a:xfrm>
            <a:off x="4107180" y="1447800"/>
            <a:ext cx="3589020" cy="13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5B5142-D24C-4460-A917-6F965955E8DB}"/>
              </a:ext>
            </a:extLst>
          </p:cNvPr>
          <p:cNvSpPr txBox="1"/>
          <p:nvPr/>
        </p:nvSpPr>
        <p:spPr>
          <a:xfrm>
            <a:off x="354602" y="4836079"/>
            <a:ext cx="3592830" cy="1569660"/>
          </a:xfrm>
          <a:prstGeom prst="rect">
            <a:avLst/>
          </a:prstGeom>
          <a:solidFill>
            <a:srgbClr val="BDFFB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ক্রয়মূল্য অপেক্ষা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বিক্রয়মূল্য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হলে ক্ষতি হয়।</a:t>
            </a:r>
          </a:p>
          <a:p>
            <a:pPr algn="ctr"/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ED23D0-6FB9-4767-BE64-FB7E17303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16" y="533399"/>
            <a:ext cx="5403984" cy="310854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31270B-7F26-4B21-A4EE-77368B77752E}"/>
              </a:ext>
            </a:extLst>
          </p:cNvPr>
          <p:cNvSpPr txBox="1"/>
          <p:nvPr/>
        </p:nvSpPr>
        <p:spPr>
          <a:xfrm>
            <a:off x="457199" y="3641942"/>
            <a:ext cx="195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03E68B-60E0-4B70-B7F5-99957FDB1E86}"/>
              </a:ext>
            </a:extLst>
          </p:cNvPr>
          <p:cNvSpPr txBox="1"/>
          <p:nvPr/>
        </p:nvSpPr>
        <p:spPr>
          <a:xfrm>
            <a:off x="2411732" y="4191000"/>
            <a:ext cx="1828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৬৭০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909144-43B8-4CF9-8209-51DD9DA84D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536253"/>
            <a:ext cx="2775921" cy="31056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F858DC-81F6-4F08-9C09-BC077E5ACA87}"/>
              </a:ext>
            </a:extLst>
          </p:cNvPr>
          <p:cNvSpPr txBox="1"/>
          <p:nvPr/>
        </p:nvSpPr>
        <p:spPr>
          <a:xfrm>
            <a:off x="2408375" y="3648761"/>
            <a:ext cx="18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১০০০ টাকা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22285-E2D2-4D51-B814-766B026597B2}"/>
              </a:ext>
            </a:extLst>
          </p:cNvPr>
          <p:cNvSpPr txBox="1"/>
          <p:nvPr/>
        </p:nvSpPr>
        <p:spPr>
          <a:xfrm>
            <a:off x="457200" y="4191000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5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017 0.4370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00052 0.474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0069 L -0.00625 0.47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1198 0.4881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9" grpId="0"/>
      <p:bldP spid="10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864A6C5-E0FE-48BA-B903-D7C9097932F3}"/>
              </a:ext>
            </a:extLst>
          </p:cNvPr>
          <p:cNvSpPr txBox="1"/>
          <p:nvPr/>
        </p:nvSpPr>
        <p:spPr>
          <a:xfrm>
            <a:off x="3971589" y="5334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লাভ = বিক্রয়মূল্য - ক্রয়মুল্য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606BAF-92F4-4B4D-BDDF-5B4E5A4D4640}"/>
              </a:ext>
            </a:extLst>
          </p:cNvPr>
          <p:cNvSpPr txBox="1"/>
          <p:nvPr/>
        </p:nvSpPr>
        <p:spPr>
          <a:xfrm>
            <a:off x="3983018" y="1604872"/>
            <a:ext cx="4241867" cy="584775"/>
          </a:xfrm>
          <a:prstGeom prst="rect">
            <a:avLst/>
          </a:prstGeom>
          <a:solidFill>
            <a:srgbClr val="DDFFDD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বিক্রয়মূল্য = ক্রয়মূল্য +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9A95E-C7F6-4F1E-A933-76AA53ACE48A}"/>
              </a:ext>
            </a:extLst>
          </p:cNvPr>
          <p:cNvSpPr txBox="1"/>
          <p:nvPr/>
        </p:nvSpPr>
        <p:spPr>
          <a:xfrm>
            <a:off x="3989638" y="2590800"/>
            <a:ext cx="4264727" cy="584775"/>
          </a:xfrm>
          <a:prstGeom prst="rect">
            <a:avLst/>
          </a:prstGeom>
          <a:solidFill>
            <a:srgbClr val="D9F9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  <a:sym typeface="Wingdings"/>
              </a:rPr>
              <a:t>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Wingdings"/>
              </a:rPr>
              <a:t> ক্রয়মূল্য = বিক্রয়মূল্য - লাভ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DFA817-24A0-41B5-BA02-C536F2A39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3505200" cy="26421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A204DEB-092C-45D4-A002-9CF554116D2A}"/>
              </a:ext>
            </a:extLst>
          </p:cNvPr>
          <p:cNvCxnSpPr/>
          <p:nvPr/>
        </p:nvCxnSpPr>
        <p:spPr>
          <a:xfrm>
            <a:off x="685800" y="2387887"/>
            <a:ext cx="2667000" cy="660113"/>
          </a:xfrm>
          <a:prstGeom prst="straightConnector1">
            <a:avLst/>
          </a:prstGeom>
          <a:ln w="5715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6CB2A65-F2B0-42D5-A18B-FF00F1B774AC}"/>
              </a:ext>
            </a:extLst>
          </p:cNvPr>
          <p:cNvSpPr txBox="1"/>
          <p:nvPr/>
        </p:nvSpPr>
        <p:spPr>
          <a:xfrm>
            <a:off x="3518018" y="3554849"/>
            <a:ext cx="2958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বিক্রয়মূল্য= ৮০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6DBF30-B583-4B45-9BF0-DF1636A352AD}"/>
              </a:ext>
            </a:extLst>
          </p:cNvPr>
          <p:cNvSpPr txBox="1"/>
          <p:nvPr/>
        </p:nvSpPr>
        <p:spPr>
          <a:xfrm>
            <a:off x="422563" y="3554849"/>
            <a:ext cx="302839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ক্রয়মূল্য= ৬০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AC5723-3AA7-48B6-9C17-1EA9C8F0EA66}"/>
              </a:ext>
            </a:extLst>
          </p:cNvPr>
          <p:cNvSpPr txBox="1"/>
          <p:nvPr/>
        </p:nvSpPr>
        <p:spPr>
          <a:xfrm>
            <a:off x="3533496" y="5435024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লাভ = 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2A7A51-1F0E-4100-8BEB-86E01EEBCF33}"/>
              </a:ext>
            </a:extLst>
          </p:cNvPr>
          <p:cNvSpPr txBox="1"/>
          <p:nvPr/>
        </p:nvSpPr>
        <p:spPr>
          <a:xfrm>
            <a:off x="422564" y="4494074"/>
            <a:ext cx="30283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ক্রয়মূল্য= ১০০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EE3BCB-A87C-462C-AAF6-BF5BF96B6EA6}"/>
              </a:ext>
            </a:extLst>
          </p:cNvPr>
          <p:cNvSpPr txBox="1"/>
          <p:nvPr/>
        </p:nvSpPr>
        <p:spPr>
          <a:xfrm>
            <a:off x="422563" y="5435025"/>
            <a:ext cx="30283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বিক্রয়মূল্য= ১২৫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3141F4-F08B-4D5A-8A3A-B59FE4624B5C}"/>
              </a:ext>
            </a:extLst>
          </p:cNvPr>
          <p:cNvSpPr txBox="1"/>
          <p:nvPr/>
        </p:nvSpPr>
        <p:spPr>
          <a:xfrm>
            <a:off x="3533496" y="4469249"/>
            <a:ext cx="29435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লাভ = ২০ টাকা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6B848-2C98-451A-BE0F-E2815D8977B4}"/>
              </a:ext>
            </a:extLst>
          </p:cNvPr>
          <p:cNvSpPr txBox="1"/>
          <p:nvPr/>
        </p:nvSpPr>
        <p:spPr>
          <a:xfrm>
            <a:off x="6613960" y="3554849"/>
            <a:ext cx="1640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লাভ 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1F6EE8-9F63-4615-9EB8-07CF9526330A}"/>
              </a:ext>
            </a:extLst>
          </p:cNvPr>
          <p:cNvSpPr txBox="1"/>
          <p:nvPr/>
        </p:nvSpPr>
        <p:spPr>
          <a:xfrm>
            <a:off x="6797512" y="5435023"/>
            <a:ext cx="1606530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3D006C-9644-425C-87AB-35E78B7AD7FC}"/>
              </a:ext>
            </a:extLst>
          </p:cNvPr>
          <p:cNvSpPr txBox="1"/>
          <p:nvPr/>
        </p:nvSpPr>
        <p:spPr>
          <a:xfrm>
            <a:off x="6625392" y="4494074"/>
            <a:ext cx="1885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বিক্রয়মুল্য=?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7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657</Words>
  <Application>Microsoft Office PowerPoint</Application>
  <PresentationFormat>Widescreen</PresentationFormat>
  <Paragraphs>110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Iqbalpake</dc:creator>
  <cp:lastModifiedBy>Iqbalpake</cp:lastModifiedBy>
  <cp:revision>4</cp:revision>
  <dcterms:created xsi:type="dcterms:W3CDTF">2020-12-05T14:44:42Z</dcterms:created>
  <dcterms:modified xsi:type="dcterms:W3CDTF">2020-12-05T15:08:26Z</dcterms:modified>
</cp:coreProperties>
</file>