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82" r:id="rId2"/>
    <p:sldId id="283" r:id="rId3"/>
    <p:sldId id="268" r:id="rId4"/>
    <p:sldId id="269" r:id="rId5"/>
    <p:sldId id="257" r:id="rId6"/>
    <p:sldId id="278" r:id="rId7"/>
    <p:sldId id="270" r:id="rId8"/>
    <p:sldId id="271" r:id="rId9"/>
    <p:sldId id="276" r:id="rId10"/>
    <p:sldId id="274" r:id="rId11"/>
    <p:sldId id="277" r:id="rId12"/>
    <p:sldId id="28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991" autoAdjust="0"/>
  </p:normalViewPr>
  <p:slideViewPr>
    <p:cSldViewPr>
      <p:cViewPr varScale="1">
        <p:scale>
          <a:sx n="58" d="100"/>
          <a:sy n="58" d="100"/>
        </p:scale>
        <p:origin x="1074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A21C4B-2B7E-4F94-BAD6-AD8224218E42}" type="datetimeFigureOut">
              <a:rPr lang="en-US" smtClean="0"/>
              <a:pPr/>
              <a:t>12/18/2020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A87A0-C5CD-45AC-9F75-65B9DDA165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944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81CAD3-E997-4C60-B29B-7C4E2AB694E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328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A87A0-C5CD-45AC-9F75-65B9DDA1656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2632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A87A0-C5CD-45AC-9F75-65B9DDA1656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5655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A87A0-C5CD-45AC-9F75-65B9DDA1656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4504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A87A0-C5CD-45AC-9F75-65B9DDA1656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2557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A87A0-C5CD-45AC-9F75-65B9DDA1656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6986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A87A0-C5CD-45AC-9F75-65B9DDA1656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9556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A87A0-C5CD-45AC-9F75-65B9DDA1656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6196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A87A0-C5CD-45AC-9F75-65B9DDA1656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029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CDA1-3D85-4E85-985F-6B64C69264AF}" type="datetimeFigureOut">
              <a:rPr lang="en-US" smtClean="0"/>
              <a:pPr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6063-353F-4D52-B0EB-11667E00A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CDA1-3D85-4E85-985F-6B64C69264AF}" type="datetimeFigureOut">
              <a:rPr lang="en-US" smtClean="0"/>
              <a:pPr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6063-353F-4D52-B0EB-11667E00A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CDA1-3D85-4E85-985F-6B64C69264AF}" type="datetimeFigureOut">
              <a:rPr lang="en-US" smtClean="0"/>
              <a:pPr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6063-353F-4D52-B0EB-11667E00A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CDA1-3D85-4E85-985F-6B64C69264AF}" type="datetimeFigureOut">
              <a:rPr lang="en-US" smtClean="0"/>
              <a:pPr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6063-353F-4D52-B0EB-11667E00A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CDA1-3D85-4E85-985F-6B64C69264AF}" type="datetimeFigureOut">
              <a:rPr lang="en-US" smtClean="0"/>
              <a:pPr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6063-353F-4D52-B0EB-11667E00A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CDA1-3D85-4E85-985F-6B64C69264AF}" type="datetimeFigureOut">
              <a:rPr lang="en-US" smtClean="0"/>
              <a:pPr/>
              <a:t>12/18/2020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6063-353F-4D52-B0EB-11667E00A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CDA1-3D85-4E85-985F-6B64C69264AF}" type="datetimeFigureOut">
              <a:rPr lang="en-US" smtClean="0"/>
              <a:pPr/>
              <a:t>12/18/2020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6063-353F-4D52-B0EB-11667E00A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CDA1-3D85-4E85-985F-6B64C69264AF}" type="datetimeFigureOut">
              <a:rPr lang="en-US" smtClean="0"/>
              <a:pPr/>
              <a:t>12/18/2020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6063-353F-4D52-B0EB-11667E00A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CDA1-3D85-4E85-985F-6B64C69264AF}" type="datetimeFigureOut">
              <a:rPr lang="en-US" smtClean="0"/>
              <a:pPr/>
              <a:t>12/18/2020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6063-353F-4D52-B0EB-11667E00A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CDA1-3D85-4E85-985F-6B64C69264AF}" type="datetimeFigureOut">
              <a:rPr lang="en-US" smtClean="0"/>
              <a:pPr/>
              <a:t>12/18/2020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6063-353F-4D52-B0EB-11667E00A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CDA1-3D85-4E85-985F-6B64C69264AF}" type="datetimeFigureOut">
              <a:rPr lang="en-US" smtClean="0"/>
              <a:pPr/>
              <a:t>12/18/2020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6063-353F-4D52-B0EB-11667E00A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8CDA1-3D85-4E85-985F-6B64C69264AF}" type="datetimeFigureOut">
              <a:rPr lang="en-US" smtClean="0"/>
              <a:pPr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36063-353F-4D52-B0EB-11667E00A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93486" y="4583022"/>
            <a:ext cx="8447314" cy="2020978"/>
          </a:xfrm>
          <a:prstGeom prst="rect">
            <a:avLst/>
          </a:prstGeom>
        </p:spPr>
        <p:txBody>
          <a:bodyPr vert="horz" lIns="73152" tIns="36576" rIns="73152" bIns="36576" numCol="1" rtlCol="0" anchor="b">
            <a:prstTxWarp prst="textWave4">
              <a:avLst>
                <a:gd name="adj1" fmla="val 12500"/>
                <a:gd name="adj2" fmla="val -1310"/>
              </a:avLst>
            </a:prstTxWarp>
            <a:no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5760" b="1" dirty="0">
                <a:ln/>
                <a:solidFill>
                  <a:srgbClr val="00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</a:t>
            </a:r>
            <a:r>
              <a:rPr lang="bn-BD" sz="576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bn-BD" sz="5760" b="1" dirty="0">
                <a:ln/>
                <a:solidFill>
                  <a:srgbClr val="00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BD" sz="5760" b="1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en-US" sz="5760" b="1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599" y="1109776"/>
            <a:ext cx="4463143" cy="327172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533400"/>
            <a:ext cx="3124200" cy="4023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001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4267200"/>
            <a:ext cx="7924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পদার্থের অবস্থা পরিবর্তনকে লিখা যায়-</a:t>
            </a:r>
          </a:p>
          <a:p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কঠিন                তরল             গ্যাস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828800" y="5715000"/>
            <a:ext cx="1371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0800000">
            <a:off x="1828800" y="5867400"/>
            <a:ext cx="1447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572000" y="5715000"/>
            <a:ext cx="1295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>
            <a:off x="4495800" y="5943600"/>
            <a:ext cx="1371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905000" y="51816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+তাপ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057400" y="58629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-তাপ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724400" y="52578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+তাপ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876800" y="59391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-তাপ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762000"/>
            <a:ext cx="4191000" cy="58477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3348335"/>
            <a:ext cx="7772400" cy="1200329"/>
          </a:xfrm>
          <a:prstGeom prst="rect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সকল কঠিন পদার্থের গলনাংক ও স্ফুটনাংক কি সমান? কারণসহ তোমার মতামত লিখ।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057" y="203199"/>
            <a:ext cx="6723743" cy="6723743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82852" y="4743450"/>
            <a:ext cx="3403283" cy="173355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4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04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704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177320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1833" y="3089571"/>
            <a:ext cx="3941622" cy="2400657"/>
          </a:xfrm>
          <a:prstGeom prst="rect">
            <a:avLst/>
          </a:prstGeom>
          <a:noFill/>
          <a:ln w="130175" cmpd="dbl"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পার্থ সারথী চাকী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সহকারী শিক্ষক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কহলদিয়া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উচ্চ বিদ্যালয়</a:t>
            </a:r>
          </a:p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মুকসুদপুর, গোপালগঞ্জ।</a:t>
            </a:r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E-mail:1986psc@gmail.com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82836" y="3089577"/>
            <a:ext cx="3948548" cy="2431435"/>
          </a:xfrm>
          <a:prstGeom prst="rect">
            <a:avLst/>
          </a:prstGeom>
          <a:noFill/>
          <a:ln w="130175" cmpd="dbl"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bn-BD" sz="4400" dirty="0">
                <a:latin typeface="NikoshBAN" pitchFamily="2" charset="0"/>
                <a:cs typeface="NikoshBAN" pitchFamily="2" charset="0"/>
              </a:rPr>
              <a:t>শ্রেণি: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নবম দশম</a:t>
            </a:r>
            <a:endParaRPr lang="bn-BD" sz="44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dirty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রসায়ন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অধ্যায়:দ্বিতীয় </a:t>
            </a:r>
            <a:endParaRPr lang="bn-BD" sz="3600" dirty="0"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97" t="9414" r="38955" b="1044"/>
          <a:stretch/>
        </p:blipFill>
        <p:spPr>
          <a:xfrm rot="10800000">
            <a:off x="3425586" y="99419"/>
            <a:ext cx="2249476" cy="278665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41912857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i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43000"/>
            <a:ext cx="8915400" cy="570764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24000" y="228600"/>
            <a:ext cx="5562600" cy="58477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গ্লা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তিনটির পার্থক্য চিন্তা করে বল।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6400800" y="5105400"/>
            <a:ext cx="250723" cy="675968"/>
          </a:xfrm>
          <a:custGeom>
            <a:avLst/>
            <a:gdLst>
              <a:gd name="connsiteX0" fmla="*/ 68322 w 68322"/>
              <a:gd name="connsiteY0" fmla="*/ 221226 h 221226"/>
              <a:gd name="connsiteX1" fmla="*/ 53573 w 68322"/>
              <a:gd name="connsiteY1" fmla="*/ 132735 h 221226"/>
              <a:gd name="connsiteX2" fmla="*/ 9328 w 68322"/>
              <a:gd name="connsiteY2" fmla="*/ 88490 h 221226"/>
              <a:gd name="connsiteX3" fmla="*/ 9328 w 68322"/>
              <a:gd name="connsiteY3" fmla="*/ 0 h 221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322" h="221226">
                <a:moveTo>
                  <a:pt x="68322" y="221226"/>
                </a:moveTo>
                <a:cubicBezTo>
                  <a:pt x="63406" y="191729"/>
                  <a:pt x="65718" y="160062"/>
                  <a:pt x="53573" y="132735"/>
                </a:cubicBezTo>
                <a:cubicBezTo>
                  <a:pt x="45102" y="113675"/>
                  <a:pt x="15924" y="108277"/>
                  <a:pt x="9328" y="88490"/>
                </a:cubicBezTo>
                <a:cubicBezTo>
                  <a:pt x="0" y="60507"/>
                  <a:pt x="9328" y="29497"/>
                  <a:pt x="9328" y="0"/>
                </a:cubicBezTo>
              </a:path>
            </a:pathLst>
          </a:cu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6872748" y="5186527"/>
            <a:ext cx="279381" cy="521099"/>
          </a:xfrm>
          <a:custGeom>
            <a:avLst/>
            <a:gdLst>
              <a:gd name="connsiteX0" fmla="*/ 0 w 279381"/>
              <a:gd name="connsiteY0" fmla="*/ 521099 h 521099"/>
              <a:gd name="connsiteX1" fmla="*/ 88491 w 279381"/>
              <a:gd name="connsiteY1" fmla="*/ 388363 h 521099"/>
              <a:gd name="connsiteX2" fmla="*/ 176981 w 279381"/>
              <a:gd name="connsiteY2" fmla="*/ 314621 h 521099"/>
              <a:gd name="connsiteX3" fmla="*/ 206478 w 279381"/>
              <a:gd name="connsiteY3" fmla="*/ 270376 h 521099"/>
              <a:gd name="connsiteX4" fmla="*/ 221226 w 279381"/>
              <a:gd name="connsiteY4" fmla="*/ 226131 h 521099"/>
              <a:gd name="connsiteX5" fmla="*/ 191729 w 279381"/>
              <a:gd name="connsiteY5" fmla="*/ 4905 h 521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9381" h="521099">
                <a:moveTo>
                  <a:pt x="0" y="521099"/>
                </a:moveTo>
                <a:cubicBezTo>
                  <a:pt x="74940" y="371221"/>
                  <a:pt x="7414" y="482953"/>
                  <a:pt x="88491" y="388363"/>
                </a:cubicBezTo>
                <a:cubicBezTo>
                  <a:pt x="152778" y="313361"/>
                  <a:pt x="102640" y="339402"/>
                  <a:pt x="176981" y="314621"/>
                </a:cubicBezTo>
                <a:cubicBezTo>
                  <a:pt x="186813" y="299873"/>
                  <a:pt x="198551" y="286230"/>
                  <a:pt x="206478" y="270376"/>
                </a:cubicBezTo>
                <a:cubicBezTo>
                  <a:pt x="213430" y="256471"/>
                  <a:pt x="221226" y="241677"/>
                  <a:pt x="221226" y="226131"/>
                </a:cubicBezTo>
                <a:cubicBezTo>
                  <a:pt x="221226" y="0"/>
                  <a:pt x="279381" y="4905"/>
                  <a:pt x="191729" y="4905"/>
                </a:cubicBezTo>
              </a:path>
            </a:pathLst>
          </a:cu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6553200" y="5257800"/>
            <a:ext cx="250723" cy="675968"/>
          </a:xfrm>
          <a:custGeom>
            <a:avLst/>
            <a:gdLst>
              <a:gd name="connsiteX0" fmla="*/ 68322 w 68322"/>
              <a:gd name="connsiteY0" fmla="*/ 221226 h 221226"/>
              <a:gd name="connsiteX1" fmla="*/ 53573 w 68322"/>
              <a:gd name="connsiteY1" fmla="*/ 132735 h 221226"/>
              <a:gd name="connsiteX2" fmla="*/ 9328 w 68322"/>
              <a:gd name="connsiteY2" fmla="*/ 88490 h 221226"/>
              <a:gd name="connsiteX3" fmla="*/ 9328 w 68322"/>
              <a:gd name="connsiteY3" fmla="*/ 0 h 221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322" h="221226">
                <a:moveTo>
                  <a:pt x="68322" y="221226"/>
                </a:moveTo>
                <a:cubicBezTo>
                  <a:pt x="63406" y="191729"/>
                  <a:pt x="65718" y="160062"/>
                  <a:pt x="53573" y="132735"/>
                </a:cubicBezTo>
                <a:cubicBezTo>
                  <a:pt x="45102" y="113675"/>
                  <a:pt x="15924" y="108277"/>
                  <a:pt x="9328" y="88490"/>
                </a:cubicBezTo>
                <a:cubicBezTo>
                  <a:pt x="0" y="60507"/>
                  <a:pt x="9328" y="29497"/>
                  <a:pt x="9328" y="0"/>
                </a:cubicBezTo>
              </a:path>
            </a:pathLst>
          </a:cu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6835877" y="5181600"/>
            <a:ext cx="250723" cy="675968"/>
          </a:xfrm>
          <a:custGeom>
            <a:avLst/>
            <a:gdLst>
              <a:gd name="connsiteX0" fmla="*/ 68322 w 68322"/>
              <a:gd name="connsiteY0" fmla="*/ 221226 h 221226"/>
              <a:gd name="connsiteX1" fmla="*/ 53573 w 68322"/>
              <a:gd name="connsiteY1" fmla="*/ 132735 h 221226"/>
              <a:gd name="connsiteX2" fmla="*/ 9328 w 68322"/>
              <a:gd name="connsiteY2" fmla="*/ 88490 h 221226"/>
              <a:gd name="connsiteX3" fmla="*/ 9328 w 68322"/>
              <a:gd name="connsiteY3" fmla="*/ 0 h 221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322" h="221226">
                <a:moveTo>
                  <a:pt x="68322" y="221226"/>
                </a:moveTo>
                <a:cubicBezTo>
                  <a:pt x="63406" y="191729"/>
                  <a:pt x="65718" y="160062"/>
                  <a:pt x="53573" y="132735"/>
                </a:cubicBezTo>
                <a:cubicBezTo>
                  <a:pt x="45102" y="113675"/>
                  <a:pt x="15924" y="108277"/>
                  <a:pt x="9328" y="88490"/>
                </a:cubicBezTo>
                <a:cubicBezTo>
                  <a:pt x="0" y="60507"/>
                  <a:pt x="9328" y="29497"/>
                  <a:pt x="9328" y="0"/>
                </a:cubicBezTo>
              </a:path>
            </a:pathLst>
          </a:cu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6248400" y="5105400"/>
            <a:ext cx="250723" cy="675968"/>
          </a:xfrm>
          <a:custGeom>
            <a:avLst/>
            <a:gdLst>
              <a:gd name="connsiteX0" fmla="*/ 68322 w 68322"/>
              <a:gd name="connsiteY0" fmla="*/ 221226 h 221226"/>
              <a:gd name="connsiteX1" fmla="*/ 53573 w 68322"/>
              <a:gd name="connsiteY1" fmla="*/ 132735 h 221226"/>
              <a:gd name="connsiteX2" fmla="*/ 9328 w 68322"/>
              <a:gd name="connsiteY2" fmla="*/ 88490 h 221226"/>
              <a:gd name="connsiteX3" fmla="*/ 9328 w 68322"/>
              <a:gd name="connsiteY3" fmla="*/ 0 h 221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322" h="221226">
                <a:moveTo>
                  <a:pt x="68322" y="221226"/>
                </a:moveTo>
                <a:cubicBezTo>
                  <a:pt x="63406" y="191729"/>
                  <a:pt x="65718" y="160062"/>
                  <a:pt x="53573" y="132735"/>
                </a:cubicBezTo>
                <a:cubicBezTo>
                  <a:pt x="45102" y="113675"/>
                  <a:pt x="15924" y="108277"/>
                  <a:pt x="9328" y="88490"/>
                </a:cubicBezTo>
                <a:cubicBezTo>
                  <a:pt x="0" y="60507"/>
                  <a:pt x="9328" y="29497"/>
                  <a:pt x="9328" y="0"/>
                </a:cubicBezTo>
              </a:path>
            </a:pathLst>
          </a:cu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6629400" y="5105400"/>
            <a:ext cx="250723" cy="675968"/>
          </a:xfrm>
          <a:custGeom>
            <a:avLst/>
            <a:gdLst>
              <a:gd name="connsiteX0" fmla="*/ 68322 w 68322"/>
              <a:gd name="connsiteY0" fmla="*/ 221226 h 221226"/>
              <a:gd name="connsiteX1" fmla="*/ 53573 w 68322"/>
              <a:gd name="connsiteY1" fmla="*/ 132735 h 221226"/>
              <a:gd name="connsiteX2" fmla="*/ 9328 w 68322"/>
              <a:gd name="connsiteY2" fmla="*/ 88490 h 221226"/>
              <a:gd name="connsiteX3" fmla="*/ 9328 w 68322"/>
              <a:gd name="connsiteY3" fmla="*/ 0 h 221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322" h="221226">
                <a:moveTo>
                  <a:pt x="68322" y="221226"/>
                </a:moveTo>
                <a:cubicBezTo>
                  <a:pt x="63406" y="191729"/>
                  <a:pt x="65718" y="160062"/>
                  <a:pt x="53573" y="132735"/>
                </a:cubicBezTo>
                <a:cubicBezTo>
                  <a:pt x="45102" y="113675"/>
                  <a:pt x="15924" y="108277"/>
                  <a:pt x="9328" y="88490"/>
                </a:cubicBezTo>
                <a:cubicBezTo>
                  <a:pt x="0" y="60507"/>
                  <a:pt x="9328" y="29497"/>
                  <a:pt x="9328" y="0"/>
                </a:cubicBezTo>
              </a:path>
            </a:pathLst>
          </a:cu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7025148" y="5338927"/>
            <a:ext cx="279381" cy="521099"/>
          </a:xfrm>
          <a:custGeom>
            <a:avLst/>
            <a:gdLst>
              <a:gd name="connsiteX0" fmla="*/ 0 w 279381"/>
              <a:gd name="connsiteY0" fmla="*/ 521099 h 521099"/>
              <a:gd name="connsiteX1" fmla="*/ 88491 w 279381"/>
              <a:gd name="connsiteY1" fmla="*/ 388363 h 521099"/>
              <a:gd name="connsiteX2" fmla="*/ 176981 w 279381"/>
              <a:gd name="connsiteY2" fmla="*/ 314621 h 521099"/>
              <a:gd name="connsiteX3" fmla="*/ 206478 w 279381"/>
              <a:gd name="connsiteY3" fmla="*/ 270376 h 521099"/>
              <a:gd name="connsiteX4" fmla="*/ 221226 w 279381"/>
              <a:gd name="connsiteY4" fmla="*/ 226131 h 521099"/>
              <a:gd name="connsiteX5" fmla="*/ 191729 w 279381"/>
              <a:gd name="connsiteY5" fmla="*/ 4905 h 521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9381" h="521099">
                <a:moveTo>
                  <a:pt x="0" y="521099"/>
                </a:moveTo>
                <a:cubicBezTo>
                  <a:pt x="74940" y="371221"/>
                  <a:pt x="7414" y="482953"/>
                  <a:pt x="88491" y="388363"/>
                </a:cubicBezTo>
                <a:cubicBezTo>
                  <a:pt x="152778" y="313361"/>
                  <a:pt x="102640" y="339402"/>
                  <a:pt x="176981" y="314621"/>
                </a:cubicBezTo>
                <a:cubicBezTo>
                  <a:pt x="186813" y="299873"/>
                  <a:pt x="198551" y="286230"/>
                  <a:pt x="206478" y="270376"/>
                </a:cubicBezTo>
                <a:cubicBezTo>
                  <a:pt x="213430" y="256471"/>
                  <a:pt x="221226" y="241677"/>
                  <a:pt x="221226" y="226131"/>
                </a:cubicBezTo>
                <a:cubicBezTo>
                  <a:pt x="221226" y="0"/>
                  <a:pt x="279381" y="4905"/>
                  <a:pt x="191729" y="4905"/>
                </a:cubicBezTo>
              </a:path>
            </a:pathLst>
          </a:cu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6959619" y="5105400"/>
            <a:ext cx="279381" cy="521099"/>
          </a:xfrm>
          <a:custGeom>
            <a:avLst/>
            <a:gdLst>
              <a:gd name="connsiteX0" fmla="*/ 0 w 279381"/>
              <a:gd name="connsiteY0" fmla="*/ 521099 h 521099"/>
              <a:gd name="connsiteX1" fmla="*/ 88491 w 279381"/>
              <a:gd name="connsiteY1" fmla="*/ 388363 h 521099"/>
              <a:gd name="connsiteX2" fmla="*/ 176981 w 279381"/>
              <a:gd name="connsiteY2" fmla="*/ 314621 h 521099"/>
              <a:gd name="connsiteX3" fmla="*/ 206478 w 279381"/>
              <a:gd name="connsiteY3" fmla="*/ 270376 h 521099"/>
              <a:gd name="connsiteX4" fmla="*/ 221226 w 279381"/>
              <a:gd name="connsiteY4" fmla="*/ 226131 h 521099"/>
              <a:gd name="connsiteX5" fmla="*/ 191729 w 279381"/>
              <a:gd name="connsiteY5" fmla="*/ 4905 h 521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9381" h="521099">
                <a:moveTo>
                  <a:pt x="0" y="521099"/>
                </a:moveTo>
                <a:cubicBezTo>
                  <a:pt x="74940" y="371221"/>
                  <a:pt x="7414" y="482953"/>
                  <a:pt x="88491" y="388363"/>
                </a:cubicBezTo>
                <a:cubicBezTo>
                  <a:pt x="152778" y="313361"/>
                  <a:pt x="102640" y="339402"/>
                  <a:pt x="176981" y="314621"/>
                </a:cubicBezTo>
                <a:cubicBezTo>
                  <a:pt x="186813" y="299873"/>
                  <a:pt x="198551" y="286230"/>
                  <a:pt x="206478" y="270376"/>
                </a:cubicBezTo>
                <a:cubicBezTo>
                  <a:pt x="213430" y="256471"/>
                  <a:pt x="221226" y="241677"/>
                  <a:pt x="221226" y="226131"/>
                </a:cubicBezTo>
                <a:cubicBezTo>
                  <a:pt x="221226" y="0"/>
                  <a:pt x="279381" y="4905"/>
                  <a:pt x="191729" y="4905"/>
                </a:cubicBezTo>
              </a:path>
            </a:pathLst>
          </a:cu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6705600" y="5105400"/>
            <a:ext cx="279381" cy="521099"/>
          </a:xfrm>
          <a:custGeom>
            <a:avLst/>
            <a:gdLst>
              <a:gd name="connsiteX0" fmla="*/ 0 w 279381"/>
              <a:gd name="connsiteY0" fmla="*/ 521099 h 521099"/>
              <a:gd name="connsiteX1" fmla="*/ 88491 w 279381"/>
              <a:gd name="connsiteY1" fmla="*/ 388363 h 521099"/>
              <a:gd name="connsiteX2" fmla="*/ 176981 w 279381"/>
              <a:gd name="connsiteY2" fmla="*/ 314621 h 521099"/>
              <a:gd name="connsiteX3" fmla="*/ 206478 w 279381"/>
              <a:gd name="connsiteY3" fmla="*/ 270376 h 521099"/>
              <a:gd name="connsiteX4" fmla="*/ 221226 w 279381"/>
              <a:gd name="connsiteY4" fmla="*/ 226131 h 521099"/>
              <a:gd name="connsiteX5" fmla="*/ 191729 w 279381"/>
              <a:gd name="connsiteY5" fmla="*/ 4905 h 521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9381" h="521099">
                <a:moveTo>
                  <a:pt x="0" y="521099"/>
                </a:moveTo>
                <a:cubicBezTo>
                  <a:pt x="74940" y="371221"/>
                  <a:pt x="7414" y="482953"/>
                  <a:pt x="88491" y="388363"/>
                </a:cubicBezTo>
                <a:cubicBezTo>
                  <a:pt x="152778" y="313361"/>
                  <a:pt x="102640" y="339402"/>
                  <a:pt x="176981" y="314621"/>
                </a:cubicBezTo>
                <a:cubicBezTo>
                  <a:pt x="186813" y="299873"/>
                  <a:pt x="198551" y="286230"/>
                  <a:pt x="206478" y="270376"/>
                </a:cubicBezTo>
                <a:cubicBezTo>
                  <a:pt x="213430" y="256471"/>
                  <a:pt x="221226" y="241677"/>
                  <a:pt x="221226" y="226131"/>
                </a:cubicBezTo>
                <a:cubicBezTo>
                  <a:pt x="221226" y="0"/>
                  <a:pt x="279381" y="4905"/>
                  <a:pt x="191729" y="4905"/>
                </a:cubicBezTo>
              </a:path>
            </a:pathLst>
          </a:cu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6400800" y="5257800"/>
            <a:ext cx="250723" cy="675968"/>
          </a:xfrm>
          <a:custGeom>
            <a:avLst/>
            <a:gdLst>
              <a:gd name="connsiteX0" fmla="*/ 68322 w 68322"/>
              <a:gd name="connsiteY0" fmla="*/ 221226 h 221226"/>
              <a:gd name="connsiteX1" fmla="*/ 53573 w 68322"/>
              <a:gd name="connsiteY1" fmla="*/ 132735 h 221226"/>
              <a:gd name="connsiteX2" fmla="*/ 9328 w 68322"/>
              <a:gd name="connsiteY2" fmla="*/ 88490 h 221226"/>
              <a:gd name="connsiteX3" fmla="*/ 9328 w 68322"/>
              <a:gd name="connsiteY3" fmla="*/ 0 h 221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322" h="221226">
                <a:moveTo>
                  <a:pt x="68322" y="221226"/>
                </a:moveTo>
                <a:cubicBezTo>
                  <a:pt x="63406" y="191729"/>
                  <a:pt x="65718" y="160062"/>
                  <a:pt x="53573" y="132735"/>
                </a:cubicBezTo>
                <a:cubicBezTo>
                  <a:pt x="45102" y="113675"/>
                  <a:pt x="15924" y="108277"/>
                  <a:pt x="9328" y="88490"/>
                </a:cubicBezTo>
                <a:cubicBezTo>
                  <a:pt x="0" y="60507"/>
                  <a:pt x="9328" y="29497"/>
                  <a:pt x="9328" y="0"/>
                </a:cubicBezTo>
              </a:path>
            </a:pathLst>
          </a:cu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6553200" y="5410200"/>
            <a:ext cx="250723" cy="675968"/>
          </a:xfrm>
          <a:custGeom>
            <a:avLst/>
            <a:gdLst>
              <a:gd name="connsiteX0" fmla="*/ 68322 w 68322"/>
              <a:gd name="connsiteY0" fmla="*/ 221226 h 221226"/>
              <a:gd name="connsiteX1" fmla="*/ 53573 w 68322"/>
              <a:gd name="connsiteY1" fmla="*/ 132735 h 221226"/>
              <a:gd name="connsiteX2" fmla="*/ 9328 w 68322"/>
              <a:gd name="connsiteY2" fmla="*/ 88490 h 221226"/>
              <a:gd name="connsiteX3" fmla="*/ 9328 w 68322"/>
              <a:gd name="connsiteY3" fmla="*/ 0 h 221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322" h="221226">
                <a:moveTo>
                  <a:pt x="68322" y="221226"/>
                </a:moveTo>
                <a:cubicBezTo>
                  <a:pt x="63406" y="191729"/>
                  <a:pt x="65718" y="160062"/>
                  <a:pt x="53573" y="132735"/>
                </a:cubicBezTo>
                <a:cubicBezTo>
                  <a:pt x="45102" y="113675"/>
                  <a:pt x="15924" y="108277"/>
                  <a:pt x="9328" y="88490"/>
                </a:cubicBezTo>
                <a:cubicBezTo>
                  <a:pt x="0" y="60507"/>
                  <a:pt x="9328" y="29497"/>
                  <a:pt x="9328" y="0"/>
                </a:cubicBezTo>
              </a:path>
            </a:pathLst>
          </a:cu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6705600" y="5257800"/>
            <a:ext cx="250723" cy="675968"/>
          </a:xfrm>
          <a:custGeom>
            <a:avLst/>
            <a:gdLst>
              <a:gd name="connsiteX0" fmla="*/ 68322 w 68322"/>
              <a:gd name="connsiteY0" fmla="*/ 221226 h 221226"/>
              <a:gd name="connsiteX1" fmla="*/ 53573 w 68322"/>
              <a:gd name="connsiteY1" fmla="*/ 132735 h 221226"/>
              <a:gd name="connsiteX2" fmla="*/ 9328 w 68322"/>
              <a:gd name="connsiteY2" fmla="*/ 88490 h 221226"/>
              <a:gd name="connsiteX3" fmla="*/ 9328 w 68322"/>
              <a:gd name="connsiteY3" fmla="*/ 0 h 221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322" h="221226">
                <a:moveTo>
                  <a:pt x="68322" y="221226"/>
                </a:moveTo>
                <a:cubicBezTo>
                  <a:pt x="63406" y="191729"/>
                  <a:pt x="65718" y="160062"/>
                  <a:pt x="53573" y="132735"/>
                </a:cubicBezTo>
                <a:cubicBezTo>
                  <a:pt x="45102" y="113675"/>
                  <a:pt x="15924" y="108277"/>
                  <a:pt x="9328" y="88490"/>
                </a:cubicBezTo>
                <a:cubicBezTo>
                  <a:pt x="0" y="60507"/>
                  <a:pt x="9328" y="29497"/>
                  <a:pt x="9328" y="0"/>
                </a:cubicBezTo>
              </a:path>
            </a:pathLst>
          </a:cu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7418439" y="1607574"/>
            <a:ext cx="88490" cy="44245"/>
          </a:xfrm>
          <a:custGeom>
            <a:avLst/>
            <a:gdLst>
              <a:gd name="connsiteX0" fmla="*/ 0 w 88490"/>
              <a:gd name="connsiteY0" fmla="*/ 0 h 44245"/>
              <a:gd name="connsiteX1" fmla="*/ 44245 w 88490"/>
              <a:gd name="connsiteY1" fmla="*/ 14749 h 44245"/>
              <a:gd name="connsiteX2" fmla="*/ 88490 w 88490"/>
              <a:gd name="connsiteY2" fmla="*/ 44245 h 44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490" h="44245">
                <a:moveTo>
                  <a:pt x="0" y="0"/>
                </a:moveTo>
                <a:cubicBezTo>
                  <a:pt x="14748" y="4916"/>
                  <a:pt x="30340" y="7797"/>
                  <a:pt x="44245" y="14749"/>
                </a:cubicBezTo>
                <a:cubicBezTo>
                  <a:pt x="60099" y="22676"/>
                  <a:pt x="88490" y="44245"/>
                  <a:pt x="88490" y="44245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7403690" y="1681317"/>
            <a:ext cx="88490" cy="132735"/>
          </a:xfrm>
          <a:custGeom>
            <a:avLst/>
            <a:gdLst>
              <a:gd name="connsiteX0" fmla="*/ 14749 w 88490"/>
              <a:gd name="connsiteY0" fmla="*/ 132735 h 132735"/>
              <a:gd name="connsiteX1" fmla="*/ 29497 w 88490"/>
              <a:gd name="connsiteY1" fmla="*/ 29496 h 132735"/>
              <a:gd name="connsiteX2" fmla="*/ 73742 w 88490"/>
              <a:gd name="connsiteY2" fmla="*/ 14748 h 132735"/>
              <a:gd name="connsiteX3" fmla="*/ 73742 w 88490"/>
              <a:gd name="connsiteY3" fmla="*/ 58993 h 132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490" h="132735">
                <a:moveTo>
                  <a:pt x="14749" y="132735"/>
                </a:moveTo>
                <a:cubicBezTo>
                  <a:pt x="19665" y="98322"/>
                  <a:pt x="13951" y="60588"/>
                  <a:pt x="29497" y="29496"/>
                </a:cubicBezTo>
                <a:cubicBezTo>
                  <a:pt x="36449" y="15591"/>
                  <a:pt x="68826" y="0"/>
                  <a:pt x="73742" y="14748"/>
                </a:cubicBezTo>
                <a:cubicBezTo>
                  <a:pt x="88490" y="58993"/>
                  <a:pt x="0" y="95863"/>
                  <a:pt x="73742" y="58993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7290133" y="1578077"/>
            <a:ext cx="229310" cy="251521"/>
          </a:xfrm>
          <a:custGeom>
            <a:avLst/>
            <a:gdLst>
              <a:gd name="connsiteX0" fmla="*/ 202048 w 229310"/>
              <a:gd name="connsiteY0" fmla="*/ 73742 h 251521"/>
              <a:gd name="connsiteX1" fmla="*/ 113557 w 229310"/>
              <a:gd name="connsiteY1" fmla="*/ 88491 h 251521"/>
              <a:gd name="connsiteX2" fmla="*/ 128306 w 229310"/>
              <a:gd name="connsiteY2" fmla="*/ 44246 h 251521"/>
              <a:gd name="connsiteX3" fmla="*/ 216796 w 229310"/>
              <a:gd name="connsiteY3" fmla="*/ 58994 h 251521"/>
              <a:gd name="connsiteX4" fmla="*/ 172551 w 229310"/>
              <a:gd name="connsiteY4" fmla="*/ 103239 h 251521"/>
              <a:gd name="connsiteX5" fmla="*/ 98809 w 229310"/>
              <a:gd name="connsiteY5" fmla="*/ 117988 h 251521"/>
              <a:gd name="connsiteX6" fmla="*/ 187299 w 229310"/>
              <a:gd name="connsiteY6" fmla="*/ 73742 h 251521"/>
              <a:gd name="connsiteX7" fmla="*/ 143054 w 229310"/>
              <a:gd name="connsiteY7" fmla="*/ 206478 h 251521"/>
              <a:gd name="connsiteX8" fmla="*/ 98809 w 229310"/>
              <a:gd name="connsiteY8" fmla="*/ 235975 h 251521"/>
              <a:gd name="connsiteX9" fmla="*/ 25067 w 229310"/>
              <a:gd name="connsiteY9" fmla="*/ 221226 h 251521"/>
              <a:gd name="connsiteX10" fmla="*/ 128306 w 229310"/>
              <a:gd name="connsiteY10" fmla="*/ 235975 h 251521"/>
              <a:gd name="connsiteX11" fmla="*/ 98809 w 229310"/>
              <a:gd name="connsiteY11" fmla="*/ 147484 h 251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9310" h="251521">
                <a:moveTo>
                  <a:pt x="202048" y="73742"/>
                </a:moveTo>
                <a:cubicBezTo>
                  <a:pt x="188381" y="82853"/>
                  <a:pt x="136454" y="134286"/>
                  <a:pt x="113557" y="88491"/>
                </a:cubicBezTo>
                <a:cubicBezTo>
                  <a:pt x="106605" y="74586"/>
                  <a:pt x="123390" y="58994"/>
                  <a:pt x="128306" y="44246"/>
                </a:cubicBezTo>
                <a:cubicBezTo>
                  <a:pt x="157803" y="49162"/>
                  <a:pt x="198854" y="35071"/>
                  <a:pt x="216796" y="58994"/>
                </a:cubicBezTo>
                <a:cubicBezTo>
                  <a:pt x="229310" y="75680"/>
                  <a:pt x="191206" y="93911"/>
                  <a:pt x="172551" y="103239"/>
                </a:cubicBezTo>
                <a:cubicBezTo>
                  <a:pt x="150130" y="114450"/>
                  <a:pt x="123390" y="113072"/>
                  <a:pt x="98809" y="117988"/>
                </a:cubicBezTo>
                <a:cubicBezTo>
                  <a:pt x="167634" y="14749"/>
                  <a:pt x="138137" y="0"/>
                  <a:pt x="187299" y="73742"/>
                </a:cubicBezTo>
                <a:cubicBezTo>
                  <a:pt x="177411" y="133070"/>
                  <a:pt x="184531" y="165001"/>
                  <a:pt x="143054" y="206478"/>
                </a:cubicBezTo>
                <a:cubicBezTo>
                  <a:pt x="130520" y="219012"/>
                  <a:pt x="113557" y="226143"/>
                  <a:pt x="98809" y="235975"/>
                </a:cubicBezTo>
                <a:cubicBezTo>
                  <a:pt x="74228" y="231059"/>
                  <a:pt x="0" y="221226"/>
                  <a:pt x="25067" y="221226"/>
                </a:cubicBezTo>
                <a:cubicBezTo>
                  <a:pt x="59829" y="221226"/>
                  <a:pt x="97214" y="251521"/>
                  <a:pt x="128306" y="235975"/>
                </a:cubicBezTo>
                <a:cubicBezTo>
                  <a:pt x="142236" y="229010"/>
                  <a:pt x="105622" y="161111"/>
                  <a:pt x="98809" y="147484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7342396" y="1622323"/>
            <a:ext cx="153594" cy="131892"/>
          </a:xfrm>
          <a:custGeom>
            <a:avLst/>
            <a:gdLst>
              <a:gd name="connsiteX0" fmla="*/ 90791 w 153594"/>
              <a:gd name="connsiteY0" fmla="*/ 14748 h 131892"/>
              <a:gd name="connsiteX1" fmla="*/ 76043 w 153594"/>
              <a:gd name="connsiteY1" fmla="*/ 73742 h 131892"/>
              <a:gd name="connsiteX2" fmla="*/ 61294 w 153594"/>
              <a:gd name="connsiteY2" fmla="*/ 117987 h 131892"/>
              <a:gd name="connsiteX3" fmla="*/ 105539 w 153594"/>
              <a:gd name="connsiteY3" fmla="*/ 0 h 131892"/>
              <a:gd name="connsiteX4" fmla="*/ 120288 w 153594"/>
              <a:gd name="connsiteY4" fmla="*/ 88490 h 131892"/>
              <a:gd name="connsiteX5" fmla="*/ 76043 w 153594"/>
              <a:gd name="connsiteY5" fmla="*/ 117987 h 131892"/>
              <a:gd name="connsiteX6" fmla="*/ 135036 w 153594"/>
              <a:gd name="connsiteY6" fmla="*/ 88490 h 131892"/>
              <a:gd name="connsiteX7" fmla="*/ 120288 w 153594"/>
              <a:gd name="connsiteY7" fmla="*/ 88490 h 131892"/>
              <a:gd name="connsiteX8" fmla="*/ 61294 w 153594"/>
              <a:gd name="connsiteY8" fmla="*/ 73742 h 131892"/>
              <a:gd name="connsiteX9" fmla="*/ 76043 w 153594"/>
              <a:gd name="connsiteY9" fmla="*/ 29496 h 131892"/>
              <a:gd name="connsiteX10" fmla="*/ 120288 w 153594"/>
              <a:gd name="connsiteY10" fmla="*/ 44245 h 131892"/>
              <a:gd name="connsiteX11" fmla="*/ 149785 w 153594"/>
              <a:gd name="connsiteY11" fmla="*/ 88490 h 131892"/>
              <a:gd name="connsiteX12" fmla="*/ 105539 w 153594"/>
              <a:gd name="connsiteY12" fmla="*/ 117987 h 131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3594" h="131892">
                <a:moveTo>
                  <a:pt x="90791" y="14748"/>
                </a:moveTo>
                <a:cubicBezTo>
                  <a:pt x="85875" y="34413"/>
                  <a:pt x="81612" y="54252"/>
                  <a:pt x="76043" y="73742"/>
                </a:cubicBezTo>
                <a:cubicBezTo>
                  <a:pt x="71772" y="88690"/>
                  <a:pt x="54342" y="131892"/>
                  <a:pt x="61294" y="117987"/>
                </a:cubicBezTo>
                <a:cubicBezTo>
                  <a:pt x="78932" y="82709"/>
                  <a:pt x="92773" y="38298"/>
                  <a:pt x="105539" y="0"/>
                </a:cubicBezTo>
                <a:cubicBezTo>
                  <a:pt x="128891" y="35028"/>
                  <a:pt x="153594" y="46858"/>
                  <a:pt x="120288" y="88490"/>
                </a:cubicBezTo>
                <a:cubicBezTo>
                  <a:pt x="109215" y="102331"/>
                  <a:pt x="58318" y="117987"/>
                  <a:pt x="76043" y="117987"/>
                </a:cubicBezTo>
                <a:cubicBezTo>
                  <a:pt x="98028" y="117987"/>
                  <a:pt x="135036" y="110475"/>
                  <a:pt x="135036" y="88490"/>
                </a:cubicBezTo>
                <a:cubicBezTo>
                  <a:pt x="135036" y="82317"/>
                  <a:pt x="0" y="128585"/>
                  <a:pt x="120288" y="88490"/>
                </a:cubicBezTo>
                <a:cubicBezTo>
                  <a:pt x="100623" y="83574"/>
                  <a:pt x="73456" y="89958"/>
                  <a:pt x="61294" y="73742"/>
                </a:cubicBezTo>
                <a:cubicBezTo>
                  <a:pt x="51966" y="61305"/>
                  <a:pt x="62138" y="36449"/>
                  <a:pt x="76043" y="29496"/>
                </a:cubicBezTo>
                <a:cubicBezTo>
                  <a:pt x="89948" y="22544"/>
                  <a:pt x="105540" y="39329"/>
                  <a:pt x="120288" y="44245"/>
                </a:cubicBezTo>
                <a:cubicBezTo>
                  <a:pt x="130120" y="58993"/>
                  <a:pt x="153261" y="71109"/>
                  <a:pt x="149785" y="88490"/>
                </a:cubicBezTo>
                <a:cubicBezTo>
                  <a:pt x="146309" y="105871"/>
                  <a:pt x="105539" y="117987"/>
                  <a:pt x="105539" y="117987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457200"/>
            <a:ext cx="5029200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তরল পদার্থের স্ফুটন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hot-tea.jpg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1219200"/>
            <a:ext cx="4495800" cy="50291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447800"/>
            <a:ext cx="746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১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স্ফুটনাংক কি তা বলতে পারবে।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2209800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২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তরল পদার্থের স্ফুটন ব্যাখ্যা করতে পারবে।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2895600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৩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গ্রাফপেপারে তাপমাত্রা ও পদার্থের অবস্থা তুলে ধরতে পারবে।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14600" y="457200"/>
            <a:ext cx="4038600" cy="70788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757" y="4181475"/>
            <a:ext cx="2619375" cy="17430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 descr="imag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95662" y="4171950"/>
            <a:ext cx="2609850" cy="1752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 descr="lllll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24600" y="4181475"/>
            <a:ext cx="2619375" cy="17430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457200" y="381000"/>
            <a:ext cx="848677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ছবিতে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পদার্থের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অবস্থা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কয়টি?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কোন বস্তুকে এক অবস্থা থেকে অন্য অবস্থায় নেয়া যাবে কিভাবে?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0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143000"/>
            <a:ext cx="4495800" cy="438227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81400" y="1143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থার্মোমিটার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33800" y="43550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পানি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371862" y="4876800"/>
            <a:ext cx="828538" cy="1103671"/>
            <a:chOff x="4124462" y="4763729"/>
            <a:chExt cx="828538" cy="1103671"/>
          </a:xfrm>
        </p:grpSpPr>
        <p:sp>
          <p:nvSpPr>
            <p:cNvPr id="5" name="Up Arrow Callout 4"/>
            <p:cNvSpPr/>
            <p:nvPr/>
          </p:nvSpPr>
          <p:spPr>
            <a:xfrm>
              <a:off x="4191000" y="4953000"/>
              <a:ext cx="762000" cy="914400"/>
            </a:xfrm>
            <a:prstGeom prst="upArrowCallou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4362967" y="4763729"/>
              <a:ext cx="295138" cy="398206"/>
            </a:xfrm>
            <a:custGeom>
              <a:avLst/>
              <a:gdLst>
                <a:gd name="connsiteX0" fmla="*/ 282775 w 295138"/>
                <a:gd name="connsiteY0" fmla="*/ 398206 h 398206"/>
                <a:gd name="connsiteX1" fmla="*/ 223781 w 295138"/>
                <a:gd name="connsiteY1" fmla="*/ 280219 h 398206"/>
                <a:gd name="connsiteX2" fmla="*/ 179536 w 295138"/>
                <a:gd name="connsiteY2" fmla="*/ 235974 h 398206"/>
                <a:gd name="connsiteX3" fmla="*/ 91046 w 295138"/>
                <a:gd name="connsiteY3" fmla="*/ 206477 h 398206"/>
                <a:gd name="connsiteX4" fmla="*/ 46801 w 295138"/>
                <a:gd name="connsiteY4" fmla="*/ 191729 h 398206"/>
                <a:gd name="connsiteX5" fmla="*/ 32052 w 295138"/>
                <a:gd name="connsiteY5" fmla="*/ 147484 h 398206"/>
                <a:gd name="connsiteX6" fmla="*/ 2556 w 295138"/>
                <a:gd name="connsiteY6" fmla="*/ 103239 h 398206"/>
                <a:gd name="connsiteX7" fmla="*/ 17304 w 295138"/>
                <a:gd name="connsiteY7" fmla="*/ 58994 h 398206"/>
                <a:gd name="connsiteX8" fmla="*/ 17304 w 295138"/>
                <a:gd name="connsiteY8" fmla="*/ 0 h 398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5138" h="398206">
                  <a:moveTo>
                    <a:pt x="282775" y="398206"/>
                  </a:moveTo>
                  <a:cubicBezTo>
                    <a:pt x="261351" y="269660"/>
                    <a:pt x="295138" y="339683"/>
                    <a:pt x="223781" y="280219"/>
                  </a:cubicBezTo>
                  <a:cubicBezTo>
                    <a:pt x="207758" y="266867"/>
                    <a:pt x="197769" y="246103"/>
                    <a:pt x="179536" y="235974"/>
                  </a:cubicBezTo>
                  <a:cubicBezTo>
                    <a:pt x="152357" y="220874"/>
                    <a:pt x="120543" y="216309"/>
                    <a:pt x="91046" y="206477"/>
                  </a:cubicBezTo>
                  <a:lnTo>
                    <a:pt x="46801" y="191729"/>
                  </a:lnTo>
                  <a:cubicBezTo>
                    <a:pt x="41885" y="176981"/>
                    <a:pt x="39004" y="161389"/>
                    <a:pt x="32052" y="147484"/>
                  </a:cubicBezTo>
                  <a:cubicBezTo>
                    <a:pt x="24125" y="131630"/>
                    <a:pt x="5470" y="120723"/>
                    <a:pt x="2556" y="103239"/>
                  </a:cubicBezTo>
                  <a:cubicBezTo>
                    <a:pt x="0" y="87904"/>
                    <a:pt x="15106" y="74384"/>
                    <a:pt x="17304" y="58994"/>
                  </a:cubicBezTo>
                  <a:cubicBezTo>
                    <a:pt x="20085" y="39527"/>
                    <a:pt x="17304" y="19665"/>
                    <a:pt x="17304" y="0"/>
                  </a:cubicBezTo>
                </a:path>
              </a:pathLst>
            </a:cu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4571999" y="4876800"/>
              <a:ext cx="238505" cy="437535"/>
            </a:xfrm>
            <a:custGeom>
              <a:avLst/>
              <a:gdLst>
                <a:gd name="connsiteX0" fmla="*/ 282775 w 295138"/>
                <a:gd name="connsiteY0" fmla="*/ 398206 h 398206"/>
                <a:gd name="connsiteX1" fmla="*/ 223781 w 295138"/>
                <a:gd name="connsiteY1" fmla="*/ 280219 h 398206"/>
                <a:gd name="connsiteX2" fmla="*/ 179536 w 295138"/>
                <a:gd name="connsiteY2" fmla="*/ 235974 h 398206"/>
                <a:gd name="connsiteX3" fmla="*/ 91046 w 295138"/>
                <a:gd name="connsiteY3" fmla="*/ 206477 h 398206"/>
                <a:gd name="connsiteX4" fmla="*/ 46801 w 295138"/>
                <a:gd name="connsiteY4" fmla="*/ 191729 h 398206"/>
                <a:gd name="connsiteX5" fmla="*/ 32052 w 295138"/>
                <a:gd name="connsiteY5" fmla="*/ 147484 h 398206"/>
                <a:gd name="connsiteX6" fmla="*/ 2556 w 295138"/>
                <a:gd name="connsiteY6" fmla="*/ 103239 h 398206"/>
                <a:gd name="connsiteX7" fmla="*/ 17304 w 295138"/>
                <a:gd name="connsiteY7" fmla="*/ 58994 h 398206"/>
                <a:gd name="connsiteX8" fmla="*/ 17304 w 295138"/>
                <a:gd name="connsiteY8" fmla="*/ 0 h 398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5138" h="398206">
                  <a:moveTo>
                    <a:pt x="282775" y="398206"/>
                  </a:moveTo>
                  <a:cubicBezTo>
                    <a:pt x="261351" y="269660"/>
                    <a:pt x="295138" y="339683"/>
                    <a:pt x="223781" y="280219"/>
                  </a:cubicBezTo>
                  <a:cubicBezTo>
                    <a:pt x="207758" y="266867"/>
                    <a:pt x="197769" y="246103"/>
                    <a:pt x="179536" y="235974"/>
                  </a:cubicBezTo>
                  <a:cubicBezTo>
                    <a:pt x="152357" y="220874"/>
                    <a:pt x="120543" y="216309"/>
                    <a:pt x="91046" y="206477"/>
                  </a:cubicBezTo>
                  <a:lnTo>
                    <a:pt x="46801" y="191729"/>
                  </a:lnTo>
                  <a:cubicBezTo>
                    <a:pt x="41885" y="176981"/>
                    <a:pt x="39004" y="161389"/>
                    <a:pt x="32052" y="147484"/>
                  </a:cubicBezTo>
                  <a:cubicBezTo>
                    <a:pt x="24125" y="131630"/>
                    <a:pt x="5470" y="120723"/>
                    <a:pt x="2556" y="103239"/>
                  </a:cubicBezTo>
                  <a:cubicBezTo>
                    <a:pt x="0" y="87904"/>
                    <a:pt x="15106" y="74384"/>
                    <a:pt x="17304" y="58994"/>
                  </a:cubicBezTo>
                  <a:cubicBezTo>
                    <a:pt x="20085" y="39527"/>
                    <a:pt x="17304" y="19665"/>
                    <a:pt x="17304" y="0"/>
                  </a:cubicBezTo>
                </a:path>
              </a:pathLst>
            </a:cu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4124462" y="4783394"/>
              <a:ext cx="295138" cy="398206"/>
            </a:xfrm>
            <a:custGeom>
              <a:avLst/>
              <a:gdLst>
                <a:gd name="connsiteX0" fmla="*/ 282775 w 295138"/>
                <a:gd name="connsiteY0" fmla="*/ 398206 h 398206"/>
                <a:gd name="connsiteX1" fmla="*/ 223781 w 295138"/>
                <a:gd name="connsiteY1" fmla="*/ 280219 h 398206"/>
                <a:gd name="connsiteX2" fmla="*/ 179536 w 295138"/>
                <a:gd name="connsiteY2" fmla="*/ 235974 h 398206"/>
                <a:gd name="connsiteX3" fmla="*/ 91046 w 295138"/>
                <a:gd name="connsiteY3" fmla="*/ 206477 h 398206"/>
                <a:gd name="connsiteX4" fmla="*/ 46801 w 295138"/>
                <a:gd name="connsiteY4" fmla="*/ 191729 h 398206"/>
                <a:gd name="connsiteX5" fmla="*/ 32052 w 295138"/>
                <a:gd name="connsiteY5" fmla="*/ 147484 h 398206"/>
                <a:gd name="connsiteX6" fmla="*/ 2556 w 295138"/>
                <a:gd name="connsiteY6" fmla="*/ 103239 h 398206"/>
                <a:gd name="connsiteX7" fmla="*/ 17304 w 295138"/>
                <a:gd name="connsiteY7" fmla="*/ 58994 h 398206"/>
                <a:gd name="connsiteX8" fmla="*/ 17304 w 295138"/>
                <a:gd name="connsiteY8" fmla="*/ 0 h 398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5138" h="398206">
                  <a:moveTo>
                    <a:pt x="282775" y="398206"/>
                  </a:moveTo>
                  <a:cubicBezTo>
                    <a:pt x="261351" y="269660"/>
                    <a:pt x="295138" y="339683"/>
                    <a:pt x="223781" y="280219"/>
                  </a:cubicBezTo>
                  <a:cubicBezTo>
                    <a:pt x="207758" y="266867"/>
                    <a:pt x="197769" y="246103"/>
                    <a:pt x="179536" y="235974"/>
                  </a:cubicBezTo>
                  <a:cubicBezTo>
                    <a:pt x="152357" y="220874"/>
                    <a:pt x="120543" y="216309"/>
                    <a:pt x="91046" y="206477"/>
                  </a:cubicBezTo>
                  <a:lnTo>
                    <a:pt x="46801" y="191729"/>
                  </a:lnTo>
                  <a:cubicBezTo>
                    <a:pt x="41885" y="176981"/>
                    <a:pt x="39004" y="161389"/>
                    <a:pt x="32052" y="147484"/>
                  </a:cubicBezTo>
                  <a:cubicBezTo>
                    <a:pt x="24125" y="131630"/>
                    <a:pt x="5470" y="120723"/>
                    <a:pt x="2556" y="103239"/>
                  </a:cubicBezTo>
                  <a:cubicBezTo>
                    <a:pt x="0" y="87904"/>
                    <a:pt x="15106" y="74384"/>
                    <a:pt x="17304" y="58994"/>
                  </a:cubicBezTo>
                  <a:cubicBezTo>
                    <a:pt x="20085" y="39527"/>
                    <a:pt x="17304" y="19665"/>
                    <a:pt x="17304" y="0"/>
                  </a:cubicBezTo>
                </a:path>
              </a:pathLst>
            </a:cu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4276862" y="4783394"/>
              <a:ext cx="295138" cy="398206"/>
            </a:xfrm>
            <a:custGeom>
              <a:avLst/>
              <a:gdLst>
                <a:gd name="connsiteX0" fmla="*/ 282775 w 295138"/>
                <a:gd name="connsiteY0" fmla="*/ 398206 h 398206"/>
                <a:gd name="connsiteX1" fmla="*/ 223781 w 295138"/>
                <a:gd name="connsiteY1" fmla="*/ 280219 h 398206"/>
                <a:gd name="connsiteX2" fmla="*/ 179536 w 295138"/>
                <a:gd name="connsiteY2" fmla="*/ 235974 h 398206"/>
                <a:gd name="connsiteX3" fmla="*/ 91046 w 295138"/>
                <a:gd name="connsiteY3" fmla="*/ 206477 h 398206"/>
                <a:gd name="connsiteX4" fmla="*/ 46801 w 295138"/>
                <a:gd name="connsiteY4" fmla="*/ 191729 h 398206"/>
                <a:gd name="connsiteX5" fmla="*/ 32052 w 295138"/>
                <a:gd name="connsiteY5" fmla="*/ 147484 h 398206"/>
                <a:gd name="connsiteX6" fmla="*/ 2556 w 295138"/>
                <a:gd name="connsiteY6" fmla="*/ 103239 h 398206"/>
                <a:gd name="connsiteX7" fmla="*/ 17304 w 295138"/>
                <a:gd name="connsiteY7" fmla="*/ 58994 h 398206"/>
                <a:gd name="connsiteX8" fmla="*/ 17304 w 295138"/>
                <a:gd name="connsiteY8" fmla="*/ 0 h 398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5138" h="398206">
                  <a:moveTo>
                    <a:pt x="282775" y="398206"/>
                  </a:moveTo>
                  <a:cubicBezTo>
                    <a:pt x="261351" y="269660"/>
                    <a:pt x="295138" y="339683"/>
                    <a:pt x="223781" y="280219"/>
                  </a:cubicBezTo>
                  <a:cubicBezTo>
                    <a:pt x="207758" y="266867"/>
                    <a:pt x="197769" y="246103"/>
                    <a:pt x="179536" y="235974"/>
                  </a:cubicBezTo>
                  <a:cubicBezTo>
                    <a:pt x="152357" y="220874"/>
                    <a:pt x="120543" y="216309"/>
                    <a:pt x="91046" y="206477"/>
                  </a:cubicBezTo>
                  <a:lnTo>
                    <a:pt x="46801" y="191729"/>
                  </a:lnTo>
                  <a:cubicBezTo>
                    <a:pt x="41885" y="176981"/>
                    <a:pt x="39004" y="161389"/>
                    <a:pt x="32052" y="147484"/>
                  </a:cubicBezTo>
                  <a:cubicBezTo>
                    <a:pt x="24125" y="131630"/>
                    <a:pt x="5470" y="120723"/>
                    <a:pt x="2556" y="103239"/>
                  </a:cubicBezTo>
                  <a:cubicBezTo>
                    <a:pt x="0" y="87904"/>
                    <a:pt x="15106" y="74384"/>
                    <a:pt x="17304" y="58994"/>
                  </a:cubicBezTo>
                  <a:cubicBezTo>
                    <a:pt x="20085" y="39527"/>
                    <a:pt x="17304" y="19665"/>
                    <a:pt x="17304" y="0"/>
                  </a:cubicBezTo>
                </a:path>
              </a:pathLst>
            </a:cu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4527755" y="4793226"/>
              <a:ext cx="239571" cy="486697"/>
            </a:xfrm>
            <a:custGeom>
              <a:avLst/>
              <a:gdLst>
                <a:gd name="connsiteX0" fmla="*/ 0 w 239571"/>
                <a:gd name="connsiteY0" fmla="*/ 486697 h 486697"/>
                <a:gd name="connsiteX1" fmla="*/ 58993 w 239571"/>
                <a:gd name="connsiteY1" fmla="*/ 427703 h 486697"/>
                <a:gd name="connsiteX2" fmla="*/ 117987 w 239571"/>
                <a:gd name="connsiteY2" fmla="*/ 339213 h 486697"/>
                <a:gd name="connsiteX3" fmla="*/ 206477 w 239571"/>
                <a:gd name="connsiteY3" fmla="*/ 265471 h 486697"/>
                <a:gd name="connsiteX4" fmla="*/ 235974 w 239571"/>
                <a:gd name="connsiteY4" fmla="*/ 162232 h 486697"/>
                <a:gd name="connsiteX5" fmla="*/ 235974 w 239571"/>
                <a:gd name="connsiteY5" fmla="*/ 0 h 486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9571" h="486697">
                  <a:moveTo>
                    <a:pt x="0" y="486697"/>
                  </a:moveTo>
                  <a:cubicBezTo>
                    <a:pt x="19664" y="467032"/>
                    <a:pt x="41620" y="449419"/>
                    <a:pt x="58993" y="427703"/>
                  </a:cubicBezTo>
                  <a:cubicBezTo>
                    <a:pt x="81139" y="400021"/>
                    <a:pt x="88490" y="358878"/>
                    <a:pt x="117987" y="339213"/>
                  </a:cubicBezTo>
                  <a:cubicBezTo>
                    <a:pt x="179586" y="298146"/>
                    <a:pt x="149698" y="322250"/>
                    <a:pt x="206477" y="265471"/>
                  </a:cubicBezTo>
                  <a:cubicBezTo>
                    <a:pt x="214617" y="241052"/>
                    <a:pt x="234430" y="185386"/>
                    <a:pt x="235974" y="162232"/>
                  </a:cubicBezTo>
                  <a:cubicBezTo>
                    <a:pt x="239571" y="108274"/>
                    <a:pt x="235974" y="54077"/>
                    <a:pt x="235974" y="0"/>
                  </a:cubicBezTo>
                </a:path>
              </a:pathLst>
            </a:cu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4468761" y="4799573"/>
              <a:ext cx="225770" cy="450853"/>
            </a:xfrm>
            <a:custGeom>
              <a:avLst/>
              <a:gdLst>
                <a:gd name="connsiteX0" fmla="*/ 14749 w 225770"/>
                <a:gd name="connsiteY0" fmla="*/ 450853 h 450853"/>
                <a:gd name="connsiteX1" fmla="*/ 0 w 225770"/>
                <a:gd name="connsiteY1" fmla="*/ 406608 h 450853"/>
                <a:gd name="connsiteX2" fmla="*/ 44245 w 225770"/>
                <a:gd name="connsiteY2" fmla="*/ 318117 h 450853"/>
                <a:gd name="connsiteX3" fmla="*/ 88491 w 225770"/>
                <a:gd name="connsiteY3" fmla="*/ 155885 h 450853"/>
                <a:gd name="connsiteX4" fmla="*/ 132736 w 225770"/>
                <a:gd name="connsiteY4" fmla="*/ 111640 h 450853"/>
                <a:gd name="connsiteX5" fmla="*/ 191729 w 225770"/>
                <a:gd name="connsiteY5" fmla="*/ 37898 h 450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5770" h="450853">
                  <a:moveTo>
                    <a:pt x="14749" y="450853"/>
                  </a:moveTo>
                  <a:cubicBezTo>
                    <a:pt x="9833" y="436105"/>
                    <a:pt x="0" y="422154"/>
                    <a:pt x="0" y="406608"/>
                  </a:cubicBezTo>
                  <a:cubicBezTo>
                    <a:pt x="0" y="369539"/>
                    <a:pt x="29332" y="347943"/>
                    <a:pt x="44245" y="318117"/>
                  </a:cubicBezTo>
                  <a:cubicBezTo>
                    <a:pt x="61108" y="284392"/>
                    <a:pt x="83143" y="161233"/>
                    <a:pt x="88491" y="155885"/>
                  </a:cubicBezTo>
                  <a:cubicBezTo>
                    <a:pt x="103239" y="141137"/>
                    <a:pt x="119383" y="127663"/>
                    <a:pt x="132736" y="111640"/>
                  </a:cubicBezTo>
                  <a:cubicBezTo>
                    <a:pt x="225770" y="0"/>
                    <a:pt x="105908" y="123722"/>
                    <a:pt x="191729" y="37898"/>
                  </a:cubicBezTo>
                </a:path>
              </a:pathLst>
            </a:cu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4443020" y="4837471"/>
              <a:ext cx="261715" cy="427703"/>
            </a:xfrm>
            <a:custGeom>
              <a:avLst/>
              <a:gdLst>
                <a:gd name="connsiteX0" fmla="*/ 261715 w 261715"/>
                <a:gd name="connsiteY0" fmla="*/ 427703 h 427703"/>
                <a:gd name="connsiteX1" fmla="*/ 246967 w 261715"/>
                <a:gd name="connsiteY1" fmla="*/ 353961 h 427703"/>
                <a:gd name="connsiteX2" fmla="*/ 202722 w 261715"/>
                <a:gd name="connsiteY2" fmla="*/ 250723 h 427703"/>
                <a:gd name="connsiteX3" fmla="*/ 114232 w 261715"/>
                <a:gd name="connsiteY3" fmla="*/ 191729 h 427703"/>
                <a:gd name="connsiteX4" fmla="*/ 55238 w 261715"/>
                <a:gd name="connsiteY4" fmla="*/ 103239 h 427703"/>
                <a:gd name="connsiteX5" fmla="*/ 25741 w 261715"/>
                <a:gd name="connsiteY5" fmla="*/ 58994 h 427703"/>
                <a:gd name="connsiteX6" fmla="*/ 25741 w 261715"/>
                <a:gd name="connsiteY6" fmla="*/ 0 h 427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1715" h="427703">
                  <a:moveTo>
                    <a:pt x="261715" y="427703"/>
                  </a:moveTo>
                  <a:cubicBezTo>
                    <a:pt x="256799" y="403122"/>
                    <a:pt x="252405" y="378432"/>
                    <a:pt x="246967" y="353961"/>
                  </a:cubicBezTo>
                  <a:cubicBezTo>
                    <a:pt x="238579" y="316215"/>
                    <a:pt x="234141" y="278215"/>
                    <a:pt x="202722" y="250723"/>
                  </a:cubicBezTo>
                  <a:cubicBezTo>
                    <a:pt x="176043" y="227378"/>
                    <a:pt x="114232" y="191729"/>
                    <a:pt x="114232" y="191729"/>
                  </a:cubicBezTo>
                  <a:lnTo>
                    <a:pt x="55238" y="103239"/>
                  </a:lnTo>
                  <a:lnTo>
                    <a:pt x="25741" y="58994"/>
                  </a:lnTo>
                  <a:cubicBezTo>
                    <a:pt x="8795" y="8152"/>
                    <a:pt x="0" y="25741"/>
                    <a:pt x="25741" y="0"/>
                  </a:cubicBezTo>
                </a:path>
              </a:pathLst>
            </a:cu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9" name="Straight Arrow Connector 18"/>
          <p:cNvCxnSpPr>
            <a:endCxn id="3" idx="1"/>
          </p:cNvCxnSpPr>
          <p:nvPr/>
        </p:nvCxnSpPr>
        <p:spPr>
          <a:xfrm flipV="1">
            <a:off x="2590800" y="1327666"/>
            <a:ext cx="990600" cy="1166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2819400" y="4495800"/>
            <a:ext cx="129540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438400" y="304800"/>
            <a:ext cx="3505200" cy="5232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পরীক্ষা- তরল পদার্থের স্ফুটন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505200" y="2057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গ্যাস পাইপ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2743200" y="2209800"/>
            <a:ext cx="68580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648200" y="3456325"/>
            <a:ext cx="4267200" cy="34778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১। চিত্রের মতো যন্ত্রপাতি ও উপকরণগুলো সাজিয়ে নাও। খেয়াল রাখতে হবে যাতে থার্মোমটারটি পানির বেশ উপরে থাকে।</a:t>
            </a:r>
          </a:p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২। পানি ফুটতে শুরু করা পর্যন্ত তাপ দাও। অর্থাৎ যখন সজোরে বুদবুদ আকারে ফুটে জলীয়বাষ্পাকারে বেরিয়ে যেতে থাকে তখন তাপ দেয়া বন্ধ কর।</a:t>
            </a:r>
          </a:p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৩। সর্বোচ্চ তাপমাত্রা নোট কর।</a:t>
            </a:r>
          </a:p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৪। ১ম থেকে শেষ পর্যন্ত ঘড়ি ধরে ১ মিনিট পর পর তাপমাত্রা নোট কর।</a:t>
            </a:r>
          </a:p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৫। গ্রাফ পেপার  ব্যাবহার করে পরীক্ষা-১ এর মতো স্ফুটনের তাপমাত্রা নির্ণয় কর।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hhhhhhh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1056398"/>
            <a:ext cx="6248400" cy="366800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16200000">
            <a:off x="840433" y="2893368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তাপমাত্রা ( </a:t>
            </a:r>
            <a:r>
              <a:rPr lang="en-US" sz="3200" baseline="30000" dirty="0" smtClean="0">
                <a:latin typeface="NikoshBAN" pitchFamily="2" charset="0"/>
                <a:cs typeface="NikoshBAN" pitchFamily="2" charset="0"/>
              </a:rPr>
              <a:t>0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C )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76600" y="44196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সময়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3921867">
            <a:off x="2120585" y="1935792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স্ফুটনাংক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38400" y="2819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গলনাংক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24200" y="2743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তরল+গ্যাস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14800" y="30596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তরল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24400" y="3733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কঠিন+তরল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62600" y="3886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কঠিন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rot="5400000">
            <a:off x="2476500" y="2324100"/>
            <a:ext cx="228600" cy="152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2476500" y="3162300"/>
            <a:ext cx="304800" cy="228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905000" y="5877580"/>
            <a:ext cx="579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গ্রাফটির বিভিন্ন বিন্দুর অবস্থা বিশ্লেষণ খাতায় লিখ।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514600" y="457200"/>
            <a:ext cx="4191000" cy="523220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381000"/>
            <a:ext cx="4572000" cy="769441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71600" y="1752600"/>
            <a:ext cx="7086600" cy="3505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rot="5400000" flipH="1" flipV="1">
            <a:off x="-991394" y="3505200"/>
            <a:ext cx="35052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 rot="16200000">
            <a:off x="-912167" y="3579167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তাপমাত্রা ( </a:t>
            </a:r>
            <a:r>
              <a:rPr lang="en-US" sz="3200" baseline="30000" dirty="0" smtClean="0">
                <a:latin typeface="NikoshBAN" pitchFamily="2" charset="0"/>
                <a:cs typeface="NikoshBAN" pitchFamily="2" charset="0"/>
              </a:rPr>
              <a:t>0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C )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5400000" flipH="1" flipV="1">
            <a:off x="1333500" y="4762500"/>
            <a:ext cx="533400" cy="457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828800" y="4724400"/>
            <a:ext cx="9144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2743200" y="3048000"/>
            <a:ext cx="2590800" cy="1676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5334000" y="2971800"/>
            <a:ext cx="1447800" cy="76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 flipH="1" flipV="1">
            <a:off x="6705600" y="2133600"/>
            <a:ext cx="914400" cy="762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838200" y="2667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100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38200" y="3581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80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38200" y="3886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40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38200" y="4191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20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38200" y="4572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620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-20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38200" y="3124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80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38200" y="1828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140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38200" y="2209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120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37" name="Straight Connector 36"/>
          <p:cNvCxnSpPr>
            <a:stCxn id="32" idx="3"/>
            <a:endCxn id="32" idx="3"/>
          </p:cNvCxnSpPr>
          <p:nvPr/>
        </p:nvCxnSpPr>
        <p:spPr>
          <a:xfrm>
            <a:off x="1295400" y="5213866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32" idx="3"/>
            <a:endCxn id="32" idx="3"/>
          </p:cNvCxnSpPr>
          <p:nvPr/>
        </p:nvCxnSpPr>
        <p:spPr>
          <a:xfrm>
            <a:off x="1295400" y="5213866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32" idx="3"/>
            <a:endCxn id="32" idx="3"/>
          </p:cNvCxnSpPr>
          <p:nvPr/>
        </p:nvCxnSpPr>
        <p:spPr>
          <a:xfrm>
            <a:off x="1295400" y="5213866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0800000">
            <a:off x="1295400" y="1981200"/>
            <a:ext cx="22860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10800000">
            <a:off x="1295400" y="2362200"/>
            <a:ext cx="22860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10800000">
            <a:off x="1219200" y="4343400"/>
            <a:ext cx="22860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10800000">
            <a:off x="1295400" y="2819400"/>
            <a:ext cx="22860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10800000">
            <a:off x="1219200" y="3276600"/>
            <a:ext cx="22860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10800000">
            <a:off x="1219200" y="3733800"/>
            <a:ext cx="22860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10800000">
            <a:off x="1219200" y="4724400"/>
            <a:ext cx="22860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10800000">
            <a:off x="1219200" y="4038600"/>
            <a:ext cx="22860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10800000">
            <a:off x="1219200" y="5257800"/>
            <a:ext cx="22860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1219200" y="52694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1676400" y="4343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2590800" y="4724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5105400" y="2667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6705600" y="3048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7239000" y="1752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cxnSp>
        <p:nvCxnSpPr>
          <p:cNvPr id="60" name="Straight Arrow Connector 59"/>
          <p:cNvCxnSpPr/>
          <p:nvPr/>
        </p:nvCxnSpPr>
        <p:spPr>
          <a:xfrm>
            <a:off x="1905000" y="5562600"/>
            <a:ext cx="63246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3657600" y="56388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সময়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828800" y="6096000"/>
            <a:ext cx="617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বরফের ক্ষেত্রে গ্রাফটি বিশ্লেষণ কর।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263</Words>
  <Application>Microsoft Office PowerPoint</Application>
  <PresentationFormat>On-screen Show (4:3)</PresentationFormat>
  <Paragraphs>73</Paragraphs>
  <Slides>12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NikoshBAN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Jahan Computer</dc:creator>
  <cp:lastModifiedBy>Windows User</cp:lastModifiedBy>
  <cp:revision>38</cp:revision>
  <dcterms:created xsi:type="dcterms:W3CDTF">2015-04-26T05:40:06Z</dcterms:created>
  <dcterms:modified xsi:type="dcterms:W3CDTF">2020-12-18T15:07:31Z</dcterms:modified>
</cp:coreProperties>
</file>