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8"/>
  </p:notesMasterIdLst>
  <p:sldIdLst>
    <p:sldId id="283" r:id="rId2"/>
    <p:sldId id="278" r:id="rId3"/>
    <p:sldId id="258" r:id="rId4"/>
    <p:sldId id="259" r:id="rId5"/>
    <p:sldId id="260" r:id="rId6"/>
    <p:sldId id="256" r:id="rId7"/>
    <p:sldId id="262" r:id="rId8"/>
    <p:sldId id="263" r:id="rId9"/>
    <p:sldId id="264" r:id="rId10"/>
    <p:sldId id="261" r:id="rId11"/>
    <p:sldId id="265" r:id="rId12"/>
    <p:sldId id="267" r:id="rId13"/>
    <p:sldId id="268" r:id="rId14"/>
    <p:sldId id="270" r:id="rId15"/>
    <p:sldId id="269" r:id="rId16"/>
    <p:sldId id="271" r:id="rId17"/>
    <p:sldId id="266" r:id="rId18"/>
    <p:sldId id="272" r:id="rId19"/>
    <p:sldId id="274" r:id="rId20"/>
    <p:sldId id="276" r:id="rId21"/>
    <p:sldId id="277" r:id="rId22"/>
    <p:sldId id="275" r:id="rId23"/>
    <p:sldId id="273" r:id="rId24"/>
    <p:sldId id="279" r:id="rId25"/>
    <p:sldId id="281" r:id="rId26"/>
    <p:sldId id="282" r:id="rId27"/>
  </p:sldIdLst>
  <p:sldSz cx="109728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99"/>
    <a:srgbClr val="DEA900"/>
    <a:srgbClr val="660066"/>
    <a:srgbClr val="339966"/>
    <a:srgbClr val="333300"/>
    <a:srgbClr val="003300"/>
    <a:srgbClr val="0099CC"/>
    <a:srgbClr val="66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8" autoAdjust="0"/>
    <p:restoredTop sz="94291" autoAdjust="0"/>
  </p:normalViewPr>
  <p:slideViewPr>
    <p:cSldViewPr snapToGrid="0">
      <p:cViewPr varScale="1">
        <p:scale>
          <a:sx n="57" d="100"/>
          <a:sy n="57" d="100"/>
        </p:scale>
        <p:origin x="-529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2BB2F-A1EF-414B-9693-57C863B0B968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54835-4CF8-49AA-A436-8F055A5AE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2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শিক্ষক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শ্রেণী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কক্ষে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পাঠ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দেওয়ার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সময়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শিক্ষক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শিখনফল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হাইড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করে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রাখতে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পারে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আবার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ইচ্ছে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করলে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দেখাতে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পারেন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54835-4CF8-49AA-A436-8F055A5AE9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15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54835-4CF8-49AA-A436-8F055A5AE9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22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শিক্ষক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তার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ক্লাসের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সময়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অনুযায়ী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একক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কাজ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দেওয়ার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আগে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সময়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নির্ধারণ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করে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দিয়ে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তারপর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নিজ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নিজ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খাতায়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লিখতে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বলা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যেতে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পারে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54835-4CF8-49AA-A436-8F055A5AE9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3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54835-4CF8-49AA-A436-8F055A5AE9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14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54835-4CF8-49AA-A436-8F055A5AE9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91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en-US" dirty="0" err="1"/>
              <a:t>প্রইয়োজনে</a:t>
            </a:r>
            <a:r>
              <a:rPr lang="en-US" dirty="0"/>
              <a:t> </a:t>
            </a:r>
            <a:r>
              <a:rPr lang="en-US" dirty="0" err="1"/>
              <a:t>ছাত্র</a:t>
            </a:r>
            <a:r>
              <a:rPr lang="en-US" dirty="0"/>
              <a:t>/</a:t>
            </a:r>
            <a:r>
              <a:rPr lang="en-US" dirty="0" err="1"/>
              <a:t>ছাত্রীদের</a:t>
            </a:r>
            <a:r>
              <a:rPr lang="en-US" dirty="0"/>
              <a:t> </a:t>
            </a:r>
            <a:r>
              <a:rPr lang="en-US" dirty="0" err="1"/>
              <a:t>সুবিধা</a:t>
            </a:r>
            <a:r>
              <a:rPr lang="en-US" dirty="0"/>
              <a:t> </a:t>
            </a:r>
            <a:r>
              <a:rPr lang="en-US" dirty="0" err="1"/>
              <a:t>মত</a:t>
            </a:r>
            <a:r>
              <a:rPr lang="en-US" dirty="0"/>
              <a:t> </a:t>
            </a:r>
            <a:r>
              <a:rPr lang="en-US" dirty="0" err="1"/>
              <a:t>জোড়া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নিতে</a:t>
            </a:r>
            <a:r>
              <a:rPr lang="en-US" dirty="0"/>
              <a:t> </a:t>
            </a:r>
            <a:r>
              <a:rPr lang="en-US" dirty="0" err="1"/>
              <a:t>পারেন</a:t>
            </a:r>
            <a:r>
              <a:rPr lang="en-US" dirty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54835-4CF8-49AA-A436-8F055A5AE9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65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en-US" dirty="0" err="1"/>
              <a:t>প্রশ্ন</a:t>
            </a:r>
            <a:r>
              <a:rPr lang="en-US" dirty="0"/>
              <a:t> </a:t>
            </a:r>
            <a:r>
              <a:rPr lang="en-US" dirty="0" err="1"/>
              <a:t>উত্তরের</a:t>
            </a:r>
            <a:r>
              <a:rPr lang="en-US" dirty="0"/>
              <a:t> </a:t>
            </a:r>
            <a:r>
              <a:rPr lang="en-US" dirty="0" err="1"/>
              <a:t>মাধ্যমে</a:t>
            </a:r>
            <a:r>
              <a:rPr lang="en-US" dirty="0"/>
              <a:t> </a:t>
            </a:r>
            <a:r>
              <a:rPr lang="en-US" dirty="0" err="1"/>
              <a:t>কাজটি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পারে</a:t>
            </a:r>
            <a:r>
              <a:rPr lang="en-US" dirty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54835-4CF8-49AA-A436-8F055A5AE9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57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en-US" dirty="0" err="1"/>
              <a:t>প্রশ্ন</a:t>
            </a:r>
            <a:r>
              <a:rPr lang="en-US" dirty="0"/>
              <a:t> </a:t>
            </a:r>
            <a:r>
              <a:rPr lang="en-US" dirty="0" err="1"/>
              <a:t>উত্তরের</a:t>
            </a:r>
            <a:r>
              <a:rPr lang="en-US" dirty="0"/>
              <a:t> </a:t>
            </a:r>
            <a:r>
              <a:rPr lang="en-US" dirty="0" err="1"/>
              <a:t>মাধ্যমে</a:t>
            </a:r>
            <a:r>
              <a:rPr lang="en-US" dirty="0"/>
              <a:t> </a:t>
            </a:r>
            <a:r>
              <a:rPr lang="en-US" dirty="0" err="1"/>
              <a:t>কাজটি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পারে</a:t>
            </a:r>
            <a:r>
              <a:rPr lang="en-US" dirty="0"/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54835-4CF8-49AA-A436-8F055A5AE9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54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প্রয়োজনে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en-US" dirty="0" err="1"/>
              <a:t>কয়েকটি</a:t>
            </a:r>
            <a:r>
              <a:rPr lang="en-US" dirty="0"/>
              <a:t> </a:t>
            </a:r>
            <a:r>
              <a:rPr lang="en-US" dirty="0" err="1"/>
              <a:t>দল</a:t>
            </a:r>
            <a:r>
              <a:rPr lang="en-US" dirty="0"/>
              <a:t> </a:t>
            </a:r>
            <a:r>
              <a:rPr lang="en-US" dirty="0" err="1"/>
              <a:t>তৈরি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নিতে</a:t>
            </a:r>
            <a:r>
              <a:rPr lang="en-US" dirty="0"/>
              <a:t> </a:t>
            </a:r>
            <a:r>
              <a:rPr lang="en-US" dirty="0" err="1"/>
              <a:t>পারে</a:t>
            </a:r>
            <a:r>
              <a:rPr lang="en-US" dirty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54835-4CF8-49AA-A436-8F055A5AE9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69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en-US" dirty="0" err="1"/>
              <a:t>মুখে</a:t>
            </a:r>
            <a:r>
              <a:rPr lang="en-US" dirty="0"/>
              <a:t> </a:t>
            </a:r>
            <a:r>
              <a:rPr lang="en-US" dirty="0" err="1"/>
              <a:t>বলে</a:t>
            </a:r>
            <a:r>
              <a:rPr lang="en-US" dirty="0"/>
              <a:t> </a:t>
            </a:r>
            <a:r>
              <a:rPr lang="en-US" dirty="0" err="1"/>
              <a:t>প্রশ্ন</a:t>
            </a:r>
            <a:r>
              <a:rPr lang="en-US" dirty="0"/>
              <a:t> </a:t>
            </a:r>
            <a:r>
              <a:rPr lang="en-US" dirty="0" err="1"/>
              <a:t>করবে</a:t>
            </a:r>
            <a:r>
              <a:rPr lang="en-US" dirty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54835-4CF8-49AA-A436-8F055A5AE9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0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0EF943C4-5A19-4259-92ED-D6E5AF1E89B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2D9A9C54-2E9B-445D-BA16-C85B442CF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1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0EF943C4-5A19-4259-92ED-D6E5AF1E89B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2D9A9C54-2E9B-445D-BA16-C85B442CF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8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0EF943C4-5A19-4259-92ED-D6E5AF1E89B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2D9A9C54-2E9B-445D-BA16-C85B442CF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68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9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0EF943C4-5A19-4259-92ED-D6E5AF1E89B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2D9A9C54-2E9B-445D-BA16-C85B442CF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7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709739"/>
            <a:ext cx="946404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4589464"/>
            <a:ext cx="946404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0EF943C4-5A19-4259-92ED-D6E5AF1E89B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2D9A9C54-2E9B-445D-BA16-C85B442CF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4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0EF943C4-5A19-4259-92ED-D6E5AF1E89B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2D9A9C54-2E9B-445D-BA16-C85B442CF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6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0EF943C4-5A19-4259-92ED-D6E5AF1E89B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2D9A9C54-2E9B-445D-BA16-C85B442CF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5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0EF943C4-5A19-4259-92ED-D6E5AF1E89B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2D9A9C54-2E9B-445D-BA16-C85B442CF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6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0EF943C4-5A19-4259-92ED-D6E5AF1E89B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2D9A9C54-2E9B-445D-BA16-C85B442CF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4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0EF943C4-5A19-4259-92ED-D6E5AF1E89B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2D9A9C54-2E9B-445D-BA16-C85B442CF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98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0EF943C4-5A19-4259-92ED-D6E5AF1E89B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2D9A9C54-2E9B-445D-BA16-C85B442CF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6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5A1DC7-63E1-4386-9B32-DFB0316190D8}"/>
              </a:ext>
            </a:extLst>
          </p:cNvPr>
          <p:cNvSpPr/>
          <p:nvPr userDrawn="1"/>
        </p:nvSpPr>
        <p:spPr>
          <a:xfrm>
            <a:off x="69850" y="69850"/>
            <a:ext cx="10833100" cy="6711950"/>
          </a:xfrm>
          <a:prstGeom prst="rect">
            <a:avLst/>
          </a:prstGeom>
          <a:noFill/>
          <a:ln w="152400" cmpd="tri">
            <a:gradFill flip="none" rotWithShape="1">
              <a:gsLst>
                <a:gs pos="94000">
                  <a:srgbClr val="339966"/>
                </a:gs>
                <a:gs pos="100000">
                  <a:srgbClr val="333300"/>
                </a:gs>
              </a:gsLst>
              <a:path path="rect">
                <a:fillToRect l="50000" t="50000" r="50000" b="50000"/>
              </a:path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A49F4D-D7DE-48AF-9637-0A2FD23EF994}"/>
              </a:ext>
            </a:extLst>
          </p:cNvPr>
          <p:cNvSpPr/>
          <p:nvPr userDrawn="1"/>
        </p:nvSpPr>
        <p:spPr>
          <a:xfrm>
            <a:off x="150126" y="159656"/>
            <a:ext cx="10672550" cy="6545944"/>
          </a:xfrm>
          <a:prstGeom prst="rect">
            <a:avLst/>
          </a:prstGeom>
          <a:blipFill dpi="0" rotWithShape="1">
            <a:blip r:embed="rId14">
              <a:alphaModFix amt="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0CD793-4356-4EE1-BB54-10539C67EE94}"/>
              </a:ext>
            </a:extLst>
          </p:cNvPr>
          <p:cNvSpPr/>
          <p:nvPr userDrawn="1"/>
        </p:nvSpPr>
        <p:spPr>
          <a:xfrm>
            <a:off x="-95534" y="5254388"/>
            <a:ext cx="11177516" cy="1541060"/>
          </a:xfrm>
          <a:prstGeom prst="rect">
            <a:avLst/>
          </a:prstGeom>
          <a:blipFill dpi="0" rotWithShape="1">
            <a:blip r:embed="rId15">
              <a:alphaModFix amt="1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8" descr="Mujib Borsho Logo Vector | মুজিব বর্ষ লোগো 2020 - Fine Vector Art">
            <a:extLst>
              <a:ext uri="{FF2B5EF4-FFF2-40B4-BE49-F238E27FC236}">
                <a16:creationId xmlns:a16="http://schemas.microsoft.com/office/drawing/2014/main" id="{2A1195C0-6513-4875-8724-8B24C276A8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4" y="159656"/>
            <a:ext cx="1216358" cy="8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15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মহান বিজয় দিবস">
            <a:extLst>
              <a:ext uri="{FF2B5EF4-FFF2-40B4-BE49-F238E27FC236}">
                <a16:creationId xmlns:a16="http://schemas.microsoft.com/office/drawing/2014/main" id="{E0622412-2750-4F31-AED4-76ED79492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7" y="1489592"/>
            <a:ext cx="5005470" cy="4025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618F29-C6CD-4178-A298-183953648C64}"/>
              </a:ext>
            </a:extLst>
          </p:cNvPr>
          <p:cNvSpPr txBox="1"/>
          <p:nvPr/>
        </p:nvSpPr>
        <p:spPr>
          <a:xfrm>
            <a:off x="2344994" y="327249"/>
            <a:ext cx="6282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রক্তিম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2" descr="তেঁতুলঝোড়া ইউনিয়ন পরিষদ">
            <a:extLst>
              <a:ext uri="{FF2B5EF4-FFF2-40B4-BE49-F238E27FC236}">
                <a16:creationId xmlns:a16="http://schemas.microsoft.com/office/drawing/2014/main" id="{532D0084-6C55-4828-8126-E54B65C1A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624" y="1489592"/>
            <a:ext cx="5005470" cy="4025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B1CF1B-A084-4A7D-9B91-C3E34639EB99}"/>
              </a:ext>
            </a:extLst>
          </p:cNvPr>
          <p:cNvSpPr txBox="1"/>
          <p:nvPr/>
        </p:nvSpPr>
        <p:spPr>
          <a:xfrm>
            <a:off x="1091381" y="5661768"/>
            <a:ext cx="8790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7278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95A43E-39C9-4949-A827-A33F5A3F4CB5}"/>
              </a:ext>
            </a:extLst>
          </p:cNvPr>
          <p:cNvSpPr txBox="1"/>
          <p:nvPr/>
        </p:nvSpPr>
        <p:spPr>
          <a:xfrm>
            <a:off x="296954" y="1709989"/>
            <a:ext cx="1037888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নিম্নতম পর্যা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য়ের</a:t>
            </a:r>
            <a:r>
              <a:rPr lang="as-IN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স্থানী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 সংগঠিত সরকার ব্যবস্থা। গ্রামীণ প্রতিষ্ঠানই স্থানী</a:t>
            </a:r>
            <a:r>
              <a:rPr lang="en-US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 কাঠামো গ</a:t>
            </a:r>
            <a:r>
              <a:rPr lang="en-US" sz="3600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en-US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তুলেছিল, আর এ প্রতিষ্ঠানের ওপরই মূলত নির্ভরশীল ছিল প্রাচীন ও মধ্যযুগের বাংলার সরকার ব্যবস্থা। গ্রামসমাজ নিজ নিজ শাসনকার্য পরিচালনা করত। রাজা খাজনা পে</a:t>
            </a:r>
            <a:r>
              <a:rPr lang="en-US" sz="3600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সন্তুষ্ট থাকতেন। খুব সম্ভবত গ্রাম পর্যা</a:t>
            </a:r>
            <a:r>
              <a:rPr lang="en-US" sz="3600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ঊর্ধ্বতন স্তরে কেন্দ্রী</a:t>
            </a:r>
            <a:r>
              <a:rPr lang="en-US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শাসন সম্প্রসারিত ছিল, স্থানী</a:t>
            </a:r>
            <a:r>
              <a:rPr lang="en-US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স্বা</a:t>
            </a:r>
            <a:r>
              <a:rPr lang="en-US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ত্তশাসন ছিল না। সম্ভবত সেখানে সামাজিক পরিষদ গঠনের মাধ্যমে এক ধরনের স্থানী</a:t>
            </a:r>
            <a:r>
              <a:rPr lang="en-US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পরামর্শক ব্যবস্থার প্রচলন ছিল।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8A459-CB90-438E-8983-55221F62356E}"/>
              </a:ext>
            </a:extLst>
          </p:cNvPr>
          <p:cNvSpPr txBox="1"/>
          <p:nvPr/>
        </p:nvSpPr>
        <p:spPr>
          <a:xfrm>
            <a:off x="1306280" y="522098"/>
            <a:ext cx="83602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sz="5400" b="1" i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স্থানী</a:t>
            </a:r>
            <a:r>
              <a:rPr lang="en-US" sz="5400" b="1" i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5400" b="1" i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সরকা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as-IN" sz="5400" b="1" i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9944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CCB5AD9C-FE66-4D60-B73B-95A61845CC6A}"/>
              </a:ext>
            </a:extLst>
          </p:cNvPr>
          <p:cNvGrpSpPr/>
          <p:nvPr/>
        </p:nvGrpSpPr>
        <p:grpSpPr>
          <a:xfrm>
            <a:off x="2493716" y="491900"/>
            <a:ext cx="5973096" cy="923330"/>
            <a:chOff x="2493716" y="987837"/>
            <a:chExt cx="5973096" cy="9233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F48C43E-FD92-46A4-A820-C9CB6AB39DF4}"/>
                </a:ext>
              </a:extLst>
            </p:cNvPr>
            <p:cNvSpPr txBox="1"/>
            <p:nvPr/>
          </p:nvSpPr>
          <p:spPr>
            <a:xfrm>
              <a:off x="2493716" y="987837"/>
              <a:ext cx="59730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স্থানীয়</a:t>
              </a:r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</a:t>
              </a:r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কাঠামো</a:t>
              </a:r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9CAF189-871F-48AE-A9A5-ECAFC7B8400C}"/>
                </a:ext>
              </a:extLst>
            </p:cNvPr>
            <p:cNvSpPr/>
            <p:nvPr/>
          </p:nvSpPr>
          <p:spPr>
            <a:xfrm>
              <a:off x="2743200" y="987837"/>
              <a:ext cx="5486400" cy="923330"/>
            </a:xfrm>
            <a:prstGeom prst="rect">
              <a:avLst/>
            </a:prstGeom>
            <a:noFill/>
            <a:ln w="254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B14879-D504-42CE-BFEC-06A4623280CB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5480264" y="1415230"/>
            <a:ext cx="6136" cy="408606"/>
          </a:xfrm>
          <a:prstGeom prst="straightConnector1">
            <a:avLst/>
          </a:prstGeom>
          <a:ln w="254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69F944-C31B-4181-B90E-DF5D7A97DCD6}"/>
              </a:ext>
            </a:extLst>
          </p:cNvPr>
          <p:cNvCxnSpPr/>
          <p:nvPr/>
        </p:nvCxnSpPr>
        <p:spPr>
          <a:xfrm>
            <a:off x="5486400" y="1823836"/>
            <a:ext cx="2743200" cy="0"/>
          </a:xfrm>
          <a:prstGeom prst="line">
            <a:avLst/>
          </a:prstGeom>
          <a:ln w="2540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45CC29-135E-4AAF-90E6-B8071DBC41CD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8229600" y="1823836"/>
            <a:ext cx="0" cy="982045"/>
          </a:xfrm>
          <a:prstGeom prst="straightConnector1">
            <a:avLst/>
          </a:prstGeom>
          <a:ln w="254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1BD04D-6D1C-4023-B311-A8CE91F1EC5D}"/>
              </a:ext>
            </a:extLst>
          </p:cNvPr>
          <p:cNvCxnSpPr/>
          <p:nvPr/>
        </p:nvCxnSpPr>
        <p:spPr>
          <a:xfrm flipH="1">
            <a:off x="2743200" y="1823836"/>
            <a:ext cx="2743200" cy="0"/>
          </a:xfrm>
          <a:prstGeom prst="line">
            <a:avLst/>
          </a:prstGeom>
          <a:ln w="2540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6AC814B-3DDF-4223-9558-2A50CCCA20A6}"/>
              </a:ext>
            </a:extLst>
          </p:cNvPr>
          <p:cNvCxnSpPr>
            <a:cxnSpLocks/>
          </p:cNvCxnSpPr>
          <p:nvPr/>
        </p:nvCxnSpPr>
        <p:spPr>
          <a:xfrm flipH="1">
            <a:off x="2743200" y="1823836"/>
            <a:ext cx="0" cy="856281"/>
          </a:xfrm>
          <a:prstGeom prst="straightConnector1">
            <a:avLst/>
          </a:prstGeom>
          <a:ln w="254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427690A-5A83-4841-8057-C39525453167}"/>
              </a:ext>
            </a:extLst>
          </p:cNvPr>
          <p:cNvSpPr txBox="1"/>
          <p:nvPr/>
        </p:nvSpPr>
        <p:spPr>
          <a:xfrm>
            <a:off x="7503387" y="3809294"/>
            <a:ext cx="2519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পৌরসভা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কর্পোরেশন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F38FB8-85ED-4615-94CA-E40A492B082C}"/>
              </a:ext>
            </a:extLst>
          </p:cNvPr>
          <p:cNvSpPr txBox="1"/>
          <p:nvPr/>
        </p:nvSpPr>
        <p:spPr>
          <a:xfrm>
            <a:off x="1926744" y="3688644"/>
            <a:ext cx="2519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112C8E-4E76-4C7A-8DEB-70C5AFBA6341}"/>
              </a:ext>
            </a:extLst>
          </p:cNvPr>
          <p:cNvSpPr txBox="1"/>
          <p:nvPr/>
        </p:nvSpPr>
        <p:spPr>
          <a:xfrm>
            <a:off x="1926744" y="4531435"/>
            <a:ext cx="2519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A63B85-ABB5-43D9-BCFE-3ED6C0A0FD69}"/>
              </a:ext>
            </a:extLst>
          </p:cNvPr>
          <p:cNvSpPr txBox="1"/>
          <p:nvPr/>
        </p:nvSpPr>
        <p:spPr>
          <a:xfrm>
            <a:off x="1926744" y="5374226"/>
            <a:ext cx="2519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47E274-F1EB-4195-8912-4A3FE0AE4FB3}"/>
              </a:ext>
            </a:extLst>
          </p:cNvPr>
          <p:cNvSpPr/>
          <p:nvPr/>
        </p:nvSpPr>
        <p:spPr>
          <a:xfrm>
            <a:off x="7391399" y="3775092"/>
            <a:ext cx="2743200" cy="1090841"/>
          </a:xfrm>
          <a:prstGeom prst="rect">
            <a:avLst/>
          </a:prstGeom>
          <a:noFill/>
          <a:ln w="254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CEBB53-683D-4487-9215-E9AF24C6A221}"/>
              </a:ext>
            </a:extLst>
          </p:cNvPr>
          <p:cNvSpPr/>
          <p:nvPr/>
        </p:nvSpPr>
        <p:spPr>
          <a:xfrm>
            <a:off x="1876044" y="3688643"/>
            <a:ext cx="2599390" cy="2334205"/>
          </a:xfrm>
          <a:prstGeom prst="rect">
            <a:avLst/>
          </a:prstGeom>
          <a:noFill/>
          <a:ln w="254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F24D2A8-55E0-4C0A-9549-3D12ED1BABCC}"/>
              </a:ext>
            </a:extLst>
          </p:cNvPr>
          <p:cNvCxnSpPr>
            <a:cxnSpLocks/>
          </p:cNvCxnSpPr>
          <p:nvPr/>
        </p:nvCxnSpPr>
        <p:spPr>
          <a:xfrm flipH="1">
            <a:off x="2743199" y="3331634"/>
            <a:ext cx="1" cy="354364"/>
          </a:xfrm>
          <a:prstGeom prst="straightConnector1">
            <a:avLst/>
          </a:prstGeom>
          <a:ln w="254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4676108-DD51-4C4F-BB17-9F42BD3EA3CD}"/>
              </a:ext>
            </a:extLst>
          </p:cNvPr>
          <p:cNvGrpSpPr/>
          <p:nvPr/>
        </p:nvGrpSpPr>
        <p:grpSpPr>
          <a:xfrm>
            <a:off x="1876044" y="2706600"/>
            <a:ext cx="1783788" cy="625293"/>
            <a:chOff x="1876044" y="3202537"/>
            <a:chExt cx="1783788" cy="62529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75C56C-3B20-404F-8B8E-4E4C18427C50}"/>
                </a:ext>
              </a:extLst>
            </p:cNvPr>
            <p:cNvSpPr txBox="1"/>
            <p:nvPr/>
          </p:nvSpPr>
          <p:spPr>
            <a:xfrm>
              <a:off x="1905540" y="3218959"/>
              <a:ext cx="16753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গ্রামাঞ্চল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063D9D6-D53B-4E32-B4D0-5B9382AB001C}"/>
                </a:ext>
              </a:extLst>
            </p:cNvPr>
            <p:cNvSpPr/>
            <p:nvPr/>
          </p:nvSpPr>
          <p:spPr>
            <a:xfrm>
              <a:off x="1876044" y="3202537"/>
              <a:ext cx="1783788" cy="625293"/>
            </a:xfrm>
            <a:prstGeom prst="rect">
              <a:avLst/>
            </a:prstGeom>
            <a:noFill/>
            <a:ln w="254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95FDBBB-515F-467C-B8CF-E94E1C423142}"/>
              </a:ext>
            </a:extLst>
          </p:cNvPr>
          <p:cNvGrpSpPr/>
          <p:nvPr/>
        </p:nvGrpSpPr>
        <p:grpSpPr>
          <a:xfrm>
            <a:off x="7391940" y="2805881"/>
            <a:ext cx="1783782" cy="625258"/>
            <a:chOff x="7391940" y="3301818"/>
            <a:chExt cx="1783782" cy="62525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D04F38E-A892-4405-AB4B-3493081EB548}"/>
                </a:ext>
              </a:extLst>
            </p:cNvPr>
            <p:cNvSpPr txBox="1"/>
            <p:nvPr/>
          </p:nvSpPr>
          <p:spPr>
            <a:xfrm>
              <a:off x="7391940" y="3301818"/>
              <a:ext cx="16753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শহরাঞ্চল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2100D89-8E4B-4340-82E9-A1D4A02CCF78}"/>
                </a:ext>
              </a:extLst>
            </p:cNvPr>
            <p:cNvSpPr/>
            <p:nvPr/>
          </p:nvSpPr>
          <p:spPr>
            <a:xfrm>
              <a:off x="7391940" y="3301818"/>
              <a:ext cx="1783782" cy="625258"/>
            </a:xfrm>
            <a:prstGeom prst="rect">
              <a:avLst/>
            </a:prstGeom>
            <a:noFill/>
            <a:ln w="254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5F21333-449C-48E7-AB6A-A094874A2AA8}"/>
              </a:ext>
            </a:extLst>
          </p:cNvPr>
          <p:cNvCxnSpPr>
            <a:cxnSpLocks/>
          </p:cNvCxnSpPr>
          <p:nvPr/>
        </p:nvCxnSpPr>
        <p:spPr>
          <a:xfrm flipH="1">
            <a:off x="8311355" y="3426884"/>
            <a:ext cx="1" cy="354364"/>
          </a:xfrm>
          <a:prstGeom prst="straightConnector1">
            <a:avLst/>
          </a:prstGeom>
          <a:ln w="254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rrow: Down 50">
            <a:extLst>
              <a:ext uri="{FF2B5EF4-FFF2-40B4-BE49-F238E27FC236}">
                <a16:creationId xmlns:a16="http://schemas.microsoft.com/office/drawing/2014/main" id="{B8A6903D-8A24-4E65-BC99-726BB52891B4}"/>
              </a:ext>
            </a:extLst>
          </p:cNvPr>
          <p:cNvSpPr/>
          <p:nvPr/>
        </p:nvSpPr>
        <p:spPr>
          <a:xfrm>
            <a:off x="2898737" y="4121603"/>
            <a:ext cx="361194" cy="564059"/>
          </a:xfrm>
          <a:prstGeom prst="downArrow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CBC94FDA-D194-440A-9ECB-BC7A80697569}"/>
              </a:ext>
            </a:extLst>
          </p:cNvPr>
          <p:cNvSpPr/>
          <p:nvPr/>
        </p:nvSpPr>
        <p:spPr>
          <a:xfrm>
            <a:off x="2898737" y="4943678"/>
            <a:ext cx="361194" cy="503985"/>
          </a:xfrm>
          <a:prstGeom prst="downArrow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42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 animBg="1"/>
      <p:bldP spid="26" grpId="0" animBg="1"/>
      <p:bldP spid="51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615F02-2C1A-46F3-8D1A-9327C1616821}"/>
              </a:ext>
            </a:extLst>
          </p:cNvPr>
          <p:cNvSpPr txBox="1"/>
          <p:nvPr/>
        </p:nvSpPr>
        <p:spPr>
          <a:xfrm>
            <a:off x="2330245" y="91226"/>
            <a:ext cx="63123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2052" name="Picture 4" descr="বাংলার গ্রামের দৃশ্য..">
            <a:extLst>
              <a:ext uri="{FF2B5EF4-FFF2-40B4-BE49-F238E27FC236}">
                <a16:creationId xmlns:a16="http://schemas.microsoft.com/office/drawing/2014/main" id="{0B7CB914-BA3D-4B60-85F0-CC36FD1B6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7" y="881656"/>
            <a:ext cx="4778479" cy="3096424"/>
          </a:xfrm>
          <a:prstGeom prst="rect">
            <a:avLst/>
          </a:prstGeom>
          <a:noFill/>
          <a:ln w="25400">
            <a:solidFill>
              <a:srgbClr val="CC0099"/>
            </a:solidFill>
          </a:ln>
          <a:effectLst>
            <a:outerShdw blurRad="114300" dist="38100" dir="5400000" sx="102000" sy="102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এ শহর আমার না ~ আমাদের বাংলাদেশ">
            <a:extLst>
              <a:ext uri="{FF2B5EF4-FFF2-40B4-BE49-F238E27FC236}">
                <a16:creationId xmlns:a16="http://schemas.microsoft.com/office/drawing/2014/main" id="{C925EF63-866B-4FB2-8C34-6668508E7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375" y="881656"/>
            <a:ext cx="4778481" cy="3096424"/>
          </a:xfrm>
          <a:prstGeom prst="rect">
            <a:avLst/>
          </a:prstGeom>
          <a:noFill/>
          <a:ln w="25400">
            <a:solidFill>
              <a:srgbClr val="CC0099"/>
            </a:solidFill>
          </a:ln>
          <a:effectLst>
            <a:outerShdw blurRad="114300" dist="38100" dir="5400000" sx="102000" sy="102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242685-AB52-4E7C-A89D-4D65BDC8BA8C}"/>
              </a:ext>
            </a:extLst>
          </p:cNvPr>
          <p:cNvSpPr txBox="1"/>
          <p:nvPr/>
        </p:nvSpPr>
        <p:spPr>
          <a:xfrm>
            <a:off x="1061883" y="3992593"/>
            <a:ext cx="3598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গ্রামাঞ্চল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AF1C22-24AA-4B4B-8547-FF5E66B236F3}"/>
              </a:ext>
            </a:extLst>
          </p:cNvPr>
          <p:cNvSpPr txBox="1"/>
          <p:nvPr/>
        </p:nvSpPr>
        <p:spPr>
          <a:xfrm>
            <a:off x="6312313" y="3992593"/>
            <a:ext cx="3598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শহরাঞ্চল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EBC878-62E8-4006-8F71-D11C3A7379C3}"/>
              </a:ext>
            </a:extLst>
          </p:cNvPr>
          <p:cNvSpPr txBox="1"/>
          <p:nvPr/>
        </p:nvSpPr>
        <p:spPr>
          <a:xfrm>
            <a:off x="188687" y="4372064"/>
            <a:ext cx="105954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শহরাঞ্চল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বিকশিত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সামঞ্জস্য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গ্রামাঞ্চলের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শহরাঞ্চলের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9379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01D490-5798-48C5-9871-3DC0A408E72C}"/>
              </a:ext>
            </a:extLst>
          </p:cNvPr>
          <p:cNvSpPr txBox="1"/>
          <p:nvPr/>
        </p:nvSpPr>
        <p:spPr>
          <a:xfrm>
            <a:off x="1078591" y="127441"/>
            <a:ext cx="8803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গ্রামাঞ্চলে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5ADC0A3-AECD-485B-A4F2-B48508640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49" y="1031057"/>
            <a:ext cx="3345030" cy="2414996"/>
          </a:xfrm>
          <a:prstGeom prst="rect">
            <a:avLst/>
          </a:prstGeom>
          <a:noFill/>
          <a:ln w="28575">
            <a:solidFill>
              <a:srgbClr val="CC0099"/>
            </a:solidFill>
          </a:ln>
          <a:effectLst>
            <a:outerShdw blurRad="139700" dist="38100" dir="5400000" sx="102000" sy="102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এক নজরে বৈরাগ - বৈরাগ ইউনিয়ন-NULL">
            <a:extLst>
              <a:ext uri="{FF2B5EF4-FFF2-40B4-BE49-F238E27FC236}">
                <a16:creationId xmlns:a16="http://schemas.microsoft.com/office/drawing/2014/main" id="{E176DAF2-30D3-4FE6-9B37-BBF2B923A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64" y="964382"/>
            <a:ext cx="3865192" cy="2570986"/>
          </a:xfrm>
          <a:prstGeom prst="rect">
            <a:avLst/>
          </a:prstGeom>
          <a:noFill/>
          <a:ln w="28575">
            <a:solidFill>
              <a:srgbClr val="CC0099"/>
            </a:solidFill>
          </a:ln>
          <a:effectLst>
            <a:outerShdw blurRad="1397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perspectiveRight">
              <a:rot lat="0" lon="19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জেলা-পরিষদ-নারায়ণগঞ্জ">
            <a:extLst>
              <a:ext uri="{FF2B5EF4-FFF2-40B4-BE49-F238E27FC236}">
                <a16:creationId xmlns:a16="http://schemas.microsoft.com/office/drawing/2014/main" id="{CFCBD0A3-8FFC-4C28-B26A-73D81FC61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44" y="964382"/>
            <a:ext cx="3865188" cy="2570986"/>
          </a:xfrm>
          <a:prstGeom prst="rect">
            <a:avLst/>
          </a:prstGeom>
          <a:noFill/>
          <a:ln w="28575">
            <a:solidFill>
              <a:srgbClr val="CC0099"/>
            </a:solidFill>
          </a:ln>
          <a:effectLst>
            <a:outerShdw blurRad="1397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perspectiveLeft">
              <a:rot lat="0" lon="1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6AD7FF-001B-4042-B1CF-D4BEC3D540E1}"/>
              </a:ext>
            </a:extLst>
          </p:cNvPr>
          <p:cNvSpPr txBox="1"/>
          <p:nvPr/>
        </p:nvSpPr>
        <p:spPr>
          <a:xfrm>
            <a:off x="162231" y="4296425"/>
            <a:ext cx="106152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গ্রমাঞ্চলে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সর্বনিন্ম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F06FAD-5DAF-4DE3-95C6-2B32AA33032E}"/>
              </a:ext>
            </a:extLst>
          </p:cNvPr>
          <p:cNvSpPr txBox="1"/>
          <p:nvPr/>
        </p:nvSpPr>
        <p:spPr>
          <a:xfrm>
            <a:off x="915946" y="3637138"/>
            <a:ext cx="2424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DA3A1F-74F9-4BA3-96AF-3AB268211C6D}"/>
              </a:ext>
            </a:extLst>
          </p:cNvPr>
          <p:cNvSpPr txBox="1"/>
          <p:nvPr/>
        </p:nvSpPr>
        <p:spPr>
          <a:xfrm>
            <a:off x="4274385" y="3637137"/>
            <a:ext cx="2424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AD37C5-A6BD-4D18-B9BD-5043EB3C2E0B}"/>
              </a:ext>
            </a:extLst>
          </p:cNvPr>
          <p:cNvSpPr txBox="1"/>
          <p:nvPr/>
        </p:nvSpPr>
        <p:spPr>
          <a:xfrm>
            <a:off x="7632824" y="3637138"/>
            <a:ext cx="2424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71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1C869-8974-474C-B4FE-0EADC7D57677}"/>
              </a:ext>
            </a:extLst>
          </p:cNvPr>
          <p:cNvSpPr txBox="1"/>
          <p:nvPr/>
        </p:nvSpPr>
        <p:spPr>
          <a:xfrm>
            <a:off x="1078591" y="66375"/>
            <a:ext cx="8803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শহরাঞ্চলে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098" name="Picture 2" descr="দৃষ্টিনন্দন পৌরসভা উপহার দেয়াই আমার লক্ষ্য: কোটালীপাড়া পৌরসভার মেয়র">
            <a:extLst>
              <a:ext uri="{FF2B5EF4-FFF2-40B4-BE49-F238E27FC236}">
                <a16:creationId xmlns:a16="http://schemas.microsoft.com/office/drawing/2014/main" id="{94123650-9DD9-49A7-BC93-1AD0D8670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3" y="873256"/>
            <a:ext cx="5250325" cy="2722351"/>
          </a:xfrm>
          <a:prstGeom prst="rect">
            <a:avLst/>
          </a:prstGeom>
          <a:noFill/>
          <a:ln w="25400">
            <a:solidFill>
              <a:srgbClr val="CC0099"/>
            </a:solidFill>
          </a:ln>
          <a:effectLst>
            <a:outerShdw blurRad="2159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চলতি মাসেই চট্টগ্রাম সিটি কর্পোরেশনে ৪০০ পদে স্থায়ী নিয়োগের বিজ্ঞপ্তি |  Dinbangla.com">
            <a:extLst>
              <a:ext uri="{FF2B5EF4-FFF2-40B4-BE49-F238E27FC236}">
                <a16:creationId xmlns:a16="http://schemas.microsoft.com/office/drawing/2014/main" id="{4A7EF146-02C6-4C21-9922-362D7185D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281" y="873256"/>
            <a:ext cx="5250326" cy="2722351"/>
          </a:xfrm>
          <a:prstGeom prst="rect">
            <a:avLst/>
          </a:prstGeom>
          <a:noFill/>
          <a:ln w="25400">
            <a:solidFill>
              <a:srgbClr val="CC0099"/>
            </a:solidFill>
          </a:ln>
          <a:effectLst>
            <a:outerShdw blurRad="2159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6A8B3B-9775-4B1A-8518-3EC06B2217D4}"/>
              </a:ext>
            </a:extLst>
          </p:cNvPr>
          <p:cNvSpPr txBox="1"/>
          <p:nvPr/>
        </p:nvSpPr>
        <p:spPr>
          <a:xfrm>
            <a:off x="2154634" y="3645094"/>
            <a:ext cx="1735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পৌরসভা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F2D2CE-D670-437F-9B0E-CABE39810F78}"/>
              </a:ext>
            </a:extLst>
          </p:cNvPr>
          <p:cNvSpPr txBox="1"/>
          <p:nvPr/>
        </p:nvSpPr>
        <p:spPr>
          <a:xfrm>
            <a:off x="6632900" y="3645094"/>
            <a:ext cx="263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কর্পোরেশন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F65F63-7721-4DDE-95C8-FD3D9806B6E3}"/>
              </a:ext>
            </a:extLst>
          </p:cNvPr>
          <p:cNvSpPr txBox="1"/>
          <p:nvPr/>
        </p:nvSpPr>
        <p:spPr>
          <a:xfrm>
            <a:off x="170481" y="4037251"/>
            <a:ext cx="106318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শহরাঞ্চলে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ব্যাবস্থা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পৌরসভা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সিটি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কর্পোরেশন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৮টি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বিবাগীয়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নারায়নগঞ্জ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গাজীপুর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ময়মনসিংহে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সিটি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কর্পোরেশন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পৌরসভাগুলো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9DA28E-045C-4007-98E4-9FBCA753C307}"/>
              </a:ext>
            </a:extLst>
          </p:cNvPr>
          <p:cNvSpPr txBox="1"/>
          <p:nvPr/>
        </p:nvSpPr>
        <p:spPr>
          <a:xfrm>
            <a:off x="10972800" y="6179585"/>
            <a:ext cx="259834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সিটি কর্পোরেশন </a:t>
            </a:r>
            <a:r>
              <a:rPr lang="as-IN" sz="3600" b="1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as-IN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মহানগরগুলোর স্বা</a:t>
            </a:r>
            <a:r>
              <a:rPr lang="en-US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ত্তশাসন ব্যবস্থার একক</a:t>
            </a:r>
            <a:r>
              <a:rPr lang="en-US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অন্যদিকে</a:t>
            </a:r>
            <a:r>
              <a:rPr lang="en-US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পৌরসভা বা</a:t>
            </a:r>
            <a:r>
              <a:rPr lang="en-US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মিউনিসিপ্যালিটি </a:t>
            </a:r>
            <a:r>
              <a:rPr lang="as-IN" sz="3600" b="1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as-IN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শহরাঞ্চলী</a:t>
            </a:r>
            <a:r>
              <a:rPr lang="en-US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স্বা</a:t>
            </a:r>
            <a:r>
              <a:rPr lang="en-US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ত্তশাসন ব্যবস্থার একটি গুরুত্বপূর্ণ একক</a:t>
            </a:r>
            <a:r>
              <a:rPr lang="en-US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202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5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3.36111 1.85185E-6 " pathEditMode="relative" rAng="0" ptsTypes="AA">
                                      <p:cBhvr>
                                        <p:cTn id="21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AF9FB1-0FAD-4016-927E-68050DAA42D7}"/>
              </a:ext>
            </a:extLst>
          </p:cNvPr>
          <p:cNvSpPr txBox="1"/>
          <p:nvPr/>
        </p:nvSpPr>
        <p:spPr>
          <a:xfrm>
            <a:off x="3580108" y="203198"/>
            <a:ext cx="3812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CDF43B-98F2-4AA9-9DBC-D5F8BDAC0A00}"/>
              </a:ext>
            </a:extLst>
          </p:cNvPr>
          <p:cNvSpPr txBox="1"/>
          <p:nvPr/>
        </p:nvSpPr>
        <p:spPr>
          <a:xfrm>
            <a:off x="2464231" y="5753863"/>
            <a:ext cx="6044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FCFD24-2BFE-4918-A6AB-49CBFFEA04D6}"/>
              </a:ext>
            </a:extLst>
          </p:cNvPr>
          <p:cNvGrpSpPr/>
          <p:nvPr/>
        </p:nvGrpSpPr>
        <p:grpSpPr>
          <a:xfrm>
            <a:off x="885839" y="1242645"/>
            <a:ext cx="9556960" cy="4127642"/>
            <a:chOff x="943896" y="881655"/>
            <a:chExt cx="9556960" cy="3922573"/>
          </a:xfrm>
        </p:grpSpPr>
        <p:pic>
          <p:nvPicPr>
            <p:cNvPr id="5" name="Picture 4" descr="বাংলার গ্রামের দৃশ্য..">
              <a:extLst>
                <a:ext uri="{FF2B5EF4-FFF2-40B4-BE49-F238E27FC236}">
                  <a16:creationId xmlns:a16="http://schemas.microsoft.com/office/drawing/2014/main" id="{A28B146A-B7B7-4C25-8811-D70D0CDF04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896" y="881655"/>
              <a:ext cx="4778479" cy="3922573"/>
            </a:xfrm>
            <a:prstGeom prst="rect">
              <a:avLst/>
            </a:prstGeom>
            <a:noFill/>
            <a:ln w="25400">
              <a:solidFill>
                <a:srgbClr val="CC0099"/>
              </a:solidFill>
            </a:ln>
            <a:effectLst>
              <a:outerShdw blurRad="114300" dist="38100" dir="5400000" sx="102000" sy="102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এ শহর আমার না ~ আমাদের বাংলাদেশ">
              <a:extLst>
                <a:ext uri="{FF2B5EF4-FFF2-40B4-BE49-F238E27FC236}">
                  <a16:creationId xmlns:a16="http://schemas.microsoft.com/office/drawing/2014/main" id="{B03F9314-2320-4036-A7B6-DF70C5539B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2375" y="881655"/>
              <a:ext cx="4778481" cy="3922573"/>
            </a:xfrm>
            <a:prstGeom prst="rect">
              <a:avLst/>
            </a:prstGeom>
            <a:noFill/>
            <a:ln w="25400">
              <a:solidFill>
                <a:srgbClr val="CC0099"/>
              </a:solidFill>
            </a:ln>
            <a:effectLst>
              <a:outerShdw blurRad="114300" dist="38100" dir="5400000" sx="102000" sy="102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1797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op_1">
            <a:extLst>
              <a:ext uri="{FF2B5EF4-FFF2-40B4-BE49-F238E27FC236}">
                <a16:creationId xmlns:a16="http://schemas.microsoft.com/office/drawing/2014/main" id="{01C89855-4B2B-4E2C-849D-625A4DE7EDDC}"/>
              </a:ext>
            </a:extLst>
          </p:cNvPr>
          <p:cNvSpPr txBox="1"/>
          <p:nvPr/>
        </p:nvSpPr>
        <p:spPr>
          <a:xfrm>
            <a:off x="534692" y="288031"/>
            <a:ext cx="99034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1026" name="Picture 2" descr="নাগরী ইউনিয়ন পরিষদের চেয়ারম্যান পদে উপনির্বাচন ২০ অক্টোবর - গাজীপুর কণ্ঠ">
            <a:extLst>
              <a:ext uri="{FF2B5EF4-FFF2-40B4-BE49-F238E27FC236}">
                <a16:creationId xmlns:a16="http://schemas.microsoft.com/office/drawing/2014/main" id="{251C6162-4F7A-40DC-B760-44FB02C564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82305" y="1304349"/>
            <a:ext cx="7408190" cy="4347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rgbClr val="CC00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A4A784-CDA3-4FF3-82E1-B67D734E45EE}"/>
              </a:ext>
            </a:extLst>
          </p:cNvPr>
          <p:cNvSpPr txBox="1"/>
          <p:nvPr/>
        </p:nvSpPr>
        <p:spPr>
          <a:xfrm>
            <a:off x="2789695" y="5729384"/>
            <a:ext cx="5393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op_2">
            <a:extLst>
              <a:ext uri="{FF2B5EF4-FFF2-40B4-BE49-F238E27FC236}">
                <a16:creationId xmlns:a16="http://schemas.microsoft.com/office/drawing/2014/main" id="{FEE23D9C-4FEB-408C-83B2-F34A69A476FC}"/>
              </a:ext>
            </a:extLst>
          </p:cNvPr>
          <p:cNvSpPr txBox="1"/>
          <p:nvPr/>
        </p:nvSpPr>
        <p:spPr>
          <a:xfrm>
            <a:off x="1656272" y="245083"/>
            <a:ext cx="76602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4F46E2-B340-4FA1-818D-602A2D3C31AE}"/>
              </a:ext>
            </a:extLst>
          </p:cNvPr>
          <p:cNvSpPr txBox="1"/>
          <p:nvPr/>
        </p:nvSpPr>
        <p:spPr>
          <a:xfrm>
            <a:off x="3183147" y="5788243"/>
            <a:ext cx="460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১৩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083118-1488-4B38-A292-8142207B07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26" t="-5266" r="-6526"/>
          <a:stretch/>
        </p:blipFill>
        <p:spPr>
          <a:xfrm>
            <a:off x="361452" y="967768"/>
            <a:ext cx="2088278" cy="2199998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6" descr="Avatar User profile Icon, Women wear frock, face, holidays png | PNGEgg">
            <a:extLst>
              <a:ext uri="{FF2B5EF4-FFF2-40B4-BE49-F238E27FC236}">
                <a16:creationId xmlns:a16="http://schemas.microsoft.com/office/drawing/2014/main" id="{DD144389-9A09-4CA1-8FA9-8D39919CA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7" r="23333"/>
          <a:stretch/>
        </p:blipFill>
        <p:spPr bwMode="auto">
          <a:xfrm>
            <a:off x="2955236" y="967768"/>
            <a:ext cx="2088278" cy="2199998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Avatar User profile Icon, Women wear frock, face, holidays png | PNGEgg">
            <a:extLst>
              <a:ext uri="{FF2B5EF4-FFF2-40B4-BE49-F238E27FC236}">
                <a16:creationId xmlns:a16="http://schemas.microsoft.com/office/drawing/2014/main" id="{7B04D93F-CF14-43C1-BC5B-5E834F429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7" r="23333"/>
          <a:stretch/>
        </p:blipFill>
        <p:spPr bwMode="auto">
          <a:xfrm>
            <a:off x="5665254" y="967768"/>
            <a:ext cx="2088278" cy="2199998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vatar User profile Icon, Women wear frock, face, holidays png | PNGEgg">
            <a:extLst>
              <a:ext uri="{FF2B5EF4-FFF2-40B4-BE49-F238E27FC236}">
                <a16:creationId xmlns:a16="http://schemas.microsoft.com/office/drawing/2014/main" id="{D6BA8651-FD5A-4E65-8890-4C1BA0E91A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7" r="23333"/>
          <a:stretch/>
        </p:blipFill>
        <p:spPr bwMode="auto">
          <a:xfrm>
            <a:off x="8375271" y="967768"/>
            <a:ext cx="2088278" cy="2199998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oup, leader, man, men icon - Free download on Iconfinder">
            <a:extLst>
              <a:ext uri="{FF2B5EF4-FFF2-40B4-BE49-F238E27FC236}">
                <a16:creationId xmlns:a16="http://schemas.microsoft.com/office/drawing/2014/main" id="{001633B8-5600-48C7-9075-FDBF9F469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236" y="3690235"/>
            <a:ext cx="2088278" cy="2199999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FBA048-EE63-41FA-A9AA-A1BC0FE6F3C9}"/>
              </a:ext>
            </a:extLst>
          </p:cNvPr>
          <p:cNvSpPr txBox="1"/>
          <p:nvPr/>
        </p:nvSpPr>
        <p:spPr>
          <a:xfrm>
            <a:off x="513938" y="3177158"/>
            <a:ext cx="184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চেয়ারম্যান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24BA1C-04F5-4DCD-AE1D-1D546E419BE4}"/>
              </a:ext>
            </a:extLst>
          </p:cNvPr>
          <p:cNvSpPr txBox="1"/>
          <p:nvPr/>
        </p:nvSpPr>
        <p:spPr>
          <a:xfrm>
            <a:off x="3077226" y="3177158"/>
            <a:ext cx="184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5DC24B-2265-475D-9A35-C4DA6FD78247}"/>
              </a:ext>
            </a:extLst>
          </p:cNvPr>
          <p:cNvSpPr txBox="1"/>
          <p:nvPr/>
        </p:nvSpPr>
        <p:spPr>
          <a:xfrm>
            <a:off x="5787244" y="3177158"/>
            <a:ext cx="184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E4E4A8-46AD-41BE-A240-9CD055FBE71E}"/>
              </a:ext>
            </a:extLst>
          </p:cNvPr>
          <p:cNvSpPr txBox="1"/>
          <p:nvPr/>
        </p:nvSpPr>
        <p:spPr>
          <a:xfrm>
            <a:off x="8497262" y="3177158"/>
            <a:ext cx="184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14A94-94F7-4C46-B634-45D317C92C92}"/>
              </a:ext>
            </a:extLst>
          </p:cNvPr>
          <p:cNvSpPr txBox="1"/>
          <p:nvPr/>
        </p:nvSpPr>
        <p:spPr>
          <a:xfrm>
            <a:off x="2955236" y="5847452"/>
            <a:ext cx="2088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পু্রুষ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48DB61-3FA1-4DCD-924D-05E678197825}"/>
              </a:ext>
            </a:extLst>
          </p:cNvPr>
          <p:cNvSpPr txBox="1"/>
          <p:nvPr/>
        </p:nvSpPr>
        <p:spPr>
          <a:xfrm>
            <a:off x="5665254" y="5847452"/>
            <a:ext cx="2088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পু্রুষ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E09CFA-2665-4B23-BFA1-FD70286ECE96}"/>
              </a:ext>
            </a:extLst>
          </p:cNvPr>
          <p:cNvSpPr txBox="1"/>
          <p:nvPr/>
        </p:nvSpPr>
        <p:spPr>
          <a:xfrm>
            <a:off x="8375271" y="5847452"/>
            <a:ext cx="2088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পু্রুষ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1AA07635-69B5-4FAF-AD09-C4C225EB35C5}"/>
              </a:ext>
            </a:extLst>
          </p:cNvPr>
          <p:cNvSpPr/>
          <p:nvPr/>
        </p:nvSpPr>
        <p:spPr>
          <a:xfrm>
            <a:off x="2499849" y="1866289"/>
            <a:ext cx="389270" cy="402956"/>
          </a:xfrm>
          <a:prstGeom prst="chevron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B630724A-8C4C-4143-BCC0-3A35DB56276C}"/>
              </a:ext>
            </a:extLst>
          </p:cNvPr>
          <p:cNvSpPr/>
          <p:nvPr/>
        </p:nvSpPr>
        <p:spPr>
          <a:xfrm>
            <a:off x="5159748" y="1866289"/>
            <a:ext cx="389270" cy="402956"/>
          </a:xfrm>
          <a:prstGeom prst="chevron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F4066524-DAA8-4AA1-90DF-F53B9337FF1B}"/>
              </a:ext>
            </a:extLst>
          </p:cNvPr>
          <p:cNvSpPr/>
          <p:nvPr/>
        </p:nvSpPr>
        <p:spPr>
          <a:xfrm>
            <a:off x="7869766" y="1866289"/>
            <a:ext cx="389270" cy="402956"/>
          </a:xfrm>
          <a:prstGeom prst="chevron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4" descr="Group, leader, man, men icon - Free download on Iconfinder">
            <a:extLst>
              <a:ext uri="{FF2B5EF4-FFF2-40B4-BE49-F238E27FC236}">
                <a16:creationId xmlns:a16="http://schemas.microsoft.com/office/drawing/2014/main" id="{DF59CBE3-CE0F-4E25-9070-44E370465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254" y="3690235"/>
            <a:ext cx="2088278" cy="2199999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Group, leader, man, men icon - Free download on Iconfinder">
            <a:extLst>
              <a:ext uri="{FF2B5EF4-FFF2-40B4-BE49-F238E27FC236}">
                <a16:creationId xmlns:a16="http://schemas.microsoft.com/office/drawing/2014/main" id="{B6CF45E2-2B69-48C8-A510-69288299A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271" y="3690235"/>
            <a:ext cx="2088278" cy="2199999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EFC6929B-FAA1-4316-BDA1-D88EDBCAB5CE}"/>
              </a:ext>
            </a:extLst>
          </p:cNvPr>
          <p:cNvSpPr/>
          <p:nvPr/>
        </p:nvSpPr>
        <p:spPr>
          <a:xfrm>
            <a:off x="5159748" y="4624605"/>
            <a:ext cx="389270" cy="402956"/>
          </a:xfrm>
          <a:prstGeom prst="chevron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Chevron 28">
            <a:extLst>
              <a:ext uri="{FF2B5EF4-FFF2-40B4-BE49-F238E27FC236}">
                <a16:creationId xmlns:a16="http://schemas.microsoft.com/office/drawing/2014/main" id="{4E3D56DB-83C3-4697-8E4F-4A2EA80EFDEE}"/>
              </a:ext>
            </a:extLst>
          </p:cNvPr>
          <p:cNvSpPr/>
          <p:nvPr/>
        </p:nvSpPr>
        <p:spPr>
          <a:xfrm>
            <a:off x="7869766" y="4624605"/>
            <a:ext cx="389270" cy="402956"/>
          </a:xfrm>
          <a:prstGeom prst="chevron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533CD4-E2E2-4307-BC17-216D438FDB17}"/>
              </a:ext>
            </a:extLst>
          </p:cNvPr>
          <p:cNvSpPr txBox="1"/>
          <p:nvPr/>
        </p:nvSpPr>
        <p:spPr>
          <a:xfrm>
            <a:off x="1487837" y="97676"/>
            <a:ext cx="7997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9D4162-D08A-4A54-9F5B-313D479CC52D}"/>
              </a:ext>
            </a:extLst>
          </p:cNvPr>
          <p:cNvSpPr txBox="1"/>
          <p:nvPr/>
        </p:nvSpPr>
        <p:spPr>
          <a:xfrm>
            <a:off x="11488655" y="6251433"/>
            <a:ext cx="11714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৪,৫৫৪টি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777172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2.11545 3.33333E-6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6" grpId="0"/>
      <p:bldP spid="6" grpId="1"/>
      <p:bldP spid="5" grpId="0"/>
      <p:bldP spid="5" grpId="1"/>
      <p:bldP spid="12" grpId="0"/>
      <p:bldP spid="17" grpId="0"/>
      <p:bldP spid="18" grpId="0"/>
      <p:bldP spid="19" grpId="0"/>
      <p:bldP spid="20" grpId="0"/>
      <p:bldP spid="21" grpId="0"/>
      <p:bldP spid="22" grpId="0"/>
      <p:bldP spid="13" grpId="0" animBg="1"/>
      <p:bldP spid="24" grpId="0" animBg="1"/>
      <p:bldP spid="25" grpId="0" animBg="1"/>
      <p:bldP spid="28" grpId="0" animBg="1"/>
      <p:bldP spid="29" grpId="0" animBg="1"/>
      <p:bldP spid="30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E852E6-0968-4EDA-AB42-EB9B40398B9A}"/>
              </a:ext>
            </a:extLst>
          </p:cNvPr>
          <p:cNvSpPr txBox="1"/>
          <p:nvPr/>
        </p:nvSpPr>
        <p:spPr>
          <a:xfrm>
            <a:off x="1379349" y="278972"/>
            <a:ext cx="8214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2050" name="Picture 2" descr="নন্দীগ্রাম উপজেলা পরিষদ ভবন উদ্বোধন করবেন প্রধানমন্ত্রী">
            <a:extLst>
              <a:ext uri="{FF2B5EF4-FFF2-40B4-BE49-F238E27FC236}">
                <a16:creationId xmlns:a16="http://schemas.microsoft.com/office/drawing/2014/main" id="{02486D44-55EF-4FEC-AF7A-8CB71983B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61" y="1326286"/>
            <a:ext cx="6602278" cy="3528772"/>
          </a:xfrm>
          <a:prstGeom prst="rect">
            <a:avLst/>
          </a:prstGeom>
          <a:noFill/>
          <a:ln w="25400">
            <a:solidFill>
              <a:srgbClr val="CC0099"/>
            </a:solidFill>
          </a:ln>
          <a:effectLst>
            <a:outerShdw blurRad="114300" dist="38100" dir="5400000" sx="102000" sy="102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180BAE-F03A-4F59-8A6D-A06E7D7ED68A}"/>
              </a:ext>
            </a:extLst>
          </p:cNvPr>
          <p:cNvSpPr txBox="1"/>
          <p:nvPr/>
        </p:nvSpPr>
        <p:spPr>
          <a:xfrm>
            <a:off x="4122549" y="5067946"/>
            <a:ext cx="2727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6B1391-82B9-438C-A7A2-3B87AD6E3DA6}"/>
              </a:ext>
            </a:extLst>
          </p:cNvPr>
          <p:cNvSpPr txBox="1"/>
          <p:nvPr/>
        </p:nvSpPr>
        <p:spPr>
          <a:xfrm>
            <a:off x="1836549" y="281949"/>
            <a:ext cx="7604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পরিষদে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A00C1E-4864-4678-BCB5-8E4EC310D606}"/>
              </a:ext>
            </a:extLst>
          </p:cNvPr>
          <p:cNvSpPr txBox="1"/>
          <p:nvPr/>
        </p:nvSpPr>
        <p:spPr>
          <a:xfrm>
            <a:off x="4122549" y="5014975"/>
            <a:ext cx="2727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537F3-181A-4016-819D-F84254028EDB}"/>
              </a:ext>
            </a:extLst>
          </p:cNvPr>
          <p:cNvSpPr txBox="1"/>
          <p:nvPr/>
        </p:nvSpPr>
        <p:spPr>
          <a:xfrm>
            <a:off x="1596325" y="142767"/>
            <a:ext cx="7780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EA2372-F12A-4926-B774-0F5EDC274A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26" t="-5266" r="-6526"/>
          <a:stretch/>
        </p:blipFill>
        <p:spPr>
          <a:xfrm>
            <a:off x="4442261" y="1066097"/>
            <a:ext cx="2088278" cy="2199998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6" descr="Avatar User profile Icon, Women wear frock, face, holidays png | PNGEgg">
            <a:extLst>
              <a:ext uri="{FF2B5EF4-FFF2-40B4-BE49-F238E27FC236}">
                <a16:creationId xmlns:a16="http://schemas.microsoft.com/office/drawing/2014/main" id="{A233D42C-D0C9-4A27-9934-C1A17A4C7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7" r="23333"/>
          <a:stretch/>
        </p:blipFill>
        <p:spPr bwMode="auto">
          <a:xfrm>
            <a:off x="1596325" y="3013543"/>
            <a:ext cx="2088278" cy="2199998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vatar, businessman, male, man, person, profile, user icon | Business man,  Icon, Icon design">
            <a:extLst>
              <a:ext uri="{FF2B5EF4-FFF2-40B4-BE49-F238E27FC236}">
                <a16:creationId xmlns:a16="http://schemas.microsoft.com/office/drawing/2014/main" id="{685D8F6F-FBAC-44A6-88FD-413229DB3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88197" y="3013543"/>
            <a:ext cx="2088278" cy="2199998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12CA370-5FA6-436E-B1EF-01AADD76745E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 flipH="1">
            <a:off x="2640464" y="2166096"/>
            <a:ext cx="1801797" cy="847447"/>
          </a:xfrm>
          <a:prstGeom prst="straightConnector1">
            <a:avLst/>
          </a:prstGeom>
          <a:ln w="25400"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9B3FB2C-033E-491E-94AF-FF273785ABCD}"/>
              </a:ext>
            </a:extLst>
          </p:cNvPr>
          <p:cNvCxnSpPr>
            <a:stCxn id="10" idx="6"/>
            <a:endCxn id="2052" idx="0"/>
          </p:cNvCxnSpPr>
          <p:nvPr/>
        </p:nvCxnSpPr>
        <p:spPr>
          <a:xfrm>
            <a:off x="6530539" y="2166096"/>
            <a:ext cx="1801797" cy="847447"/>
          </a:xfrm>
          <a:prstGeom prst="straightConnector1">
            <a:avLst/>
          </a:prstGeom>
          <a:ln w="25400"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CBE5327-996D-4F7C-A335-25D24C3711C1}"/>
              </a:ext>
            </a:extLst>
          </p:cNvPr>
          <p:cNvSpPr txBox="1"/>
          <p:nvPr/>
        </p:nvSpPr>
        <p:spPr>
          <a:xfrm>
            <a:off x="4244196" y="3340635"/>
            <a:ext cx="2484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চেয়ারম্যান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63D3B5-E5FE-4AC2-A335-3D3391028629}"/>
              </a:ext>
            </a:extLst>
          </p:cNvPr>
          <p:cNvSpPr txBox="1"/>
          <p:nvPr/>
        </p:nvSpPr>
        <p:spPr>
          <a:xfrm>
            <a:off x="838667" y="5288081"/>
            <a:ext cx="3603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চেয়ারম্যান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012117-8E39-4C97-A8D5-CD3C331FB448}"/>
              </a:ext>
            </a:extLst>
          </p:cNvPr>
          <p:cNvSpPr txBox="1"/>
          <p:nvPr/>
        </p:nvSpPr>
        <p:spPr>
          <a:xfrm>
            <a:off x="6530539" y="5356268"/>
            <a:ext cx="3603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চেয়ারম্যান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E81A1A-2BD8-4249-8D59-B839695AE76F}"/>
              </a:ext>
            </a:extLst>
          </p:cNvPr>
          <p:cNvSpPr txBox="1"/>
          <p:nvPr/>
        </p:nvSpPr>
        <p:spPr>
          <a:xfrm>
            <a:off x="10972800" y="6049738"/>
            <a:ext cx="19403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উপজেলার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পৌরসভার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চেয়ারম্যান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তৃতীয়াংশকে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18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2.81004 1.48148E-6 " pathEditMode="relative" rAng="0" ptsTypes="AA">
                                      <p:cBhvr>
                                        <p:cTn id="85" dur="2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5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7" grpId="0"/>
      <p:bldP spid="7" grpId="1"/>
      <p:bldP spid="8" grpId="0"/>
      <p:bldP spid="8" grpId="1"/>
      <p:bldP spid="5" grpId="0"/>
      <p:bldP spid="14" grpId="0"/>
      <p:bldP spid="18" grpId="0"/>
      <p:bldP spid="1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E33F27-4494-46B1-A41F-977A80C75D67}"/>
              </a:ext>
            </a:extLst>
          </p:cNvPr>
          <p:cNvSpPr txBox="1"/>
          <p:nvPr/>
        </p:nvSpPr>
        <p:spPr>
          <a:xfrm>
            <a:off x="1276810" y="180684"/>
            <a:ext cx="8419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3076" name="Picture 4" descr="এক নজরে জেলা পরিষদ - বাগেরহাট জেলা">
            <a:extLst>
              <a:ext uri="{FF2B5EF4-FFF2-40B4-BE49-F238E27FC236}">
                <a16:creationId xmlns:a16="http://schemas.microsoft.com/office/drawing/2014/main" id="{7367F2E3-30CC-4309-AEDA-1A757E839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055" y="1205614"/>
            <a:ext cx="7234688" cy="4177269"/>
          </a:xfrm>
          <a:prstGeom prst="rect">
            <a:avLst/>
          </a:prstGeom>
          <a:noFill/>
          <a:ln w="28575">
            <a:solidFill>
              <a:srgbClr val="CC0099"/>
            </a:solidFill>
          </a:ln>
          <a:effectLst>
            <a:outerShdw blurRad="139700" dist="38100" dir="5400000" sx="102000" sy="102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BA8352-98E8-4EB6-B567-57168AE2BD6F}"/>
              </a:ext>
            </a:extLst>
          </p:cNvPr>
          <p:cNvSpPr txBox="1"/>
          <p:nvPr/>
        </p:nvSpPr>
        <p:spPr>
          <a:xfrm>
            <a:off x="4399470" y="5520386"/>
            <a:ext cx="2173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EDE903-8D88-46F6-A140-A16D8DCAF4BA}"/>
              </a:ext>
            </a:extLst>
          </p:cNvPr>
          <p:cNvSpPr txBox="1"/>
          <p:nvPr/>
        </p:nvSpPr>
        <p:spPr>
          <a:xfrm>
            <a:off x="1429210" y="193142"/>
            <a:ext cx="8419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55FF9E-D21D-449D-8101-02A658AB6989}"/>
              </a:ext>
            </a:extLst>
          </p:cNvPr>
          <p:cNvSpPr txBox="1"/>
          <p:nvPr/>
        </p:nvSpPr>
        <p:spPr>
          <a:xfrm>
            <a:off x="4710021" y="5484483"/>
            <a:ext cx="1552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২১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BD8CA9-DBAF-4533-BE03-0B7AEF85A2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26" t="-5266" r="-6526"/>
          <a:stretch/>
        </p:blipFill>
        <p:spPr>
          <a:xfrm>
            <a:off x="4831268" y="318696"/>
            <a:ext cx="1310264" cy="1380362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6" descr="Avatar User profile Icon, Women wear frock, face, holidays png | PNGEgg">
            <a:extLst>
              <a:ext uri="{FF2B5EF4-FFF2-40B4-BE49-F238E27FC236}">
                <a16:creationId xmlns:a16="http://schemas.microsoft.com/office/drawing/2014/main" id="{AE17F7D5-DD4D-4748-B4A9-7613C7E365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33542" y="2380320"/>
            <a:ext cx="951348" cy="1002244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Avatar User profile Icon, Women wear frock, face, holidays png | PNGEgg">
            <a:extLst>
              <a:ext uri="{FF2B5EF4-FFF2-40B4-BE49-F238E27FC236}">
                <a16:creationId xmlns:a16="http://schemas.microsoft.com/office/drawing/2014/main" id="{3F4268A1-E661-4B4D-804E-ECB550771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13900" y="2380320"/>
            <a:ext cx="951348" cy="1002244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Avatar User profile Icon, Women wear frock, face, holidays png | PNGEgg">
            <a:extLst>
              <a:ext uri="{FF2B5EF4-FFF2-40B4-BE49-F238E27FC236}">
                <a16:creationId xmlns:a16="http://schemas.microsoft.com/office/drawing/2014/main" id="{C7E7FD46-5ABE-45F7-BF89-9EFC085C3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94258" y="2380320"/>
            <a:ext cx="951348" cy="1002244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Avatar User profile Icon, Women wear frock, face, holidays png | PNGEgg">
            <a:extLst>
              <a:ext uri="{FF2B5EF4-FFF2-40B4-BE49-F238E27FC236}">
                <a16:creationId xmlns:a16="http://schemas.microsoft.com/office/drawing/2014/main" id="{23BE3C88-D509-4B37-B146-2F3B0C8FFA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74616" y="2380320"/>
            <a:ext cx="951348" cy="1002244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Avatar User profile Icon, Women wear frock, face, holidays png | PNGEgg">
            <a:extLst>
              <a:ext uri="{FF2B5EF4-FFF2-40B4-BE49-F238E27FC236}">
                <a16:creationId xmlns:a16="http://schemas.microsoft.com/office/drawing/2014/main" id="{8DC03C00-AB49-49F8-B733-E4E566ECA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54974" y="2380320"/>
            <a:ext cx="951348" cy="1002244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D4E515B-FE88-4B2D-A5D0-B1725F3412BB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 flipH="1">
            <a:off x="3309216" y="1699058"/>
            <a:ext cx="2177184" cy="681262"/>
          </a:xfrm>
          <a:prstGeom prst="straightConnector1">
            <a:avLst/>
          </a:prstGeom>
          <a:ln w="25400"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2C638FB-4B6A-4F01-8C6F-8CFA3ADF1D35}"/>
              </a:ext>
            </a:extLst>
          </p:cNvPr>
          <p:cNvCxnSpPr>
            <a:cxnSpLocks/>
            <a:stCxn id="10" idx="4"/>
            <a:endCxn id="17" idx="0"/>
          </p:cNvCxnSpPr>
          <p:nvPr/>
        </p:nvCxnSpPr>
        <p:spPr>
          <a:xfrm flipH="1">
            <a:off x="4389574" y="1699058"/>
            <a:ext cx="1096826" cy="681262"/>
          </a:xfrm>
          <a:prstGeom prst="straightConnector1">
            <a:avLst/>
          </a:prstGeom>
          <a:ln w="25400"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B281F03-506E-485E-AFB8-DC823444E8F7}"/>
              </a:ext>
            </a:extLst>
          </p:cNvPr>
          <p:cNvCxnSpPr>
            <a:cxnSpLocks/>
            <a:stCxn id="10" idx="4"/>
            <a:endCxn id="18" idx="0"/>
          </p:cNvCxnSpPr>
          <p:nvPr/>
        </p:nvCxnSpPr>
        <p:spPr>
          <a:xfrm flipH="1">
            <a:off x="5469932" y="1699058"/>
            <a:ext cx="16468" cy="681262"/>
          </a:xfrm>
          <a:prstGeom prst="straightConnector1">
            <a:avLst/>
          </a:prstGeom>
          <a:ln w="25400"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7A046BB-3AD4-4CC5-94BC-853E455E8283}"/>
              </a:ext>
            </a:extLst>
          </p:cNvPr>
          <p:cNvCxnSpPr>
            <a:cxnSpLocks/>
            <a:stCxn id="10" idx="4"/>
            <a:endCxn id="19" idx="0"/>
          </p:cNvCxnSpPr>
          <p:nvPr/>
        </p:nvCxnSpPr>
        <p:spPr>
          <a:xfrm>
            <a:off x="5486400" y="1699058"/>
            <a:ext cx="1063890" cy="681262"/>
          </a:xfrm>
          <a:prstGeom prst="straightConnector1">
            <a:avLst/>
          </a:prstGeom>
          <a:ln w="25400"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8948461-3139-4E37-A9C7-04110A390A6A}"/>
              </a:ext>
            </a:extLst>
          </p:cNvPr>
          <p:cNvCxnSpPr>
            <a:cxnSpLocks/>
            <a:stCxn id="10" idx="4"/>
            <a:endCxn id="20" idx="0"/>
          </p:cNvCxnSpPr>
          <p:nvPr/>
        </p:nvCxnSpPr>
        <p:spPr>
          <a:xfrm>
            <a:off x="5486400" y="1699058"/>
            <a:ext cx="2144248" cy="681262"/>
          </a:xfrm>
          <a:prstGeom prst="straightConnector1">
            <a:avLst/>
          </a:prstGeom>
          <a:ln w="25400"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4" descr="Group, leader, man, men icon - Free download on Iconfinder">
            <a:extLst>
              <a:ext uri="{FF2B5EF4-FFF2-40B4-BE49-F238E27FC236}">
                <a16:creationId xmlns:a16="http://schemas.microsoft.com/office/drawing/2014/main" id="{D17D935C-704A-4FC4-A5AF-C66E19AC7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7" y="3946090"/>
            <a:ext cx="1433962" cy="1510676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Group, leader, man, men icon - Free download on Iconfinder">
            <a:extLst>
              <a:ext uri="{FF2B5EF4-FFF2-40B4-BE49-F238E27FC236}">
                <a16:creationId xmlns:a16="http://schemas.microsoft.com/office/drawing/2014/main" id="{8C164206-973B-4FAF-9558-F3B57B0BC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248" y="3946090"/>
            <a:ext cx="1433962" cy="1510676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Group, leader, man, men icon - Free download on Iconfinder">
            <a:extLst>
              <a:ext uri="{FF2B5EF4-FFF2-40B4-BE49-F238E27FC236}">
                <a16:creationId xmlns:a16="http://schemas.microsoft.com/office/drawing/2014/main" id="{707C471C-5866-4EF9-8DB6-DE3DC0A26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799" y="3946090"/>
            <a:ext cx="1433962" cy="1510676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Group, leader, man, men icon - Free download on Iconfinder">
            <a:extLst>
              <a:ext uri="{FF2B5EF4-FFF2-40B4-BE49-F238E27FC236}">
                <a16:creationId xmlns:a16="http://schemas.microsoft.com/office/drawing/2014/main" id="{58F61606-20FE-4269-9C98-9A97D4480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50" y="3946090"/>
            <a:ext cx="1433962" cy="1510676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Group, leader, man, men icon - Free download on Iconfinder">
            <a:extLst>
              <a:ext uri="{FF2B5EF4-FFF2-40B4-BE49-F238E27FC236}">
                <a16:creationId xmlns:a16="http://schemas.microsoft.com/office/drawing/2014/main" id="{113D6FC0-5ECE-4CE5-B83A-D4FE6AFC6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901" y="3946090"/>
            <a:ext cx="1433962" cy="1510676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F5A578E-8E19-4A40-9023-A6EAC035AF25}"/>
              </a:ext>
            </a:extLst>
          </p:cNvPr>
          <p:cNvCxnSpPr>
            <a:cxnSpLocks/>
            <a:stCxn id="11" idx="3"/>
            <a:endCxn id="52" idx="0"/>
          </p:cNvCxnSpPr>
          <p:nvPr/>
        </p:nvCxnSpPr>
        <p:spPr>
          <a:xfrm flipH="1">
            <a:off x="1705678" y="3235789"/>
            <a:ext cx="1267186" cy="710301"/>
          </a:xfrm>
          <a:prstGeom prst="straightConnector1">
            <a:avLst/>
          </a:prstGeom>
          <a:ln w="25400"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90206B7-BA45-4178-A6B4-651F3AEEBD8F}"/>
              </a:ext>
            </a:extLst>
          </p:cNvPr>
          <p:cNvCxnSpPr>
            <a:stCxn id="20" idx="5"/>
            <a:endCxn id="56" idx="0"/>
          </p:cNvCxnSpPr>
          <p:nvPr/>
        </p:nvCxnSpPr>
        <p:spPr>
          <a:xfrm>
            <a:off x="7967000" y="3235789"/>
            <a:ext cx="1272882" cy="710301"/>
          </a:xfrm>
          <a:prstGeom prst="straightConnector1">
            <a:avLst/>
          </a:prstGeom>
          <a:ln w="25400"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DDFA876-4DFB-4B58-8A23-B4EA554E6665}"/>
              </a:ext>
            </a:extLst>
          </p:cNvPr>
          <p:cNvCxnSpPr>
            <a:stCxn id="17" idx="4"/>
            <a:endCxn id="53" idx="0"/>
          </p:cNvCxnSpPr>
          <p:nvPr/>
        </p:nvCxnSpPr>
        <p:spPr>
          <a:xfrm flipH="1">
            <a:off x="3589229" y="3382564"/>
            <a:ext cx="800345" cy="563526"/>
          </a:xfrm>
          <a:prstGeom prst="straightConnector1">
            <a:avLst/>
          </a:prstGeom>
          <a:ln w="25400"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Straight Arrow Connector 3072">
            <a:extLst>
              <a:ext uri="{FF2B5EF4-FFF2-40B4-BE49-F238E27FC236}">
                <a16:creationId xmlns:a16="http://schemas.microsoft.com/office/drawing/2014/main" id="{66179D48-A017-4E6F-9F63-FD8BDD9C9022}"/>
              </a:ext>
            </a:extLst>
          </p:cNvPr>
          <p:cNvCxnSpPr>
            <a:stCxn id="18" idx="4"/>
            <a:endCxn id="54" idx="0"/>
          </p:cNvCxnSpPr>
          <p:nvPr/>
        </p:nvCxnSpPr>
        <p:spPr>
          <a:xfrm>
            <a:off x="5469932" y="3382564"/>
            <a:ext cx="2848" cy="563526"/>
          </a:xfrm>
          <a:prstGeom prst="straightConnector1">
            <a:avLst/>
          </a:prstGeom>
          <a:ln w="25400"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7" name="Straight Arrow Connector 3076">
            <a:extLst>
              <a:ext uri="{FF2B5EF4-FFF2-40B4-BE49-F238E27FC236}">
                <a16:creationId xmlns:a16="http://schemas.microsoft.com/office/drawing/2014/main" id="{35792A3D-DBA1-4A79-A60F-AF9B8B360F91}"/>
              </a:ext>
            </a:extLst>
          </p:cNvPr>
          <p:cNvCxnSpPr>
            <a:stCxn id="19" idx="4"/>
            <a:endCxn id="55" idx="0"/>
          </p:cNvCxnSpPr>
          <p:nvPr/>
        </p:nvCxnSpPr>
        <p:spPr>
          <a:xfrm>
            <a:off x="6550290" y="3382564"/>
            <a:ext cx="806041" cy="563526"/>
          </a:xfrm>
          <a:prstGeom prst="straightConnector1">
            <a:avLst/>
          </a:prstGeom>
          <a:ln w="25400"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TextBox 3077">
            <a:extLst>
              <a:ext uri="{FF2B5EF4-FFF2-40B4-BE49-F238E27FC236}">
                <a16:creationId xmlns:a16="http://schemas.microsoft.com/office/drawing/2014/main" id="{1C637A6A-60AC-42CC-8295-2FF703FEB20E}"/>
              </a:ext>
            </a:extLst>
          </p:cNvPr>
          <p:cNvSpPr txBox="1"/>
          <p:nvPr/>
        </p:nvSpPr>
        <p:spPr>
          <a:xfrm>
            <a:off x="330535" y="131713"/>
            <a:ext cx="2317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88F2208-36C6-45E7-AAC9-5CB1927BCB24}"/>
              </a:ext>
            </a:extLst>
          </p:cNvPr>
          <p:cNvSpPr txBox="1"/>
          <p:nvPr/>
        </p:nvSpPr>
        <p:spPr>
          <a:xfrm>
            <a:off x="5819749" y="716489"/>
            <a:ext cx="2267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চেয়ারম্যান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53C5E3B-4B93-4A75-8A53-8A25F572BF88}"/>
              </a:ext>
            </a:extLst>
          </p:cNvPr>
          <p:cNvSpPr txBox="1"/>
          <p:nvPr/>
        </p:nvSpPr>
        <p:spPr>
          <a:xfrm>
            <a:off x="8140828" y="2588251"/>
            <a:ext cx="1761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1B71CE-6339-4E24-8E7E-9567B802BD9F}"/>
              </a:ext>
            </a:extLst>
          </p:cNvPr>
          <p:cNvSpPr txBox="1"/>
          <p:nvPr/>
        </p:nvSpPr>
        <p:spPr>
          <a:xfrm>
            <a:off x="4211590" y="5456766"/>
            <a:ext cx="2516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EE48B1-05B1-49DA-8F75-4810C96ED676}"/>
              </a:ext>
            </a:extLst>
          </p:cNvPr>
          <p:cNvSpPr txBox="1"/>
          <p:nvPr/>
        </p:nvSpPr>
        <p:spPr>
          <a:xfrm>
            <a:off x="10974678" y="6229830"/>
            <a:ext cx="21459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৬৪টি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৬১টি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মন্ত্রনালরের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অধীনে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খাগড়াছড়ি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রাঙামাটি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পরিষিদ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মন্ত্রনালয়ের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অধীনে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019651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4.07407E-6 L -2.97107 4.07407E-6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5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8" grpId="0"/>
      <p:bldP spid="6" grpId="0"/>
      <p:bldP spid="6" grpId="1"/>
      <p:bldP spid="3078" grpId="0"/>
      <p:bldP spid="71" grpId="0"/>
      <p:bldP spid="72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4A1BD6-0C04-44FC-A6A6-DCF4F48A2CC8}"/>
              </a:ext>
            </a:extLst>
          </p:cNvPr>
          <p:cNvSpPr txBox="1"/>
          <p:nvPr/>
        </p:nvSpPr>
        <p:spPr>
          <a:xfrm>
            <a:off x="1078591" y="274921"/>
            <a:ext cx="8803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শহরাঞ্চলে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026" name="Picture 2" descr="অভিভাবক বিহীন হবিগঞ্জ পৌরসভা ॥ জনগণের দূর্ভোগ">
            <a:extLst>
              <a:ext uri="{FF2B5EF4-FFF2-40B4-BE49-F238E27FC236}">
                <a16:creationId xmlns:a16="http://schemas.microsoft.com/office/drawing/2014/main" id="{ABEB00EF-665F-4366-89BE-C7D2EDDDC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2" y="1700907"/>
            <a:ext cx="5014526" cy="3373058"/>
          </a:xfrm>
          <a:prstGeom prst="rect">
            <a:avLst/>
          </a:prstGeom>
          <a:noFill/>
          <a:ln w="25400">
            <a:solidFill>
              <a:srgbClr val="CC0099"/>
            </a:solidFill>
          </a:ln>
          <a:effectLst>
            <a:outerShdw blurRad="1143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ময়মনসিংহ সিটি নির্বাচনের বাজেট ১৩ কোটি টাকা">
            <a:extLst>
              <a:ext uri="{FF2B5EF4-FFF2-40B4-BE49-F238E27FC236}">
                <a16:creationId xmlns:a16="http://schemas.microsoft.com/office/drawing/2014/main" id="{323AF6F0-0430-45F6-BF41-AD15C5E5A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371" y="1700906"/>
            <a:ext cx="5014527" cy="3373059"/>
          </a:xfrm>
          <a:prstGeom prst="rect">
            <a:avLst/>
          </a:prstGeom>
          <a:noFill/>
          <a:ln w="25400">
            <a:solidFill>
              <a:srgbClr val="CC0099"/>
            </a:solidFill>
          </a:ln>
          <a:effectLst>
            <a:outerShdw blurRad="1143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35696B-D9E9-453E-956B-AB8E25D4B174}"/>
              </a:ext>
            </a:extLst>
          </p:cNvPr>
          <p:cNvSpPr txBox="1"/>
          <p:nvPr/>
        </p:nvSpPr>
        <p:spPr>
          <a:xfrm>
            <a:off x="2007057" y="5284233"/>
            <a:ext cx="1694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পৌরসভা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40261-1C4B-4A13-AEE5-1C2BA34D7C16}"/>
              </a:ext>
            </a:extLst>
          </p:cNvPr>
          <p:cNvSpPr txBox="1"/>
          <p:nvPr/>
        </p:nvSpPr>
        <p:spPr>
          <a:xfrm>
            <a:off x="6930466" y="5284233"/>
            <a:ext cx="2375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কর্পোরেশন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867444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04BB6C63-F02F-4BDC-9390-4EB7EA58435C}"/>
              </a:ext>
            </a:extLst>
          </p:cNvPr>
          <p:cNvGrpSpPr/>
          <p:nvPr/>
        </p:nvGrpSpPr>
        <p:grpSpPr>
          <a:xfrm>
            <a:off x="5397500" y="2313446"/>
            <a:ext cx="202046" cy="4417219"/>
            <a:chOff x="5815197" y="2440781"/>
            <a:chExt cx="202046" cy="441721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A98B608-1470-4050-B1DE-004C4C508472}"/>
                </a:ext>
              </a:extLst>
            </p:cNvPr>
            <p:cNvCxnSpPr>
              <a:cxnSpLocks/>
            </p:cNvCxnSpPr>
            <p:nvPr/>
          </p:nvCxnSpPr>
          <p:spPr>
            <a:xfrm>
              <a:off x="5916220" y="2440781"/>
              <a:ext cx="0" cy="4417219"/>
            </a:xfrm>
            <a:prstGeom prst="line">
              <a:avLst/>
            </a:prstGeom>
            <a:ln w="22225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17D9990-AA01-440E-B4BC-308615F079F1}"/>
                </a:ext>
              </a:extLst>
            </p:cNvPr>
            <p:cNvCxnSpPr>
              <a:cxnSpLocks/>
            </p:cNvCxnSpPr>
            <p:nvPr/>
          </p:nvCxnSpPr>
          <p:spPr>
            <a:xfrm>
              <a:off x="6017243" y="2650331"/>
              <a:ext cx="0" cy="4207669"/>
            </a:xfrm>
            <a:prstGeom prst="line">
              <a:avLst/>
            </a:prstGeom>
            <a:ln w="25400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3C6BE51-9C74-4409-9EC3-0E43C4B17B0B}"/>
                </a:ext>
              </a:extLst>
            </p:cNvPr>
            <p:cNvCxnSpPr>
              <a:cxnSpLocks/>
            </p:cNvCxnSpPr>
            <p:nvPr/>
          </p:nvCxnSpPr>
          <p:spPr>
            <a:xfrm>
              <a:off x="5815197" y="2564606"/>
              <a:ext cx="0" cy="4293394"/>
            </a:xfrm>
            <a:prstGeom prst="line">
              <a:avLst/>
            </a:prstGeom>
            <a:ln w="25400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Google Shape;460;p16">
            <a:extLst>
              <a:ext uri="{FF2B5EF4-FFF2-40B4-BE49-F238E27FC236}">
                <a16:creationId xmlns:a16="http://schemas.microsoft.com/office/drawing/2014/main" id="{8D43B549-6AC4-4E3B-B4E4-DCA55C4E3EB9}"/>
              </a:ext>
            </a:extLst>
          </p:cNvPr>
          <p:cNvSpPr txBox="1">
            <a:spLocks/>
          </p:cNvSpPr>
          <p:nvPr/>
        </p:nvSpPr>
        <p:spPr>
          <a:xfrm>
            <a:off x="-76200" y="3747053"/>
            <a:ext cx="5685657" cy="320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68580" indent="0" algn="ctr">
              <a:lnSpc>
                <a:spcPct val="100000"/>
              </a:lnSpc>
              <a:buNone/>
            </a:pP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" indent="0" algn="ctr">
              <a:lnSpc>
                <a:spcPct val="100000"/>
              </a:lnSpc>
              <a:buNone/>
            </a:pP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(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marL="68580" indent="0" algn="ctr">
              <a:lnSpc>
                <a:spcPct val="100000"/>
              </a:lnSpc>
              <a:buNone/>
            </a:pP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জোবেদা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সোহরাব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" indent="0" algn="ctr">
              <a:lnSpc>
                <a:spcPct val="100000"/>
              </a:lnSpc>
              <a:buNone/>
            </a:pP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শ্যামনগর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as-I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্ষীরা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68580" indent="0" algn="ctr">
              <a:lnSpc>
                <a:spcPct val="100000"/>
              </a:lnSpc>
              <a:buNone/>
            </a:pP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০১৭১১-০০৪৫৬৯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EF089D-70FD-463E-A347-5AB3C6CF6129}"/>
              </a:ext>
            </a:extLst>
          </p:cNvPr>
          <p:cNvSpPr txBox="1"/>
          <p:nvPr/>
        </p:nvSpPr>
        <p:spPr>
          <a:xfrm>
            <a:off x="5915974" y="3801839"/>
            <a:ext cx="45577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algn="ctr">
              <a:buClr>
                <a:schemeClr val="dk1"/>
              </a:buClr>
              <a:buSzPts val="2400"/>
            </a:pP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অষ্টম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as-I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শ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্</a:t>
            </a:r>
            <a:r>
              <a:rPr lang="as-I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র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ে</a:t>
            </a:r>
            <a:r>
              <a:rPr lang="as-I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ণ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ী </a:t>
            </a:r>
          </a:p>
          <a:p>
            <a:pPr marL="68580" algn="ctr">
              <a:buClr>
                <a:schemeClr val="dk1"/>
              </a:buClr>
              <a:buSzPts val="2400"/>
            </a:pP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বাংলাদে</a:t>
            </a:r>
            <a:r>
              <a:rPr lang="as-I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শ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as-I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ও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as-I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ব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িশ্বপরিচয়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  <a:sym typeface="Oxygen"/>
            </a:endParaRPr>
          </a:p>
          <a:p>
            <a:pPr marL="68580" algn="ctr">
              <a:buClr>
                <a:schemeClr val="dk1"/>
              </a:buClr>
              <a:buSzPts val="2400"/>
            </a:pP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সপ্তম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অ</a:t>
            </a:r>
            <a:r>
              <a:rPr lang="as-I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ধ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্</a:t>
            </a:r>
            <a:r>
              <a:rPr lang="as-I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য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া</a:t>
            </a:r>
            <a:r>
              <a:rPr lang="as-I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য়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  <a:sym typeface="Oxygen"/>
            </a:endParaRPr>
          </a:p>
          <a:p>
            <a:pPr marL="68580" algn="ctr">
              <a:buClr>
                <a:schemeClr val="dk1"/>
              </a:buClr>
              <a:buSzPts val="2400"/>
            </a:pP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বাংলাদেশঃ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রাষ্ট্র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ও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সরকার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ব্যবস্থা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</a:p>
          <a:p>
            <a:pPr marL="68580" algn="ctr">
              <a:buClr>
                <a:schemeClr val="dk1"/>
              </a:buClr>
              <a:buSzPts val="2400"/>
            </a:pP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৫০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মিনিট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  <a:sym typeface="Oxygen"/>
            </a:endParaRPr>
          </a:p>
        </p:txBody>
      </p:sp>
      <p:sp>
        <p:nvSpPr>
          <p:cNvPr id="6" name="Google Shape;460;p16">
            <a:extLst>
              <a:ext uri="{FF2B5EF4-FFF2-40B4-BE49-F238E27FC236}">
                <a16:creationId xmlns:a16="http://schemas.microsoft.com/office/drawing/2014/main" id="{47162B06-A1BA-42E3-BC73-D75CCA5AB09C}"/>
              </a:ext>
            </a:extLst>
          </p:cNvPr>
          <p:cNvSpPr txBox="1">
            <a:spLocks/>
          </p:cNvSpPr>
          <p:nvPr/>
        </p:nvSpPr>
        <p:spPr>
          <a:xfrm>
            <a:off x="3654526" y="258909"/>
            <a:ext cx="3663748" cy="1076734"/>
          </a:xfrm>
          <a:prstGeom prst="rect">
            <a:avLst/>
          </a:prstGeom>
          <a:noFill/>
          <a:ln>
            <a:noFill/>
          </a:ln>
          <a:effectLst>
            <a:softEdge rad="520700"/>
          </a:effectLst>
          <a:scene3d>
            <a:camera prst="orthographicFront"/>
            <a:lightRig rig="threePt" dir="t">
              <a:rot lat="0" lon="0" rev="1800000"/>
            </a:lightRig>
          </a:scene3d>
          <a:sp3d extrusionH="69850">
            <a:bevelT w="158750"/>
            <a:bevelB w="127000" h="127000"/>
          </a:sp3d>
        </p:spPr>
        <p:txBody>
          <a:bodyPr spcFirstLastPara="1" wrap="square" lIns="109710" tIns="109710" rIns="109710" bIns="109710" anchor="t" anchorCtr="0">
            <a:noAutofit/>
            <a:sp3d extrusionH="152400">
              <a:bevelT w="63500" h="317500" prst="angle"/>
              <a:bevelB w="63500" h="184150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68580" indent="0" algn="ctr">
              <a:lnSpc>
                <a:spcPct val="100000"/>
              </a:lnSpc>
              <a:buNone/>
            </a:pPr>
            <a:r>
              <a:rPr lang="bn-BD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FA3055-06D9-4D35-9D6E-EC9F466A1709}"/>
              </a:ext>
            </a:extLst>
          </p:cNvPr>
          <p:cNvGrpSpPr/>
          <p:nvPr/>
        </p:nvGrpSpPr>
        <p:grpSpPr>
          <a:xfrm>
            <a:off x="1808633" y="1569776"/>
            <a:ext cx="2068389" cy="2095500"/>
            <a:chOff x="1263122" y="1338045"/>
            <a:chExt cx="2068389" cy="20955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D6AE964-E93D-4CD1-8EEB-F35008F0B73F}"/>
                </a:ext>
              </a:extLst>
            </p:cNvPr>
            <p:cNvSpPr/>
            <p:nvPr/>
          </p:nvSpPr>
          <p:spPr>
            <a:xfrm rot="491088">
              <a:off x="1263122" y="1338045"/>
              <a:ext cx="2068389" cy="209550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3C53EA-2B64-43B9-AFC8-F151B14E9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5361" y="1353840"/>
              <a:ext cx="2063912" cy="2063912"/>
            </a:xfrm>
            <a:prstGeom prst="rect">
              <a:avLst/>
            </a:prstGeom>
            <a:ln w="25400">
              <a:solidFill>
                <a:srgbClr val="00FF00"/>
              </a:solidFill>
            </a:ln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449995-E73F-4F9C-B599-EB116EBD63D7}"/>
              </a:ext>
            </a:extLst>
          </p:cNvPr>
          <p:cNvGrpSpPr/>
          <p:nvPr/>
        </p:nvGrpSpPr>
        <p:grpSpPr>
          <a:xfrm>
            <a:off x="7130019" y="1512110"/>
            <a:ext cx="2074683" cy="2137373"/>
            <a:chOff x="7711197" y="1278432"/>
            <a:chExt cx="2074683" cy="213737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7CDC344-E0B9-4885-A869-D9E2E5BF5458}"/>
                </a:ext>
              </a:extLst>
            </p:cNvPr>
            <p:cNvSpPr/>
            <p:nvPr/>
          </p:nvSpPr>
          <p:spPr>
            <a:xfrm rot="21108912" flipH="1">
              <a:off x="7717491" y="1278432"/>
              <a:ext cx="2068389" cy="209550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CFCBD00-5BCB-4971-859B-F2DBCC55F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11197" y="1351893"/>
              <a:ext cx="2063912" cy="2063912"/>
            </a:xfrm>
            <a:prstGeom prst="rect">
              <a:avLst/>
            </a:prstGeom>
            <a:ln w="25400">
              <a:solidFill>
                <a:srgbClr val="00FF00"/>
              </a:solidFill>
            </a:ln>
          </p:spPr>
        </p:pic>
      </p:grpSp>
      <p:pic>
        <p:nvPicPr>
          <p:cNvPr id="9" name="Picture 8" descr="Rose PNG">
            <a:extLst>
              <a:ext uri="{FF2B5EF4-FFF2-40B4-BE49-F238E27FC236}">
                <a16:creationId xmlns:a16="http://schemas.microsoft.com/office/drawing/2014/main" id="{A6E8EAFF-AD26-4615-B7BA-EE762C208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592" y="1236712"/>
            <a:ext cx="3569616" cy="213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87760D-3072-4C40-8266-9AD1121FF9E9}"/>
              </a:ext>
            </a:extLst>
          </p:cNvPr>
          <p:cNvCxnSpPr/>
          <p:nvPr/>
        </p:nvCxnSpPr>
        <p:spPr>
          <a:xfrm>
            <a:off x="5915974" y="3583781"/>
            <a:ext cx="0" cy="81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12976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hidden="1">
            <a:extLst>
              <a:ext uri="{FF2B5EF4-FFF2-40B4-BE49-F238E27FC236}">
                <a16:creationId xmlns:a16="http://schemas.microsoft.com/office/drawing/2014/main" id="{398E74EA-03A5-45AF-851A-AD41AFDCB173}"/>
              </a:ext>
            </a:extLst>
          </p:cNvPr>
          <p:cNvSpPr txBox="1"/>
          <p:nvPr/>
        </p:nvSpPr>
        <p:spPr>
          <a:xfrm>
            <a:off x="902128" y="274921"/>
            <a:ext cx="9156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পৌরসভায়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3" name="Picture 2" descr="অভিভাবক বিহীন হবিগঞ্জ পৌরসভা ॥ জনগণের দূর্ভোগ" hidden="1">
            <a:extLst>
              <a:ext uri="{FF2B5EF4-FFF2-40B4-BE49-F238E27FC236}">
                <a16:creationId xmlns:a16="http://schemas.microsoft.com/office/drawing/2014/main" id="{1E80F210-E0B3-463B-8047-ABCC683D4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116" y="1277811"/>
            <a:ext cx="6442568" cy="3962473"/>
          </a:xfrm>
          <a:prstGeom prst="rect">
            <a:avLst/>
          </a:prstGeom>
          <a:noFill/>
          <a:ln w="25400">
            <a:solidFill>
              <a:srgbClr val="CC0099"/>
            </a:solidFill>
          </a:ln>
          <a:effectLst>
            <a:outerShdw blurRad="114300" dist="38100" dir="5400000" sx="102000" sy="102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1AE99726-F1FF-477B-8B19-65D37A7F80C9}"/>
              </a:ext>
            </a:extLst>
          </p:cNvPr>
          <p:cNvSpPr txBox="1"/>
          <p:nvPr/>
        </p:nvSpPr>
        <p:spPr>
          <a:xfrm>
            <a:off x="4544980" y="5576038"/>
            <a:ext cx="18705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sz="32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১৩ জন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3BAAF5B-D05F-4236-AA3F-9A95AA20F08A}"/>
              </a:ext>
            </a:extLst>
          </p:cNvPr>
          <p:cNvSpPr txBox="1"/>
          <p:nvPr/>
        </p:nvSpPr>
        <p:spPr>
          <a:xfrm>
            <a:off x="789057" y="6858000"/>
            <a:ext cx="9156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পৌরসভায়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F6ABDA-927E-4762-BF24-B5C22241B4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26" t="-5266" r="-6526"/>
          <a:stretch/>
        </p:blipFill>
        <p:spPr>
          <a:xfrm>
            <a:off x="4831268" y="864386"/>
            <a:ext cx="1310264" cy="1380362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5FD920-E0B2-4650-9648-226D57D834EF}"/>
              </a:ext>
            </a:extLst>
          </p:cNvPr>
          <p:cNvSpPr txBox="1"/>
          <p:nvPr/>
        </p:nvSpPr>
        <p:spPr>
          <a:xfrm>
            <a:off x="806209" y="92628"/>
            <a:ext cx="2317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6" descr="Avatar User profile Icon, Women wear frock, face, holidays png | PNGEgg">
            <a:extLst>
              <a:ext uri="{FF2B5EF4-FFF2-40B4-BE49-F238E27FC236}">
                <a16:creationId xmlns:a16="http://schemas.microsoft.com/office/drawing/2014/main" id="{E2AF5D2C-9FC6-476F-8172-B6CDD2146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72743" y="2411220"/>
            <a:ext cx="951348" cy="1002244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vatar User profile Icon, Women wear frock, face, holidays png | PNGEgg">
            <a:extLst>
              <a:ext uri="{FF2B5EF4-FFF2-40B4-BE49-F238E27FC236}">
                <a16:creationId xmlns:a16="http://schemas.microsoft.com/office/drawing/2014/main" id="{34EF44D8-AF61-489E-9C7D-C52CECD09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9138" y="2411220"/>
            <a:ext cx="951348" cy="1002244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Avatar User profile Icon, Women wear frock, face, holidays png | PNGEgg">
            <a:extLst>
              <a:ext uri="{FF2B5EF4-FFF2-40B4-BE49-F238E27FC236}">
                <a16:creationId xmlns:a16="http://schemas.microsoft.com/office/drawing/2014/main" id="{4DF56B1A-A38A-4EDB-A849-5D286D777A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45533" y="2411220"/>
            <a:ext cx="951348" cy="1002244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EPAC – Nigerian Economic and Political Action Committee (NEPAC)">
            <a:extLst>
              <a:ext uri="{FF2B5EF4-FFF2-40B4-BE49-F238E27FC236}">
                <a16:creationId xmlns:a16="http://schemas.microsoft.com/office/drawing/2014/main" id="{176AE991-DAF8-44D7-84A3-5B0A8E0FB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743" y="3768148"/>
            <a:ext cx="951348" cy="1002244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NEPAC – Nigerian Economic and Political Action Committee (NEPAC)">
            <a:extLst>
              <a:ext uri="{FF2B5EF4-FFF2-40B4-BE49-F238E27FC236}">
                <a16:creationId xmlns:a16="http://schemas.microsoft.com/office/drawing/2014/main" id="{4A868E34-AE43-49C0-B387-CADCBE57D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137" y="3768148"/>
            <a:ext cx="951348" cy="1002244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NEPAC – Nigerian Economic and Political Action Committee (NEPAC)">
            <a:extLst>
              <a:ext uri="{FF2B5EF4-FFF2-40B4-BE49-F238E27FC236}">
                <a16:creationId xmlns:a16="http://schemas.microsoft.com/office/drawing/2014/main" id="{411DF9D0-0529-498D-9A47-21200ED30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533" y="3768148"/>
            <a:ext cx="951348" cy="1002244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ED9C9B9-5F35-4262-BC64-E883F9DDE76A}"/>
              </a:ext>
            </a:extLst>
          </p:cNvPr>
          <p:cNvSpPr txBox="1"/>
          <p:nvPr/>
        </p:nvSpPr>
        <p:spPr>
          <a:xfrm>
            <a:off x="6156280" y="1262179"/>
            <a:ext cx="937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E6FC9C-6C4F-43FC-8426-94E84956914C}"/>
              </a:ext>
            </a:extLst>
          </p:cNvPr>
          <p:cNvSpPr txBox="1"/>
          <p:nvPr/>
        </p:nvSpPr>
        <p:spPr>
          <a:xfrm>
            <a:off x="8796881" y="2391213"/>
            <a:ext cx="21759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কাউন্সিলর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765627-74A6-4E2C-9C85-DEDC6B10D10F}"/>
              </a:ext>
            </a:extLst>
          </p:cNvPr>
          <p:cNvSpPr txBox="1"/>
          <p:nvPr/>
        </p:nvSpPr>
        <p:spPr>
          <a:xfrm>
            <a:off x="9087750" y="3730661"/>
            <a:ext cx="1594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কাউন্সিলর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063588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8" grpId="0"/>
      <p:bldP spid="14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8E74EA-03A5-45AF-851A-AD41AFDCB173}"/>
              </a:ext>
            </a:extLst>
          </p:cNvPr>
          <p:cNvSpPr txBox="1"/>
          <p:nvPr/>
        </p:nvSpPr>
        <p:spPr>
          <a:xfrm>
            <a:off x="902128" y="274921"/>
            <a:ext cx="9156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পৌরসভায়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3" name="Picture 2" descr="অভিভাবক বিহীন হবিগঞ্জ পৌরসভা ॥ জনগণের দূর্ভোগ">
            <a:extLst>
              <a:ext uri="{FF2B5EF4-FFF2-40B4-BE49-F238E27FC236}">
                <a16:creationId xmlns:a16="http://schemas.microsoft.com/office/drawing/2014/main" id="{1E80F210-E0B3-463B-8047-ABCC683D4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116" y="1277811"/>
            <a:ext cx="6442568" cy="3962473"/>
          </a:xfrm>
          <a:prstGeom prst="rect">
            <a:avLst/>
          </a:prstGeom>
          <a:noFill/>
          <a:ln w="25400">
            <a:solidFill>
              <a:srgbClr val="CC0099"/>
            </a:solidFill>
          </a:ln>
          <a:effectLst>
            <a:outerShdw blurRad="114300" dist="38100" dir="5400000" sx="102000" sy="102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E99726-F1FF-477B-8B19-65D37A7F80C9}"/>
              </a:ext>
            </a:extLst>
          </p:cNvPr>
          <p:cNvSpPr txBox="1"/>
          <p:nvPr/>
        </p:nvSpPr>
        <p:spPr>
          <a:xfrm>
            <a:off x="4544980" y="5576038"/>
            <a:ext cx="18705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sz="32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১৩ জন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F6ABDA-927E-4762-BF24-B5C22241B4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26" t="-5266" r="-6526"/>
          <a:stretch/>
        </p:blipFill>
        <p:spPr>
          <a:xfrm>
            <a:off x="4599908" y="329934"/>
            <a:ext cx="1769806" cy="1864490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5FD920-E0B2-4650-9648-226D57D834EF}"/>
              </a:ext>
            </a:extLst>
          </p:cNvPr>
          <p:cNvSpPr txBox="1"/>
          <p:nvPr/>
        </p:nvSpPr>
        <p:spPr>
          <a:xfrm>
            <a:off x="330535" y="131713"/>
            <a:ext cx="2317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6" descr="Avatar User profile Icon, Women wear frock, face, holidays png | PNGEgg">
            <a:extLst>
              <a:ext uri="{FF2B5EF4-FFF2-40B4-BE49-F238E27FC236}">
                <a16:creationId xmlns:a16="http://schemas.microsoft.com/office/drawing/2014/main" id="{E2AF5D2C-9FC6-476F-8172-B6CDD2146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9802" y="2570641"/>
            <a:ext cx="1605542" cy="1691436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vatar User profile Icon, Women wear frock, face, holidays png | PNGEgg">
            <a:extLst>
              <a:ext uri="{FF2B5EF4-FFF2-40B4-BE49-F238E27FC236}">
                <a16:creationId xmlns:a16="http://schemas.microsoft.com/office/drawing/2014/main" id="{34EF44D8-AF61-489E-9C7D-C52CECD09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6197" y="2570641"/>
            <a:ext cx="1605542" cy="1691436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Avatar User profile Icon, Women wear frock, face, holidays png | PNGEgg">
            <a:extLst>
              <a:ext uri="{FF2B5EF4-FFF2-40B4-BE49-F238E27FC236}">
                <a16:creationId xmlns:a16="http://schemas.microsoft.com/office/drawing/2014/main" id="{4DF56B1A-A38A-4EDB-A849-5D286D777A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82592" y="2570641"/>
            <a:ext cx="1605542" cy="1691436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EPAC – Nigerian Economic and Political Action Committee (NEPAC)">
            <a:extLst>
              <a:ext uri="{FF2B5EF4-FFF2-40B4-BE49-F238E27FC236}">
                <a16:creationId xmlns:a16="http://schemas.microsoft.com/office/drawing/2014/main" id="{176AE991-DAF8-44D7-84A3-5B0A8E0FB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73" y="4570569"/>
            <a:ext cx="1605541" cy="1691436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NEPAC – Nigerian Economic and Political Action Committee (NEPAC)">
            <a:extLst>
              <a:ext uri="{FF2B5EF4-FFF2-40B4-BE49-F238E27FC236}">
                <a16:creationId xmlns:a16="http://schemas.microsoft.com/office/drawing/2014/main" id="{4A868E34-AE43-49C0-B387-CADCBE57D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268" y="4570569"/>
            <a:ext cx="1605541" cy="1691436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NEPAC – Nigerian Economic and Political Action Committee (NEPAC)">
            <a:extLst>
              <a:ext uri="{FF2B5EF4-FFF2-40B4-BE49-F238E27FC236}">
                <a16:creationId xmlns:a16="http://schemas.microsoft.com/office/drawing/2014/main" id="{411DF9D0-0529-498D-9A47-21200ED30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684" y="4570569"/>
            <a:ext cx="1625066" cy="1691436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ED9C9B9-5F35-4262-BC64-E883F9DDE76A}"/>
              </a:ext>
            </a:extLst>
          </p:cNvPr>
          <p:cNvSpPr txBox="1"/>
          <p:nvPr/>
        </p:nvSpPr>
        <p:spPr>
          <a:xfrm>
            <a:off x="6544898" y="969791"/>
            <a:ext cx="937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E6FC9C-6C4F-43FC-8426-94E84956914C}"/>
              </a:ext>
            </a:extLst>
          </p:cNvPr>
          <p:cNvSpPr txBox="1"/>
          <p:nvPr/>
        </p:nvSpPr>
        <p:spPr>
          <a:xfrm>
            <a:off x="8796881" y="2890391"/>
            <a:ext cx="21759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কাউন্সিলর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765627-74A6-4E2C-9C85-DEDC6B10D10F}"/>
              </a:ext>
            </a:extLst>
          </p:cNvPr>
          <p:cNvSpPr txBox="1"/>
          <p:nvPr/>
        </p:nvSpPr>
        <p:spPr>
          <a:xfrm>
            <a:off x="9087750" y="4998155"/>
            <a:ext cx="1594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কাউন্সিলর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301177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8" grpId="0"/>
      <p:bldP spid="14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ময়মনসিংহ সিটি নির্বাচনের বাজেট ১৩ কোটি টাকা" hidden="1">
            <a:extLst>
              <a:ext uri="{FF2B5EF4-FFF2-40B4-BE49-F238E27FC236}">
                <a16:creationId xmlns:a16="http://schemas.microsoft.com/office/drawing/2014/main" id="{402B3D0E-CA7B-4417-BB73-41D5B2B5F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672" y="1346409"/>
            <a:ext cx="6961238" cy="3968843"/>
          </a:xfrm>
          <a:prstGeom prst="rect">
            <a:avLst/>
          </a:prstGeom>
          <a:noFill/>
          <a:ln w="25400">
            <a:solidFill>
              <a:srgbClr val="CC0099"/>
            </a:solidFill>
          </a:ln>
          <a:effectLst>
            <a:outerShdw blurRad="114300" dist="38100" dir="5400000" sx="102000" sy="102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3277B579-32D5-4E19-B902-0D73765CBA39}"/>
              </a:ext>
            </a:extLst>
          </p:cNvPr>
          <p:cNvSpPr txBox="1"/>
          <p:nvPr/>
        </p:nvSpPr>
        <p:spPr>
          <a:xfrm>
            <a:off x="654613" y="313086"/>
            <a:ext cx="9663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B96349C6-6BC8-433C-9A79-5973B03D147A}"/>
              </a:ext>
            </a:extLst>
          </p:cNvPr>
          <p:cNvSpPr txBox="1"/>
          <p:nvPr/>
        </p:nvSpPr>
        <p:spPr>
          <a:xfrm>
            <a:off x="4409767" y="5511591"/>
            <a:ext cx="2359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কর্পোরেশন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9A5D9531-C95B-478D-8B68-2A5E628235D0}"/>
              </a:ext>
            </a:extLst>
          </p:cNvPr>
          <p:cNvSpPr txBox="1"/>
          <p:nvPr/>
        </p:nvSpPr>
        <p:spPr>
          <a:xfrm>
            <a:off x="870155" y="211539"/>
            <a:ext cx="8952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সিটি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কর্পোরেশনের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75ADE70F-E567-4F19-AB75-5C0BBDE0A199}"/>
              </a:ext>
            </a:extLst>
          </p:cNvPr>
          <p:cNvSpPr txBox="1"/>
          <p:nvPr/>
        </p:nvSpPr>
        <p:spPr>
          <a:xfrm>
            <a:off x="4513007" y="5511591"/>
            <a:ext cx="1666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অনির্দিষ্ট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CBC5F9-C70A-4272-B7E4-E1A821F27F6B}"/>
              </a:ext>
            </a:extLst>
          </p:cNvPr>
          <p:cNvSpPr txBox="1"/>
          <p:nvPr/>
        </p:nvSpPr>
        <p:spPr>
          <a:xfrm>
            <a:off x="680731" y="0"/>
            <a:ext cx="2317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5E324A-AE55-4661-B505-6F7F0D3EF1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26" t="-5266" r="-6526"/>
          <a:stretch/>
        </p:blipFill>
        <p:spPr>
          <a:xfrm>
            <a:off x="4675239" y="596772"/>
            <a:ext cx="1622322" cy="1709114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D52964-8349-4F99-B40A-3042A2702BB1}"/>
              </a:ext>
            </a:extLst>
          </p:cNvPr>
          <p:cNvSpPr txBox="1"/>
          <p:nvPr/>
        </p:nvSpPr>
        <p:spPr>
          <a:xfrm>
            <a:off x="6459793" y="1158941"/>
            <a:ext cx="973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6" descr="Avatar User profile Icon, Women wear frock, face, holidays png | PNGEgg">
            <a:extLst>
              <a:ext uri="{FF2B5EF4-FFF2-40B4-BE49-F238E27FC236}">
                <a16:creationId xmlns:a16="http://schemas.microsoft.com/office/drawing/2014/main" id="{6EC9D3ED-AD2E-4EAB-BEB2-5640C64B4D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69697" y="2552281"/>
            <a:ext cx="1605542" cy="1691436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1E680E-2BE2-40A1-9286-BD8B63D73C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26" t="-5266" r="-6526"/>
          <a:stretch/>
        </p:blipFill>
        <p:spPr>
          <a:xfrm>
            <a:off x="6297561" y="2552281"/>
            <a:ext cx="1622322" cy="1709114"/>
          </a:xfrm>
          <a:prstGeom prst="ellipse">
            <a:avLst/>
          </a:prstGeom>
          <a:ln w="25400"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6555F6-F7E4-4CBC-824B-4323BEE909E4}"/>
              </a:ext>
            </a:extLst>
          </p:cNvPr>
          <p:cNvSpPr txBox="1"/>
          <p:nvPr/>
        </p:nvSpPr>
        <p:spPr>
          <a:xfrm>
            <a:off x="4999703" y="3114450"/>
            <a:ext cx="973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AEDE2B-3C72-4D22-B64C-747F817A8366}"/>
              </a:ext>
            </a:extLst>
          </p:cNvPr>
          <p:cNvSpPr txBox="1"/>
          <p:nvPr/>
        </p:nvSpPr>
        <p:spPr>
          <a:xfrm>
            <a:off x="1839672" y="3114449"/>
            <a:ext cx="1009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143AAC-6E19-4BF4-815B-558D9531CAA0}"/>
              </a:ext>
            </a:extLst>
          </p:cNvPr>
          <p:cNvSpPr txBox="1"/>
          <p:nvPr/>
        </p:nvSpPr>
        <p:spPr>
          <a:xfrm>
            <a:off x="8220761" y="3114448"/>
            <a:ext cx="1009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A4BFBD-79C8-44F6-803E-AFE72A6326EA}"/>
              </a:ext>
            </a:extLst>
          </p:cNvPr>
          <p:cNvSpPr txBox="1"/>
          <p:nvPr/>
        </p:nvSpPr>
        <p:spPr>
          <a:xfrm>
            <a:off x="101600" y="4337808"/>
            <a:ext cx="1076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১২টি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কর্পোরেশন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সিটির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কাউন্সিলয়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কর্পোরেশনের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কাউন্সিলর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517189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  <p:bldP spid="10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E7C9CA-B30D-4214-81D3-F0D317179225}"/>
              </a:ext>
            </a:extLst>
          </p:cNvPr>
          <p:cNvSpPr txBox="1"/>
          <p:nvPr/>
        </p:nvSpPr>
        <p:spPr>
          <a:xfrm>
            <a:off x="3580108" y="269221"/>
            <a:ext cx="3812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4E7C26-1388-4FAC-AA84-4DEBC67CAC1E}"/>
              </a:ext>
            </a:extLst>
          </p:cNvPr>
          <p:cNvSpPr txBox="1"/>
          <p:nvPr/>
        </p:nvSpPr>
        <p:spPr>
          <a:xfrm>
            <a:off x="2109019" y="5437946"/>
            <a:ext cx="6754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E2EBF46-647B-43EA-9857-DDDFC85F8201}"/>
              </a:ext>
            </a:extLst>
          </p:cNvPr>
          <p:cNvGrpSpPr/>
          <p:nvPr/>
        </p:nvGrpSpPr>
        <p:grpSpPr>
          <a:xfrm>
            <a:off x="841929" y="1309019"/>
            <a:ext cx="9288942" cy="3872580"/>
            <a:chOff x="755689" y="1526734"/>
            <a:chExt cx="9288942" cy="3373059"/>
          </a:xfrm>
          <a:effectLst>
            <a:outerShdw blurRad="266700" dist="38100" dir="5400000" sx="101000" sy="101000" algn="t" rotWithShape="0">
              <a:prstClr val="black">
                <a:alpha val="40000"/>
              </a:prstClr>
            </a:outerShdw>
          </a:effectLst>
        </p:grpSpPr>
        <p:pic>
          <p:nvPicPr>
            <p:cNvPr id="5" name="Picture 2" descr="অভিভাবক বিহীন হবিগঞ্জ পৌরসভা ॥ জনগণের দূর্ভোগ">
              <a:extLst>
                <a:ext uri="{FF2B5EF4-FFF2-40B4-BE49-F238E27FC236}">
                  <a16:creationId xmlns:a16="http://schemas.microsoft.com/office/drawing/2014/main" id="{CCCC1EA0-6DF7-415C-9FBC-3B480855B5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89" y="1526735"/>
              <a:ext cx="4644471" cy="3373058"/>
            </a:xfrm>
            <a:prstGeom prst="rect">
              <a:avLst/>
            </a:prstGeom>
            <a:ln w="25400">
              <a:solidFill>
                <a:srgbClr val="CC009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ময়মনসিংহ সিটি নির্বাচনের বাজেট ১৩ কোটি টাকা">
              <a:extLst>
                <a:ext uri="{FF2B5EF4-FFF2-40B4-BE49-F238E27FC236}">
                  <a16:creationId xmlns:a16="http://schemas.microsoft.com/office/drawing/2014/main" id="{EA8B2D2C-910D-4B05-96BE-99C36A6711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160" y="1526734"/>
              <a:ext cx="4644471" cy="3373059"/>
            </a:xfrm>
            <a:prstGeom prst="rect">
              <a:avLst/>
            </a:prstGeom>
            <a:ln w="25400">
              <a:solidFill>
                <a:srgbClr val="CC009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652763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0ECDF6-28C0-4D45-8C5F-5E9E8B11D0AF}"/>
              </a:ext>
            </a:extLst>
          </p:cNvPr>
          <p:cNvSpPr txBox="1"/>
          <p:nvPr/>
        </p:nvSpPr>
        <p:spPr>
          <a:xfrm>
            <a:off x="4365523" y="21453"/>
            <a:ext cx="2241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A7E83-24F0-4821-8C89-A86A81075BFA}"/>
              </a:ext>
            </a:extLst>
          </p:cNvPr>
          <p:cNvSpPr txBox="1"/>
          <p:nvPr/>
        </p:nvSpPr>
        <p:spPr>
          <a:xfrm>
            <a:off x="892281" y="782764"/>
            <a:ext cx="6945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BC5C36-5A4E-461F-967A-8710345971F7}"/>
              </a:ext>
            </a:extLst>
          </p:cNvPr>
          <p:cNvSpPr txBox="1"/>
          <p:nvPr/>
        </p:nvSpPr>
        <p:spPr>
          <a:xfrm>
            <a:off x="892281" y="1374829"/>
            <a:ext cx="6945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FD2A89-3FED-4355-BD40-E63D137D527C}"/>
              </a:ext>
            </a:extLst>
          </p:cNvPr>
          <p:cNvSpPr txBox="1"/>
          <p:nvPr/>
        </p:nvSpPr>
        <p:spPr>
          <a:xfrm>
            <a:off x="892281" y="1966894"/>
            <a:ext cx="6945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কয়ভাগে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143E40-3F20-4DDB-BE70-D9DC8D1E0EC9}"/>
              </a:ext>
            </a:extLst>
          </p:cNvPr>
          <p:cNvSpPr txBox="1"/>
          <p:nvPr/>
        </p:nvSpPr>
        <p:spPr>
          <a:xfrm>
            <a:off x="892281" y="2558959"/>
            <a:ext cx="6945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গ্রামাঞ্চলের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DE32C1-D406-47FA-80DA-B500D1F526E2}"/>
              </a:ext>
            </a:extLst>
          </p:cNvPr>
          <p:cNvSpPr txBox="1"/>
          <p:nvPr/>
        </p:nvSpPr>
        <p:spPr>
          <a:xfrm>
            <a:off x="892281" y="3151024"/>
            <a:ext cx="6945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৫.শহরাঞ্চলের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FF3ED5-B2E5-4F08-9E2D-C01D095916A2}"/>
              </a:ext>
            </a:extLst>
          </p:cNvPr>
          <p:cNvSpPr txBox="1"/>
          <p:nvPr/>
        </p:nvSpPr>
        <p:spPr>
          <a:xfrm>
            <a:off x="892281" y="3743089"/>
            <a:ext cx="9531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৬.ইউনিয়ন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9DF00C-2D1A-4546-BF5A-01A1058445AC}"/>
              </a:ext>
            </a:extLst>
          </p:cNvPr>
          <p:cNvSpPr txBox="1"/>
          <p:nvPr/>
        </p:nvSpPr>
        <p:spPr>
          <a:xfrm>
            <a:off x="1272349" y="4178701"/>
            <a:ext cx="2085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i.চেয়ারম্যান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4A05A8-D041-4F74-8106-A6CF1129608A}"/>
              </a:ext>
            </a:extLst>
          </p:cNvPr>
          <p:cNvSpPr txBox="1"/>
          <p:nvPr/>
        </p:nvSpPr>
        <p:spPr>
          <a:xfrm>
            <a:off x="3613993" y="4178701"/>
            <a:ext cx="1756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ii.মেম্বার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AED6E0-6327-4976-AAF8-93814EFC37CB}"/>
              </a:ext>
            </a:extLst>
          </p:cNvPr>
          <p:cNvSpPr txBox="1"/>
          <p:nvPr/>
        </p:nvSpPr>
        <p:spPr>
          <a:xfrm>
            <a:off x="5626753" y="4178701"/>
            <a:ext cx="2733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iii.মহিলা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মেম্বার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B16F3B-C7FB-41E9-9C83-A1177146EB1A}"/>
              </a:ext>
            </a:extLst>
          </p:cNvPr>
          <p:cNvSpPr txBox="1"/>
          <p:nvPr/>
        </p:nvSpPr>
        <p:spPr>
          <a:xfrm>
            <a:off x="8616915" y="4164153"/>
            <a:ext cx="190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iv.জনগণ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8248B6-A809-440F-97E0-9E5775F53DEB}"/>
              </a:ext>
            </a:extLst>
          </p:cNvPr>
          <p:cNvSpPr txBox="1"/>
          <p:nvPr/>
        </p:nvSpPr>
        <p:spPr>
          <a:xfrm>
            <a:off x="892281" y="4636630"/>
            <a:ext cx="3202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B14605-9863-4299-A042-7FFC4B75D144}"/>
              </a:ext>
            </a:extLst>
          </p:cNvPr>
          <p:cNvSpPr txBox="1"/>
          <p:nvPr/>
        </p:nvSpPr>
        <p:spPr>
          <a:xfrm>
            <a:off x="3790582" y="5148013"/>
            <a:ext cx="183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ii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9112B7-CAA5-4791-9E0E-3B0A855BCF23}"/>
              </a:ext>
            </a:extLst>
          </p:cNvPr>
          <p:cNvSpPr txBox="1"/>
          <p:nvPr/>
        </p:nvSpPr>
        <p:spPr>
          <a:xfrm>
            <a:off x="6780744" y="5077310"/>
            <a:ext cx="183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ii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8E4FDF-A5E5-4346-BB8F-C3439DD76541}"/>
              </a:ext>
            </a:extLst>
          </p:cNvPr>
          <p:cNvSpPr txBox="1"/>
          <p:nvPr/>
        </p:nvSpPr>
        <p:spPr>
          <a:xfrm>
            <a:off x="3821740" y="5919582"/>
            <a:ext cx="183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গ. ii ও iv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37F09B-9FE8-470B-A250-A197EC0F6E1C}"/>
              </a:ext>
            </a:extLst>
          </p:cNvPr>
          <p:cNvSpPr txBox="1"/>
          <p:nvPr/>
        </p:nvSpPr>
        <p:spPr>
          <a:xfrm>
            <a:off x="6780744" y="5969306"/>
            <a:ext cx="2289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ii ও iii</a:t>
            </a:r>
          </a:p>
        </p:txBody>
      </p:sp>
    </p:spTree>
    <p:extLst>
      <p:ext uri="{BB962C8B-B14F-4D97-AF65-F5344CB8AC3E}">
        <p14:creationId xmlns:p14="http://schemas.microsoft.com/office/powerpoint/2010/main" val="3073758333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A7E31A-2D8B-4CC0-9DE1-972F0248BFA3}"/>
              </a:ext>
            </a:extLst>
          </p:cNvPr>
          <p:cNvSpPr txBox="1"/>
          <p:nvPr/>
        </p:nvSpPr>
        <p:spPr>
          <a:xfrm>
            <a:off x="3867462" y="614967"/>
            <a:ext cx="3237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B38DE7-139B-4C0F-B51C-D214A14662CF}"/>
              </a:ext>
            </a:extLst>
          </p:cNvPr>
          <p:cNvSpPr txBox="1"/>
          <p:nvPr/>
        </p:nvSpPr>
        <p:spPr>
          <a:xfrm>
            <a:off x="973394" y="1419035"/>
            <a:ext cx="9026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078" name="Picture 6" descr="Download Home Png Hd HQ PNG Image | FreePNGImg">
            <a:extLst>
              <a:ext uri="{FF2B5EF4-FFF2-40B4-BE49-F238E27FC236}">
                <a16:creationId xmlns:a16="http://schemas.microsoft.com/office/drawing/2014/main" id="{A0E25B48-D75E-4475-816F-5A3BB17D6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65488" y="2164824"/>
            <a:ext cx="4841824" cy="352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911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8D281D-D793-4875-976C-319074B90184}"/>
              </a:ext>
            </a:extLst>
          </p:cNvPr>
          <p:cNvSpPr txBox="1"/>
          <p:nvPr/>
        </p:nvSpPr>
        <p:spPr>
          <a:xfrm>
            <a:off x="1510479" y="465159"/>
            <a:ext cx="795183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904728-2377-411C-BC59-4CEB40C3828E}"/>
              </a:ext>
            </a:extLst>
          </p:cNvPr>
          <p:cNvGrpSpPr/>
          <p:nvPr/>
        </p:nvGrpSpPr>
        <p:grpSpPr>
          <a:xfrm>
            <a:off x="362249" y="2327207"/>
            <a:ext cx="10248299" cy="3681707"/>
            <a:chOff x="362250" y="1906292"/>
            <a:chExt cx="10248299" cy="3681707"/>
          </a:xfrm>
        </p:grpSpPr>
        <p:pic>
          <p:nvPicPr>
            <p:cNvPr id="2" name="Picture 2" descr="ইউনিয়ন পরিষদ নির্বাচনে ব্যাপক অনিয়মের অভিযোগ - BBC News বাংলা">
              <a:extLst>
                <a:ext uri="{FF2B5EF4-FFF2-40B4-BE49-F238E27FC236}">
                  <a16:creationId xmlns:a16="http://schemas.microsoft.com/office/drawing/2014/main" id="{DA0CECB1-811B-4919-AB57-975088D478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250" y="1906292"/>
              <a:ext cx="5124149" cy="3681707"/>
            </a:xfrm>
            <a:prstGeom prst="rect">
              <a:avLst/>
            </a:prstGeom>
            <a:noFill/>
            <a:ln w="25400">
              <a:solidFill>
                <a:srgbClr val="CC0099"/>
              </a:solidFill>
            </a:ln>
            <a:effectLst>
              <a:outerShdw blurRad="266700" dist="38100" dir="5400000" sx="102000" sy="102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তিন সিটিতে ভোট শুরু">
              <a:extLst>
                <a:ext uri="{FF2B5EF4-FFF2-40B4-BE49-F238E27FC236}">
                  <a16:creationId xmlns:a16="http://schemas.microsoft.com/office/drawing/2014/main" id="{7459A74E-21C5-4511-85D0-67B4791934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399" y="1906292"/>
              <a:ext cx="5124150" cy="3681707"/>
            </a:xfrm>
            <a:prstGeom prst="rect">
              <a:avLst/>
            </a:prstGeom>
            <a:noFill/>
            <a:ln w="25400">
              <a:solidFill>
                <a:srgbClr val="CC0099"/>
              </a:solidFill>
            </a:ln>
            <a:effectLst>
              <a:outerShdw blurRad="266700" dist="38100" dir="5400000" sx="102000" sy="102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610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রাজশাহীতে ইউপি নির্বাচনের হাওয়া - banglanews24.com">
            <a:extLst>
              <a:ext uri="{FF2B5EF4-FFF2-40B4-BE49-F238E27FC236}">
                <a16:creationId xmlns:a16="http://schemas.microsoft.com/office/drawing/2014/main" id="{5FC0762A-4907-4D73-AA67-0BAAA024C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396" y="1486547"/>
            <a:ext cx="4885402" cy="3881866"/>
          </a:xfrm>
          <a:prstGeom prst="rect">
            <a:avLst/>
          </a:prstGeom>
          <a:noFill/>
          <a:ln w="25400">
            <a:solidFill>
              <a:srgbClr val="660066"/>
            </a:solidFill>
          </a:ln>
          <a:effectLst>
            <a:outerShdw blurRad="190500" dist="38100" dir="5400000" sx="102000" sy="102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ইউনিয়ন-পরিষদ-কমপ্লেক্স-ভবন">
            <a:extLst>
              <a:ext uri="{FF2B5EF4-FFF2-40B4-BE49-F238E27FC236}">
                <a16:creationId xmlns:a16="http://schemas.microsoft.com/office/drawing/2014/main" id="{BF3D314F-F88C-4E62-8C79-4CF33B2F6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1477024"/>
            <a:ext cx="4885402" cy="3891932"/>
          </a:xfrm>
          <a:prstGeom prst="rect">
            <a:avLst/>
          </a:prstGeom>
          <a:noFill/>
          <a:ln w="25400">
            <a:solidFill>
              <a:srgbClr val="660066"/>
            </a:solidFill>
          </a:ln>
          <a:effectLst>
            <a:outerShdw blurRad="190500" dist="38100" dir="5400000" sx="102000" sy="102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1929F8-AF79-4EF3-804F-82A8555EE5C8}"/>
              </a:ext>
            </a:extLst>
          </p:cNvPr>
          <p:cNvSpPr txBox="1"/>
          <p:nvPr/>
        </p:nvSpPr>
        <p:spPr>
          <a:xfrm>
            <a:off x="1828800" y="43758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B4F8E6-C0C5-4AC4-A903-50E5C5BD7AFC}"/>
              </a:ext>
            </a:extLst>
          </p:cNvPr>
          <p:cNvSpPr txBox="1"/>
          <p:nvPr/>
        </p:nvSpPr>
        <p:spPr>
          <a:xfrm>
            <a:off x="1575621" y="5510495"/>
            <a:ext cx="271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5017B5-B53F-42C9-A61D-DAE82A446E58}"/>
              </a:ext>
            </a:extLst>
          </p:cNvPr>
          <p:cNvSpPr txBox="1"/>
          <p:nvPr/>
        </p:nvSpPr>
        <p:spPr>
          <a:xfrm>
            <a:off x="6123037" y="5510495"/>
            <a:ext cx="3832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687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উপজেলা নির্বাচনের পোস্টার এর কাজ চলছে - Marjana Offset Press | Facebook">
            <a:extLst>
              <a:ext uri="{FF2B5EF4-FFF2-40B4-BE49-F238E27FC236}">
                <a16:creationId xmlns:a16="http://schemas.microsoft.com/office/drawing/2014/main" id="{81F45E7C-659C-42BD-9171-F542BC92F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25" y="1212791"/>
            <a:ext cx="3250352" cy="4278526"/>
          </a:xfrm>
          <a:prstGeom prst="rect">
            <a:avLst/>
          </a:prstGeom>
          <a:noFill/>
          <a:ln w="25400">
            <a:solidFill>
              <a:srgbClr val="66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issmillah Printers &amp; Creast Gallery - Posts | Facebook">
            <a:extLst>
              <a:ext uri="{FF2B5EF4-FFF2-40B4-BE49-F238E27FC236}">
                <a16:creationId xmlns:a16="http://schemas.microsoft.com/office/drawing/2014/main" id="{511DA85F-BBB0-4251-8895-E7CEF0C5A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252" y="1212791"/>
            <a:ext cx="3365324" cy="4278524"/>
          </a:xfrm>
          <a:prstGeom prst="rect">
            <a:avLst/>
          </a:prstGeom>
          <a:noFill/>
          <a:ln w="25400">
            <a:solidFill>
              <a:srgbClr val="66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নোয়ারাই ৯নং ওয়ার্ডের মেম্বার পদপ্রার্থী জামাল ভাইয়ের নির্বাচনী গ্রুপ -  Posts | Facebook">
            <a:extLst>
              <a:ext uri="{FF2B5EF4-FFF2-40B4-BE49-F238E27FC236}">
                <a16:creationId xmlns:a16="http://schemas.microsoft.com/office/drawing/2014/main" id="{AD05815B-F17C-4389-8E9D-EF79F333F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151" y="1212791"/>
            <a:ext cx="3365324" cy="4278524"/>
          </a:xfrm>
          <a:prstGeom prst="rect">
            <a:avLst/>
          </a:prstGeom>
          <a:noFill/>
          <a:ln w="25400">
            <a:solidFill>
              <a:srgbClr val="66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under_1">
            <a:extLst>
              <a:ext uri="{FF2B5EF4-FFF2-40B4-BE49-F238E27FC236}">
                <a16:creationId xmlns:a16="http://schemas.microsoft.com/office/drawing/2014/main" id="{09E5AEE6-383E-4977-B16A-05A4B2CCEF39}"/>
              </a:ext>
            </a:extLst>
          </p:cNvPr>
          <p:cNvSpPr txBox="1"/>
          <p:nvPr/>
        </p:nvSpPr>
        <p:spPr>
          <a:xfrm>
            <a:off x="2713703" y="5851683"/>
            <a:ext cx="5545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পোস্টার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op_1">
            <a:extLst>
              <a:ext uri="{FF2B5EF4-FFF2-40B4-BE49-F238E27FC236}">
                <a16:creationId xmlns:a16="http://schemas.microsoft.com/office/drawing/2014/main" id="{5DD9D67D-9349-4F99-B957-4E7DAC461F2D}"/>
              </a:ext>
            </a:extLst>
          </p:cNvPr>
          <p:cNvSpPr txBox="1"/>
          <p:nvPr/>
        </p:nvSpPr>
        <p:spPr>
          <a:xfrm>
            <a:off x="1600200" y="289462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under_2">
            <a:extLst>
              <a:ext uri="{FF2B5EF4-FFF2-40B4-BE49-F238E27FC236}">
                <a16:creationId xmlns:a16="http://schemas.microsoft.com/office/drawing/2014/main" id="{536E2B29-697A-42F8-8E97-7670A5C7063C}"/>
              </a:ext>
            </a:extLst>
          </p:cNvPr>
          <p:cNvSpPr txBox="1"/>
          <p:nvPr/>
        </p:nvSpPr>
        <p:spPr>
          <a:xfrm>
            <a:off x="2016532" y="5813211"/>
            <a:ext cx="649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op_2">
            <a:extLst>
              <a:ext uri="{FF2B5EF4-FFF2-40B4-BE49-F238E27FC236}">
                <a16:creationId xmlns:a16="http://schemas.microsoft.com/office/drawing/2014/main" id="{E04BCB43-B388-40C5-9C74-2D2D268D5E21}"/>
              </a:ext>
            </a:extLst>
          </p:cNvPr>
          <p:cNvSpPr txBox="1"/>
          <p:nvPr/>
        </p:nvSpPr>
        <p:spPr>
          <a:xfrm>
            <a:off x="1442274" y="327934"/>
            <a:ext cx="8088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51993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7" grpId="0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13874A-6787-45CB-BB42-0C4CD2A39A31}"/>
              </a:ext>
            </a:extLst>
          </p:cNvPr>
          <p:cNvSpPr txBox="1"/>
          <p:nvPr/>
        </p:nvSpPr>
        <p:spPr>
          <a:xfrm>
            <a:off x="821410" y="5154589"/>
            <a:ext cx="9329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utoShape 2" descr="গ্রাম আদালতের সুফল পাচ্ছেন প্রান্তিক মানুষ, যেতে হচ্ছেনা জেলা আদালতে ||  বাংলার সময় || Somoynews.tv">
            <a:extLst>
              <a:ext uri="{FF2B5EF4-FFF2-40B4-BE49-F238E27FC236}">
                <a16:creationId xmlns:a16="http://schemas.microsoft.com/office/drawing/2014/main" id="{742E800C-18B5-458B-87B9-FDFED5FE32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340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কালিগঞ্জে সচল গ্রাম আদালত">
            <a:extLst>
              <a:ext uri="{FF2B5EF4-FFF2-40B4-BE49-F238E27FC236}">
                <a16:creationId xmlns:a16="http://schemas.microsoft.com/office/drawing/2014/main" id="{7DAF8149-9DC8-42A7-A7A6-1FC7DBC9A3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4175" y="780081"/>
            <a:ext cx="8444450" cy="4078638"/>
          </a:xfrm>
          <a:prstGeom prst="rect">
            <a:avLst/>
          </a:prstGeom>
          <a:noFill/>
          <a:ln w="25400">
            <a:solidFill>
              <a:srgbClr val="660066"/>
            </a:solidFill>
          </a:ln>
          <a:effectLst>
            <a:outerShdw blurRad="190500" dist="38100" dir="5400000" sx="102000" sy="102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700296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CB90E5-2B66-47CB-BE97-60646FCB1C56}"/>
              </a:ext>
            </a:extLst>
          </p:cNvPr>
          <p:cNvSpPr txBox="1"/>
          <p:nvPr/>
        </p:nvSpPr>
        <p:spPr>
          <a:xfrm>
            <a:off x="4122174" y="2271671"/>
            <a:ext cx="2728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CBC1E4-ACEE-4247-AAED-157C5253AD0A}"/>
              </a:ext>
            </a:extLst>
          </p:cNvPr>
          <p:cNvSpPr txBox="1"/>
          <p:nvPr/>
        </p:nvSpPr>
        <p:spPr>
          <a:xfrm>
            <a:off x="2064775" y="3195001"/>
            <a:ext cx="7108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7A0847-3247-4FB9-98F8-B24B9B7BE055}"/>
              </a:ext>
            </a:extLst>
          </p:cNvPr>
          <p:cNvSpPr txBox="1"/>
          <p:nvPr/>
        </p:nvSpPr>
        <p:spPr>
          <a:xfrm>
            <a:off x="2064775" y="3902248"/>
            <a:ext cx="7108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271099-CEB0-48B4-A381-4C70EA115104}"/>
              </a:ext>
            </a:extLst>
          </p:cNvPr>
          <p:cNvSpPr txBox="1"/>
          <p:nvPr/>
        </p:nvSpPr>
        <p:spPr>
          <a:xfrm>
            <a:off x="2064775" y="4609495"/>
            <a:ext cx="7551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014319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শ্রীমঙ্গলে 'সক্রিয়' হচ্ছে না গ্রাম আদালত | অন্যান্য | The Daily Ittefaq">
            <a:extLst>
              <a:ext uri="{FF2B5EF4-FFF2-40B4-BE49-F238E27FC236}">
                <a16:creationId xmlns:a16="http://schemas.microsoft.com/office/drawing/2014/main" id="{BFD22CB2-CFBB-4424-AEE9-BB13CC358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54" y="1120463"/>
            <a:ext cx="4764827" cy="3609073"/>
          </a:xfrm>
          <a:prstGeom prst="rect">
            <a:avLst/>
          </a:prstGeom>
          <a:noFill/>
          <a:ln w="25400">
            <a:solidFill>
              <a:srgbClr val="660066"/>
            </a:solidFill>
          </a:ln>
          <a:effectLst>
            <a:outerShdw blurRad="190500" dist="38100" dir="5400000" sx="102000" sy="102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ফরিদগঞ্জ পৌরসভার গ্রাম ও শহরে সর্বত্রই আজ উন্নয়ন দৃশ্যমান">
            <a:extLst>
              <a:ext uri="{FF2B5EF4-FFF2-40B4-BE49-F238E27FC236}">
                <a16:creationId xmlns:a16="http://schemas.microsoft.com/office/drawing/2014/main" id="{CF0513B1-08EB-4520-B7AF-0521CFED6A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4920" y="1120463"/>
            <a:ext cx="4764826" cy="3628518"/>
          </a:xfrm>
          <a:prstGeom prst="rect">
            <a:avLst/>
          </a:prstGeom>
          <a:noFill/>
          <a:ln w="25400">
            <a:solidFill>
              <a:srgbClr val="660066"/>
            </a:solidFill>
          </a:ln>
          <a:effectLst>
            <a:outerShdw blurRad="190500" dist="38100" dir="5400000" sx="102000" sy="102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926F57-9C22-4429-A8AA-5479CBDCDBBA}"/>
              </a:ext>
            </a:extLst>
          </p:cNvPr>
          <p:cNvSpPr txBox="1"/>
          <p:nvPr/>
        </p:nvSpPr>
        <p:spPr>
          <a:xfrm>
            <a:off x="2610465" y="256126"/>
            <a:ext cx="5751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7E8927-3BB1-4128-9521-9981AC6982E8}"/>
              </a:ext>
            </a:extLst>
          </p:cNvPr>
          <p:cNvSpPr txBox="1"/>
          <p:nvPr/>
        </p:nvSpPr>
        <p:spPr>
          <a:xfrm>
            <a:off x="1847863" y="4874159"/>
            <a:ext cx="2075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আদালত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D9E23D-3A41-4174-B696-4DD18A347009}"/>
              </a:ext>
            </a:extLst>
          </p:cNvPr>
          <p:cNvSpPr txBox="1"/>
          <p:nvPr/>
        </p:nvSpPr>
        <p:spPr>
          <a:xfrm>
            <a:off x="6868438" y="4890680"/>
            <a:ext cx="2437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904524-6C40-4A15-BF37-48425AB18A95}"/>
              </a:ext>
            </a:extLst>
          </p:cNvPr>
          <p:cNvSpPr txBox="1"/>
          <p:nvPr/>
        </p:nvSpPr>
        <p:spPr>
          <a:xfrm>
            <a:off x="132735" y="5503045"/>
            <a:ext cx="10707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54113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asina | বিনিয়োগ বার্তা :: Biniogbarta | A Prominent Business News and  Economic Newspaper in Bangladesh">
            <a:extLst>
              <a:ext uri="{FF2B5EF4-FFF2-40B4-BE49-F238E27FC236}">
                <a16:creationId xmlns:a16="http://schemas.microsoft.com/office/drawing/2014/main" id="{F3289A20-B02B-4232-AFAC-281D4FF4F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92" y="1120362"/>
            <a:ext cx="4807974" cy="3407393"/>
          </a:xfrm>
          <a:prstGeom prst="rect">
            <a:avLst/>
          </a:prstGeom>
          <a:noFill/>
          <a:ln w="25400">
            <a:solidFill>
              <a:srgbClr val="660066"/>
            </a:solidFill>
          </a:ln>
          <a:effectLst>
            <a:outerShdw blurRad="190500" dist="38100" dir="5400000" sx="102000" sy="102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গ্রাম আদালতে যেসব বিচার হয়">
            <a:extLst>
              <a:ext uri="{FF2B5EF4-FFF2-40B4-BE49-F238E27FC236}">
                <a16:creationId xmlns:a16="http://schemas.microsoft.com/office/drawing/2014/main" id="{88EDD4DC-FFB6-4652-8CBC-B226B3BA2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036" y="1120362"/>
            <a:ext cx="4807974" cy="3407393"/>
          </a:xfrm>
          <a:prstGeom prst="rect">
            <a:avLst/>
          </a:prstGeom>
          <a:noFill/>
          <a:ln w="25400">
            <a:solidFill>
              <a:srgbClr val="660066"/>
            </a:solidFill>
          </a:ln>
          <a:effectLst>
            <a:outerShdw blurRad="190500" dist="38100" dir="5400000" sx="102000" sy="102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81D941-C82B-48C6-B97F-CDD50E9E84F6}"/>
              </a:ext>
            </a:extLst>
          </p:cNvPr>
          <p:cNvSpPr txBox="1"/>
          <p:nvPr/>
        </p:nvSpPr>
        <p:spPr>
          <a:xfrm>
            <a:off x="2772695" y="197032"/>
            <a:ext cx="5427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A893E6-9E6B-4E79-9E23-1318966FAA5E}"/>
              </a:ext>
            </a:extLst>
          </p:cNvPr>
          <p:cNvSpPr txBox="1"/>
          <p:nvPr/>
        </p:nvSpPr>
        <p:spPr>
          <a:xfrm>
            <a:off x="1511532" y="4636396"/>
            <a:ext cx="282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893A2B-085E-42EB-BB86-D7CEADB37C8A}"/>
              </a:ext>
            </a:extLst>
          </p:cNvPr>
          <p:cNvSpPr txBox="1"/>
          <p:nvPr/>
        </p:nvSpPr>
        <p:spPr>
          <a:xfrm>
            <a:off x="6636774" y="4636396"/>
            <a:ext cx="282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DEFA7D-EB78-4AAF-B54A-C2657A17C04D}"/>
              </a:ext>
            </a:extLst>
          </p:cNvPr>
          <p:cNvSpPr txBox="1"/>
          <p:nvPr/>
        </p:nvSpPr>
        <p:spPr>
          <a:xfrm>
            <a:off x="519790" y="5119839"/>
            <a:ext cx="9933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লোকসংখ্যা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209855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CAD8BF-E34E-4529-A45D-2B1917F7E6FE}"/>
              </a:ext>
            </a:extLst>
          </p:cNvPr>
          <p:cNvSpPr txBox="1"/>
          <p:nvPr/>
        </p:nvSpPr>
        <p:spPr>
          <a:xfrm>
            <a:off x="4144297" y="218133"/>
            <a:ext cx="2684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C61F2-0825-44B2-BA28-1DCB7FE92226}"/>
              </a:ext>
            </a:extLst>
          </p:cNvPr>
          <p:cNvSpPr txBox="1"/>
          <p:nvPr/>
        </p:nvSpPr>
        <p:spPr>
          <a:xfrm>
            <a:off x="3111909" y="6011130"/>
            <a:ext cx="439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6DE274-05AE-40AC-B792-E8B344A3CB99}"/>
              </a:ext>
            </a:extLst>
          </p:cNvPr>
          <p:cNvGrpSpPr/>
          <p:nvPr/>
        </p:nvGrpSpPr>
        <p:grpSpPr>
          <a:xfrm>
            <a:off x="2607541" y="1135368"/>
            <a:ext cx="5757717" cy="4593356"/>
            <a:chOff x="2607541" y="1135368"/>
            <a:chExt cx="5757717" cy="4593356"/>
          </a:xfrm>
        </p:grpSpPr>
        <p:pic>
          <p:nvPicPr>
            <p:cNvPr id="7" name="Picture 2" descr="শ্রীমঙ্গলে 'সক্রিয়' হচ্ছে না গ্রাম আদালত | অন্যান্য | The Daily Ittefaq">
              <a:extLst>
                <a:ext uri="{FF2B5EF4-FFF2-40B4-BE49-F238E27FC236}">
                  <a16:creationId xmlns:a16="http://schemas.microsoft.com/office/drawing/2014/main" id="{7FDB7A1A-4EF6-49E0-B44E-3898267FEA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541" y="1135368"/>
              <a:ext cx="2878859" cy="2262208"/>
            </a:xfrm>
            <a:prstGeom prst="rect">
              <a:avLst/>
            </a:prstGeom>
            <a:noFill/>
            <a:ln w="25400">
              <a:solidFill>
                <a:srgbClr val="660066"/>
              </a:solidFill>
            </a:ln>
            <a:effectLst>
              <a:outerShdw blurRad="190500" dist="38100" dir="5400000" sx="102000" sy="102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ফরিদগঞ্জ পৌরসভার গ্রাম ও শহরে সর্বত্রই আজ উন্নয়ন দৃশ্যমান">
              <a:extLst>
                <a:ext uri="{FF2B5EF4-FFF2-40B4-BE49-F238E27FC236}">
                  <a16:creationId xmlns:a16="http://schemas.microsoft.com/office/drawing/2014/main" id="{F2FF3C11-D93D-4ABE-BCEF-AD887F070C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486399" y="1135368"/>
              <a:ext cx="2878859" cy="2274398"/>
            </a:xfrm>
            <a:prstGeom prst="rect">
              <a:avLst/>
            </a:prstGeom>
            <a:noFill/>
            <a:ln w="25400">
              <a:solidFill>
                <a:srgbClr val="660066"/>
              </a:solidFill>
            </a:ln>
            <a:effectLst>
              <a:outerShdw blurRad="190500" dist="38100" dir="5400000" sx="102000" sy="102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asina | বিনিয়োগ বার্তা :: Biniogbarta | A Prominent Business News and  Economic Newspaper in Bangladesh">
              <a:extLst>
                <a:ext uri="{FF2B5EF4-FFF2-40B4-BE49-F238E27FC236}">
                  <a16:creationId xmlns:a16="http://schemas.microsoft.com/office/drawing/2014/main" id="{B8E3A7FC-C371-42E0-B34D-ABD4AAD88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542" y="3454326"/>
              <a:ext cx="2878858" cy="2274398"/>
            </a:xfrm>
            <a:prstGeom prst="rect">
              <a:avLst/>
            </a:prstGeom>
            <a:noFill/>
            <a:ln w="25400">
              <a:solidFill>
                <a:srgbClr val="660066"/>
              </a:solidFill>
            </a:ln>
            <a:effectLst>
              <a:outerShdw blurRad="190500" dist="38100" dir="5400000" sx="102000" sy="102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গ্রাম আদালতে যেসব বিচার হয়">
              <a:extLst>
                <a:ext uri="{FF2B5EF4-FFF2-40B4-BE49-F238E27FC236}">
                  <a16:creationId xmlns:a16="http://schemas.microsoft.com/office/drawing/2014/main" id="{90356E30-4B68-4ECE-8E78-44E4868867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399" y="3454326"/>
              <a:ext cx="2878859" cy="2268306"/>
            </a:xfrm>
            <a:prstGeom prst="rect">
              <a:avLst/>
            </a:prstGeom>
            <a:noFill/>
            <a:ln w="25400">
              <a:solidFill>
                <a:srgbClr val="660066"/>
              </a:solidFill>
            </a:ln>
            <a:effectLst>
              <a:outerShdw blurRad="190500" dist="38100" dir="5400000" sx="102000" sy="102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5591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3312</TotalTime>
  <Words>935</Words>
  <Application>Microsoft Office PowerPoint</Application>
  <PresentationFormat>Custom</PresentationFormat>
  <Paragraphs>156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Oxygen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Achintya Mondal</dc:creator>
  <cp:lastModifiedBy>Achintya Mondal</cp:lastModifiedBy>
  <cp:revision>371</cp:revision>
  <dcterms:created xsi:type="dcterms:W3CDTF">2020-12-04T16:27:50Z</dcterms:created>
  <dcterms:modified xsi:type="dcterms:W3CDTF">2020-12-17T20:20:44Z</dcterms:modified>
</cp:coreProperties>
</file>