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 id="271" r:id="rId17"/>
    <p:sldId id="273" r:id="rId18"/>
    <p:sldId id="274" r:id="rId19"/>
    <p:sldId id="277" r:id="rId20"/>
    <p:sldId id="278" r:id="rId2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snapToGrid="0">
      <p:cViewPr varScale="1">
        <p:scale>
          <a:sx n="114" d="100"/>
          <a:sy n="114" d="100"/>
        </p:scale>
        <p:origin x="418"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F662565-719B-44C8-AC37-4125E2ADEAA0}"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264250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62565-719B-44C8-AC37-4125E2ADEAA0}"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1728158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62565-719B-44C8-AC37-4125E2ADEAA0}"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2047838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662565-719B-44C8-AC37-4125E2ADEAA0}"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4197031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F662565-719B-44C8-AC37-4125E2ADEAA0}" type="datetimeFigureOut">
              <a:rPr lang="en-US" smtClean="0"/>
              <a:t>12/19/2020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4013363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F662565-719B-44C8-AC37-4125E2ADEAA0}"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822751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F662565-719B-44C8-AC37-4125E2ADEAA0}" type="datetimeFigureOut">
              <a:rPr lang="en-US" smtClean="0"/>
              <a:t>12/19/2020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2171204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F662565-719B-44C8-AC37-4125E2ADEAA0}" type="datetimeFigureOut">
              <a:rPr lang="en-US" smtClean="0"/>
              <a:t>12/19/2020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152013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62565-719B-44C8-AC37-4125E2ADEAA0}" type="datetimeFigureOut">
              <a:rPr lang="en-US" smtClean="0"/>
              <a:t>12/19/2020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272336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662565-719B-44C8-AC37-4125E2ADEAA0}"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3291066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F662565-719B-44C8-AC37-4125E2ADEAA0}" type="datetimeFigureOut">
              <a:rPr lang="en-US" smtClean="0"/>
              <a:t>12/19/2020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EE5D6-A3FC-46E1-B292-5CE3EE55A076}" type="slidenum">
              <a:rPr lang="en-US" smtClean="0"/>
              <a:t>‹#›</a:t>
            </a:fld>
            <a:endParaRPr lang="en-US"/>
          </a:p>
        </p:txBody>
      </p:sp>
    </p:spTree>
    <p:extLst>
      <p:ext uri="{BB962C8B-B14F-4D97-AF65-F5344CB8AC3E}">
        <p14:creationId xmlns:p14="http://schemas.microsoft.com/office/powerpoint/2010/main" val="409084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12/19/2020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
        <p:nvSpPr>
          <p:cNvPr id="7" name="Frame 6"/>
          <p:cNvSpPr/>
          <p:nvPr userDrawn="1"/>
        </p:nvSpPr>
        <p:spPr>
          <a:xfrm>
            <a:off x="0" y="0"/>
            <a:ext cx="9144000" cy="5143500"/>
          </a:xfrm>
          <a:prstGeom prst="frame">
            <a:avLst>
              <a:gd name="adj1" fmla="val 1198"/>
            </a:avLst>
          </a:prstGeom>
          <a:solidFill>
            <a:schemeClr val="accent4">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13">
              <a:solidFill>
                <a:schemeClr val="tx1"/>
              </a:solidFill>
            </a:endParaRPr>
          </a:p>
        </p:txBody>
      </p:sp>
    </p:spTree>
    <p:extLst>
      <p:ext uri="{BB962C8B-B14F-4D97-AF65-F5344CB8AC3E}">
        <p14:creationId xmlns:p14="http://schemas.microsoft.com/office/powerpoint/2010/main" val="4078978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g"/><Relationship Id="rId2" Type="http://schemas.openxmlformats.org/officeDocument/2006/relationships/image" Target="../media/image31.jfif"/><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982" y="194310"/>
            <a:ext cx="8694037" cy="4754880"/>
          </a:xfrm>
          <a:prstGeom prst="rect">
            <a:avLst/>
          </a:prstGeom>
          <a:ln w="19050">
            <a:solidFill>
              <a:schemeClr val="tx1"/>
            </a:solidFill>
          </a:ln>
        </p:spPr>
      </p:pic>
      <p:sp>
        <p:nvSpPr>
          <p:cNvPr id="6" name="TextBox 5"/>
          <p:cNvSpPr txBox="1"/>
          <p:nvPr/>
        </p:nvSpPr>
        <p:spPr>
          <a:xfrm>
            <a:off x="2819400" y="194310"/>
            <a:ext cx="3505200" cy="646331"/>
          </a:xfrm>
          <a:prstGeom prst="rect">
            <a:avLst/>
          </a:prstGeom>
          <a:noFill/>
        </p:spPr>
        <p:txBody>
          <a:bodyPr wrap="square" rtlCol="0">
            <a:spAutoFit/>
          </a:bodyPr>
          <a:lstStyle/>
          <a:p>
            <a:r>
              <a:rPr lang="en-US" sz="3600" b="1" dirty="0" err="1">
                <a:solidFill>
                  <a:schemeClr val="bg1"/>
                </a:solidFill>
                <a:latin typeface="NikoshBAN" pitchFamily="2" charset="0"/>
                <a:cs typeface="NikoshBAN" pitchFamily="2" charset="0"/>
              </a:rPr>
              <a:t>আজকের</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ক্লাসে</a:t>
            </a:r>
            <a:r>
              <a:rPr lang="en-US" sz="3600" b="1" dirty="0">
                <a:solidFill>
                  <a:schemeClr val="bg1"/>
                </a:solidFill>
                <a:latin typeface="NikoshBAN" pitchFamily="2" charset="0"/>
                <a:cs typeface="NikoshBAN" pitchFamily="2" charset="0"/>
              </a:rPr>
              <a:t> </a:t>
            </a:r>
            <a:r>
              <a:rPr lang="en-US" sz="3600" b="1" dirty="0" err="1">
                <a:solidFill>
                  <a:schemeClr val="bg1"/>
                </a:solidFill>
                <a:latin typeface="NikoshBAN" pitchFamily="2" charset="0"/>
                <a:cs typeface="NikoshBAN" pitchFamily="2" charset="0"/>
              </a:rPr>
              <a:t>স্বাগতম</a:t>
            </a:r>
            <a:endParaRPr lang="en-US" sz="3600" b="1"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77516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0" y="244928"/>
            <a:ext cx="9906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200" dirty="0">
                <a:latin typeface="NikoshBAN" pitchFamily="2" charset="0"/>
                <a:cs typeface="NikoshBAN" pitchFamily="2" charset="0"/>
              </a:rPr>
              <a:t>গারো:</a:t>
            </a:r>
            <a:endParaRPr lang="en-US" sz="3200" dirty="0">
              <a:latin typeface="NikoshBAN" pitchFamily="2" charset="0"/>
              <a:cs typeface="NikoshBAN" pitchFamily="2" charset="0"/>
            </a:endParaRPr>
          </a:p>
        </p:txBody>
      </p:sp>
      <p:sp>
        <p:nvSpPr>
          <p:cNvPr id="3" name="TextBox 2"/>
          <p:cNvSpPr txBox="1"/>
          <p:nvPr/>
        </p:nvSpPr>
        <p:spPr>
          <a:xfrm>
            <a:off x="647700" y="1112920"/>
            <a:ext cx="7848600" cy="3785652"/>
          </a:xfrm>
          <a:prstGeom prst="rect">
            <a:avLst/>
          </a:prstGeom>
          <a:noFill/>
          <a:ln w="12700">
            <a:solidFill>
              <a:schemeClr val="tx1"/>
            </a:solidFill>
          </a:ln>
        </p:spPr>
        <p:txBody>
          <a:bodyPr wrap="square" rtlCol="0">
            <a:spAutoFit/>
          </a:bodyPr>
          <a:lstStyle/>
          <a:p>
            <a:r>
              <a:rPr lang="bn-BD" sz="2400" dirty="0">
                <a:latin typeface="NikoshBAN" pitchFamily="2" charset="0"/>
                <a:cs typeface="NikoshBAN" pitchFamily="2" charset="0"/>
              </a:rPr>
              <a:t>গারো জনগোষ্ঠীর প্রধান বসতি ময়মনসিংহ, টাঙ্গাইল ও সিলেট অঞ্চলে। মঙ্গোলীয় জনগোষ্ঠীর অন্তর্গত গারোরা মাতৃসূত্রীয়। মেয়েরা পরিবারের সম্পত্তির মালিক হয়। বিবাহের পর বর স্ত্রীর বাড়িতে গিয়ে বসবাস করে থাকে। একই গোত্রে বিবাহ গারো সমাজে নিষিদ্ধ। গারোদের নিজস্ব ধর্ম আছে।এটি এক ধরণের প্রকৃতি পূজা। গারোরা প্রধানত কৃষিজীবী। পাহাড়ে বসবাসকারী জুম চাষ করে।আর সমতলভূমির গারোরা নারী ও পুরুষ একসাথে সাধারণ নিয়মে কৃষিকাজ করে।গারোরা জন্ম থেকে মৃত্যু পর্যন্ত নানা পর্যায়ে বিভিন্ন ধর্মীয় ও সামাজিক আচার-অনুষ্ঠান পালন করে।অলংকারও ব্যবহার করে থাকে।গারো সংস্কৃতিতে গীতবাদ্য ও নৃত্য খুবই গুরুত্বপূর্ণ। তাদের নিজস্ব কিছু বাদ্যযন্ত্র আছে।ফসল বোনা, নবান্ন, নববর্ষ ইত্যাদি উপলক্ষে বিভিন্ন উৎসবের আয়োজন হয়।ওয়ানগালা গারোদের একটি জনপ্রিয় উৎসব।</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85097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par>
                                <p:cTn id="9" presetID="18" presetClass="emph" presetSubtype="0" fill="hold" grpId="0" nodeType="withEffect">
                                  <p:stCondLst>
                                    <p:cond delay="0"/>
                                  </p:stCondLst>
                                  <p:iterate type="lt">
                                    <p:tmPct val="4000"/>
                                  </p:iterate>
                                  <p:childTnLst>
                                    <p:set>
                                      <p:cBhvr override="childStyle">
                                        <p:cTn id="10" dur="5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639" y="659296"/>
            <a:ext cx="2791544" cy="1610526"/>
          </a:xfrm>
          <a:prstGeom prst="rect">
            <a:avLst/>
          </a:prstGeom>
          <a:ln w="19050">
            <a:solidFill>
              <a:schemeClr val="tx1"/>
            </a:solidFill>
          </a:ln>
        </p:spPr>
      </p:pic>
      <p:sp>
        <p:nvSpPr>
          <p:cNvPr id="3" name="TextBox 2"/>
          <p:cNvSpPr txBox="1"/>
          <p:nvPr/>
        </p:nvSpPr>
        <p:spPr>
          <a:xfrm>
            <a:off x="3562200" y="2401444"/>
            <a:ext cx="17526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টাঙ্গাইল(সাগরদিঘি)</a:t>
            </a:r>
            <a:endParaRPr lang="en-US" sz="2000" dirty="0">
              <a:latin typeface="NikoshBAN" pitchFamily="2" charset="0"/>
              <a:cs typeface="NikoshBAN"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0787" y="661448"/>
            <a:ext cx="2791544" cy="1608374"/>
          </a:xfrm>
          <a:prstGeom prst="rect">
            <a:avLst/>
          </a:prstGeom>
          <a:ln w="19050">
            <a:solidFill>
              <a:schemeClr val="tx1"/>
            </a:solidFill>
          </a:ln>
        </p:spPr>
      </p:pic>
      <p:sp>
        <p:nvSpPr>
          <p:cNvPr id="5" name="TextBox 4"/>
          <p:cNvSpPr txBox="1"/>
          <p:nvPr/>
        </p:nvSpPr>
        <p:spPr>
          <a:xfrm>
            <a:off x="902314" y="2392065"/>
            <a:ext cx="1167172"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ময়মনসিংহ</a:t>
            </a:r>
            <a:endParaRPr lang="en-US" sz="2000" dirty="0">
              <a:latin typeface="NikoshBAN" pitchFamily="2" charset="0"/>
              <a:cs typeface="NikoshBAN" pitchFamily="2" charset="0"/>
            </a:endParaRPr>
          </a:p>
        </p:txBody>
      </p:sp>
      <p:sp>
        <p:nvSpPr>
          <p:cNvPr id="6" name="TextBox 5"/>
          <p:cNvSpPr txBox="1"/>
          <p:nvPr/>
        </p:nvSpPr>
        <p:spPr>
          <a:xfrm>
            <a:off x="6741463" y="2392065"/>
            <a:ext cx="1576028"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সিলেট(চা বাগান)</a:t>
            </a:r>
            <a:endParaRPr lang="en-US" sz="2000" dirty="0">
              <a:latin typeface="NikoshBAN" pitchFamily="2" charset="0"/>
              <a:cs typeface="NikoshBAN" pitchFamily="2" charset="0"/>
            </a:endParaRPr>
          </a:p>
        </p:txBody>
      </p:sp>
      <p:sp>
        <p:nvSpPr>
          <p:cNvPr id="7" name="TextBox 6"/>
          <p:cNvSpPr txBox="1"/>
          <p:nvPr/>
        </p:nvSpPr>
        <p:spPr>
          <a:xfrm>
            <a:off x="3767760" y="4621456"/>
            <a:ext cx="1547040" cy="400110"/>
          </a:xfrm>
          <a:prstGeom prst="rect">
            <a:avLst/>
          </a:prstGeom>
          <a:noFill/>
          <a:ln w="19050">
            <a:solidFill>
              <a:schemeClr val="accent6">
                <a:lumMod val="50000"/>
              </a:schemeClr>
            </a:solidFill>
          </a:ln>
        </p:spPr>
        <p:txBody>
          <a:bodyPr wrap="square" rtlCol="0">
            <a:spAutoFit/>
          </a:bodyPr>
          <a:lstStyle/>
          <a:p>
            <a:r>
              <a:rPr lang="en-US" sz="2000" dirty="0" err="1">
                <a:latin typeface="NikoshBAN" pitchFamily="2" charset="0"/>
                <a:cs typeface="NikoshBAN" pitchFamily="2" charset="0"/>
              </a:rPr>
              <a:t>ওয়ানগালা</a:t>
            </a:r>
            <a:r>
              <a:rPr lang="en-US" sz="2000" dirty="0">
                <a:latin typeface="NikoshBAN" pitchFamily="2" charset="0"/>
                <a:cs typeface="NikoshBAN" pitchFamily="2" charset="0"/>
              </a:rPr>
              <a:t> </a:t>
            </a:r>
            <a:r>
              <a:rPr lang="en-US" sz="2000" dirty="0" err="1">
                <a:latin typeface="NikoshBAN" pitchFamily="2" charset="0"/>
                <a:cs typeface="NikoshBAN" pitchFamily="2" charset="0"/>
              </a:rPr>
              <a:t>উৎসব</a:t>
            </a:r>
            <a:endParaRPr lang="en-US" sz="2000" dirty="0">
              <a:latin typeface="NikoshBAN" pitchFamily="2" charset="0"/>
              <a:cs typeface="NikoshBAN" pitchFamily="2"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8627" y="661448"/>
            <a:ext cx="2791544" cy="1608374"/>
          </a:xfrm>
          <a:prstGeom prst="rect">
            <a:avLst/>
          </a:prstGeom>
          <a:ln w="19050">
            <a:solidFill>
              <a:schemeClr val="tx1"/>
            </a:solidFill>
          </a:ln>
        </p:spPr>
      </p:pic>
      <p:sp>
        <p:nvSpPr>
          <p:cNvPr id="9" name="TextBox 8"/>
          <p:cNvSpPr txBox="1"/>
          <p:nvPr/>
        </p:nvSpPr>
        <p:spPr>
          <a:xfrm>
            <a:off x="6057900" y="4637313"/>
            <a:ext cx="2819400" cy="400110"/>
          </a:xfrm>
          <a:prstGeom prst="rect">
            <a:avLst/>
          </a:prstGeom>
          <a:noFill/>
          <a:ln w="19050">
            <a:solidFill>
              <a:schemeClr val="accent6">
                <a:lumMod val="50000"/>
              </a:schemeClr>
            </a:solidFill>
          </a:ln>
        </p:spPr>
        <p:txBody>
          <a:bodyPr wrap="square" rtlCol="0">
            <a:spAutoFit/>
          </a:bodyPr>
          <a:lstStyle/>
          <a:p>
            <a:r>
              <a:rPr lang="en-US" sz="2000" dirty="0" err="1">
                <a:latin typeface="NikoshBAN" pitchFamily="2" charset="0"/>
                <a:cs typeface="NikoshBAN" pitchFamily="2" charset="0"/>
              </a:rPr>
              <a:t>গারোদের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বিভিন্ন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ধরণের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অলংকার</a:t>
            </a:r>
            <a:endParaRPr lang="en-US" sz="2000" dirty="0">
              <a:latin typeface="NikoshBAN" pitchFamily="2" charset="0"/>
              <a:cs typeface="NikoshBAN" pitchFamily="2"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2639" y="2888796"/>
            <a:ext cx="2791544" cy="1608374"/>
          </a:xfrm>
          <a:prstGeom prst="rect">
            <a:avLst/>
          </a:prstGeom>
          <a:ln w="19050">
            <a:solidFill>
              <a:schemeClr val="tx1"/>
            </a:solidFill>
          </a:ln>
        </p:spPr>
      </p:pic>
      <p:sp>
        <p:nvSpPr>
          <p:cNvPr id="11" name="TextBox 10"/>
          <p:cNvSpPr txBox="1"/>
          <p:nvPr/>
        </p:nvSpPr>
        <p:spPr>
          <a:xfrm>
            <a:off x="1066800" y="4617579"/>
            <a:ext cx="838200" cy="400110"/>
          </a:xfrm>
          <a:prstGeom prst="rect">
            <a:avLst/>
          </a:prstGeom>
          <a:noFill/>
          <a:ln w="19050">
            <a:solidFill>
              <a:schemeClr val="accent6">
                <a:lumMod val="50000"/>
              </a:schemeClr>
            </a:solidFill>
          </a:ln>
        </p:spPr>
        <p:txBody>
          <a:bodyPr wrap="square" rtlCol="0">
            <a:spAutoFit/>
          </a:bodyPr>
          <a:lstStyle/>
          <a:p>
            <a:r>
              <a:rPr lang="bn-BD" sz="2000" dirty="0">
                <a:latin typeface="NikoshBAN" pitchFamily="2" charset="0"/>
                <a:cs typeface="NikoshBAN" pitchFamily="2" charset="0"/>
              </a:rPr>
              <a:t>জুম চাষ</a:t>
            </a:r>
            <a:endParaRPr lang="en-US" sz="2000" dirty="0">
              <a:latin typeface="NikoshBAN" pitchFamily="2" charset="0"/>
              <a:cs typeface="NikoshBAN" pitchFamily="2" charset="0"/>
            </a:endParaRPr>
          </a:p>
        </p:txBody>
      </p:sp>
      <p:sp>
        <p:nvSpPr>
          <p:cNvPr id="12" name="TextBox 11"/>
          <p:cNvSpPr txBox="1"/>
          <p:nvPr/>
        </p:nvSpPr>
        <p:spPr>
          <a:xfrm>
            <a:off x="3040736" y="143770"/>
            <a:ext cx="3062528"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000" dirty="0">
                <a:latin typeface="NikoshBAN" pitchFamily="2" charset="0"/>
                <a:cs typeface="NikoshBAN" pitchFamily="2" charset="0"/>
              </a:rPr>
              <a:t>গারো সমাজের জীবন বৈচিত্র ও বসতি</a:t>
            </a:r>
            <a:endParaRPr lang="en-US" sz="2000" dirty="0">
              <a:latin typeface="NikoshBAN" pitchFamily="2" charset="0"/>
              <a:cs typeface="NikoshBAN" pitchFamily="2"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48627" y="2897665"/>
            <a:ext cx="2743200" cy="1608374"/>
          </a:xfrm>
          <a:prstGeom prst="rect">
            <a:avLst/>
          </a:prstGeom>
          <a:ln w="19050">
            <a:solidFill>
              <a:schemeClr val="tx1"/>
            </a:solidFill>
          </a:ln>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60787" y="2897664"/>
            <a:ext cx="2791544" cy="1608375"/>
          </a:xfrm>
          <a:prstGeom prst="rect">
            <a:avLst/>
          </a:prstGeom>
          <a:ln w="19050">
            <a:solidFill>
              <a:schemeClr val="tx1"/>
            </a:solidFill>
          </a:ln>
        </p:spPr>
      </p:pic>
    </p:spTree>
    <p:extLst>
      <p:ext uri="{BB962C8B-B14F-4D97-AF65-F5344CB8AC3E}">
        <p14:creationId xmlns:p14="http://schemas.microsoft.com/office/powerpoint/2010/main" val="325857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500"/>
                                        <p:tgtEl>
                                          <p:spTgt spid="14"/>
                                        </p:tgtEl>
                                      </p:cBhvr>
                                    </p:animEffect>
                                  </p:childTnLst>
                                </p:cTn>
                              </p:par>
                              <p:par>
                                <p:cTn id="22" presetID="22" presetClass="entr" presetSubtype="8"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500"/>
                            </p:stCondLst>
                            <p:childTnLst>
                              <p:par>
                                <p:cTn id="26" presetID="8" presetClass="entr" presetSubtype="16"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amond(in)">
                                      <p:cBhvr>
                                        <p:cTn id="28" dur="2000"/>
                                        <p:tgtEl>
                                          <p:spTgt spid="5"/>
                                        </p:tgtEl>
                                      </p:cBhvr>
                                    </p:animEffect>
                                  </p:childTnLst>
                                </p:cTn>
                              </p:par>
                            </p:childTnLst>
                          </p:cTn>
                        </p:par>
                        <p:par>
                          <p:cTn id="29" fill="hold">
                            <p:stCondLst>
                              <p:cond delay="2500"/>
                            </p:stCondLst>
                            <p:childTnLst>
                              <p:par>
                                <p:cTn id="30" presetID="8" presetClass="entr" presetSubtype="16"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diamond(in)">
                                      <p:cBhvr>
                                        <p:cTn id="32" dur="2000"/>
                                        <p:tgtEl>
                                          <p:spTgt spid="3"/>
                                        </p:tgtEl>
                                      </p:cBhvr>
                                    </p:animEffect>
                                  </p:childTnLst>
                                </p:cTn>
                              </p:par>
                            </p:childTnLst>
                          </p:cTn>
                        </p:par>
                        <p:par>
                          <p:cTn id="33" fill="hold">
                            <p:stCondLst>
                              <p:cond delay="4500"/>
                            </p:stCondLst>
                            <p:childTnLst>
                              <p:par>
                                <p:cTn id="34" presetID="8"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diamond(in)">
                                      <p:cBhvr>
                                        <p:cTn id="36" dur="2000"/>
                                        <p:tgtEl>
                                          <p:spTgt spid="6"/>
                                        </p:tgtEl>
                                      </p:cBhvr>
                                    </p:animEffect>
                                  </p:childTnLst>
                                </p:cTn>
                              </p:par>
                            </p:childTnLst>
                          </p:cTn>
                        </p:par>
                        <p:par>
                          <p:cTn id="37" fill="hold">
                            <p:stCondLst>
                              <p:cond delay="6500"/>
                            </p:stCondLst>
                            <p:childTnLst>
                              <p:par>
                                <p:cTn id="38" presetID="8"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amond(in)">
                                      <p:cBhvr>
                                        <p:cTn id="40" dur="2000"/>
                                        <p:tgtEl>
                                          <p:spTgt spid="11"/>
                                        </p:tgtEl>
                                      </p:cBhvr>
                                    </p:animEffect>
                                  </p:childTnLst>
                                </p:cTn>
                              </p:par>
                            </p:childTnLst>
                          </p:cTn>
                        </p:par>
                        <p:par>
                          <p:cTn id="41" fill="hold">
                            <p:stCondLst>
                              <p:cond delay="8500"/>
                            </p:stCondLst>
                            <p:childTnLst>
                              <p:par>
                                <p:cTn id="42" presetID="8" presetClass="entr" presetSubtype="16"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diamond(in)">
                                      <p:cBhvr>
                                        <p:cTn id="44" dur="2000"/>
                                        <p:tgtEl>
                                          <p:spTgt spid="7"/>
                                        </p:tgtEl>
                                      </p:cBhvr>
                                    </p:animEffect>
                                  </p:childTnLst>
                                </p:cTn>
                              </p:par>
                            </p:childTnLst>
                          </p:cTn>
                        </p:par>
                        <p:par>
                          <p:cTn id="45" fill="hold">
                            <p:stCondLst>
                              <p:cond delay="10500"/>
                            </p:stCondLst>
                            <p:childTnLst>
                              <p:par>
                                <p:cTn id="46" presetID="8" presetClass="entr" presetSubtype="16"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diamond(in)">
                                      <p:cBhvr>
                                        <p:cTn id="4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90"/>
          <a:stretch/>
        </p:blipFill>
        <p:spPr>
          <a:xfrm>
            <a:off x="570681" y="2911402"/>
            <a:ext cx="3173573" cy="1828800"/>
          </a:xfrm>
          <a:prstGeom prst="rect">
            <a:avLst/>
          </a:prstGeom>
          <a:ln w="12700">
            <a:solidFill>
              <a:schemeClr val="tx1"/>
            </a:solidFill>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1525" y="2911402"/>
            <a:ext cx="3173573" cy="1828800"/>
          </a:xfrm>
          <a:prstGeom prst="rect">
            <a:avLst/>
          </a:prstGeom>
          <a:ln w="12700">
            <a:solidFill>
              <a:schemeClr val="tx1"/>
            </a:solid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683" y="680544"/>
            <a:ext cx="3147123" cy="1828800"/>
          </a:xfrm>
          <a:prstGeom prst="rect">
            <a:avLst/>
          </a:prstGeom>
          <a:ln w="12700">
            <a:solidFill>
              <a:schemeClr val="tx1"/>
            </a:solidFill>
          </a:ln>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1525" y="658030"/>
            <a:ext cx="3173573" cy="1828800"/>
          </a:xfrm>
          <a:prstGeom prst="rect">
            <a:avLst/>
          </a:prstGeom>
          <a:ln w="12700">
            <a:solidFill>
              <a:schemeClr val="tx1"/>
            </a:solidFill>
          </a:ln>
        </p:spPr>
      </p:pic>
      <p:sp>
        <p:nvSpPr>
          <p:cNvPr id="6" name="Up-Down Arrow 5"/>
          <p:cNvSpPr/>
          <p:nvPr/>
        </p:nvSpPr>
        <p:spPr>
          <a:xfrm>
            <a:off x="4191000" y="704569"/>
            <a:ext cx="762000" cy="4035633"/>
          </a:xfrm>
          <a:prstGeom prst="upDownArrow">
            <a:avLst/>
          </a:prstGeom>
          <a:solidFill>
            <a:schemeClr val="bg2">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396605" y="143770"/>
            <a:ext cx="2350790" cy="40011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000" dirty="0">
                <a:latin typeface="NikoshBAN" pitchFamily="2" charset="0"/>
                <a:cs typeface="NikoshBAN" pitchFamily="2" charset="0"/>
              </a:rPr>
              <a:t>গারো সমাজের জীবন বৈচিত্র</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239574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1664" y="243401"/>
            <a:ext cx="1440673" cy="461665"/>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জোড়ায় কাজ</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7315200" y="243401"/>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7364" y="802567"/>
            <a:ext cx="5769272" cy="3683913"/>
          </a:xfrm>
          <a:prstGeom prst="rect">
            <a:avLst/>
          </a:prstGeom>
        </p:spPr>
      </p:pic>
      <p:sp>
        <p:nvSpPr>
          <p:cNvPr id="5" name="TextBox 4"/>
          <p:cNvSpPr txBox="1"/>
          <p:nvPr/>
        </p:nvSpPr>
        <p:spPr>
          <a:xfrm>
            <a:off x="2980023" y="4486480"/>
            <a:ext cx="3183954"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গারো জনগোষ্ঠী সম্পর্কে ৫ বাক্যে লিখ।</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0860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0" y="361950"/>
            <a:ext cx="762000" cy="400110"/>
          </a:xfrm>
          <a:prstGeom prst="rect">
            <a:avLst/>
          </a:prstGeom>
          <a:noFill/>
          <a:ln w="19050">
            <a:solidFill>
              <a:schemeClr val="accent6">
                <a:lumMod val="75000"/>
              </a:schemeClr>
            </a:solidFill>
          </a:ln>
        </p:spPr>
        <p:txBody>
          <a:bodyPr wrap="square" rtlCol="0">
            <a:spAutoFit/>
          </a:bodyPr>
          <a:lstStyle/>
          <a:p>
            <a:r>
              <a:rPr lang="en-US" sz="2000" dirty="0" err="1">
                <a:latin typeface="NikoshBAN" pitchFamily="2" charset="0"/>
                <a:cs typeface="NikoshBAN" pitchFamily="2" charset="0"/>
              </a:rPr>
              <a:t>মারমা</a:t>
            </a:r>
            <a:r>
              <a:rPr lang="en-US" sz="2000" dirty="0">
                <a:latin typeface="NikoshBAN" pitchFamily="2" charset="0"/>
                <a:cs typeface="NikoshBAN" pitchFamily="2" charset="0"/>
              </a:rPr>
              <a:t>:</a:t>
            </a:r>
          </a:p>
        </p:txBody>
      </p:sp>
      <p:sp>
        <p:nvSpPr>
          <p:cNvPr id="3" name="TextBox 2"/>
          <p:cNvSpPr txBox="1"/>
          <p:nvPr/>
        </p:nvSpPr>
        <p:spPr>
          <a:xfrm>
            <a:off x="266426" y="914400"/>
            <a:ext cx="8611148" cy="3170099"/>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মারমাদের প্রধান বসতি পাবর্ত্য চট্টগ্রামের বান্দরবান,রাঙামাটি ও খাগড়াছড়িতে। মারমা ভাষাও মঙ্গোলীয় ভাষা পরিবারের।তাদের নিজস্ব বর্ণমালাও আছে।মারমারা প্রাচীন কাল থেকেই বৌদ্ধ ধর্মাবলম্বী। তারা বিয়ের সময় ধর্মীয় ও লোকাচার মিলিয়ে নানা অনুষ্ঠান পালন করে।নিজেদের গোত্রে বিবাহকে মারমা সমাজে উৎসাহিত করা হয়।মারমারা পিতৃতান্ত্রিক। সম্পত্তির উত্তরাধিকারে ছেলে ও মেয়েদের সমান অধিকারের কথা বলা হয়েছে। তবে পরিবার ও সমাজজীবনে পুরুষেরই প্রাধান্য থাকে।বিয়ের পরে নারী-পুরুষ ইচ্ছে করলে মা-বাবার বাড়িতে কিংবা শ্বশুরবাড়িতে স্থায়ীভাবে বসবাস করতে পারে।মারমাদের সামাজিক শাসনব্যবস্থায় রাজা প্রধান।মারমারা জুম চাষ করে ও বনজ সম্পদ আহরণের মাধ্যমে জীবিকানির্বাহ করে।</a:t>
            </a:r>
          </a:p>
          <a:p>
            <a:r>
              <a:rPr lang="bn-BD" sz="2000" dirty="0">
                <a:latin typeface="NikoshBAN" panose="02000000000000000000" pitchFamily="2" charset="0"/>
                <a:cs typeface="NikoshBAN" panose="02000000000000000000" pitchFamily="2" charset="0"/>
              </a:rPr>
              <a:t>বৌদ্ধ ধর্মাবলম্বী হলেও  মারমারা এখনও দেব-দেবীর পূজা এবং নানা আচার-অনুষ্ঠানাদিনপালন করে।তাদের সবচেয়ে বড় উৎসব হলো নববর্ষে সাংগ্রাই দেবীর পূজা এবং এ উপলক্ষে আয়োজিত সাংগ্রাই উৎসব তিন দিন ধরে চলে।</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4755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rgbClr val="ED7D31"/>
                                        </p:clrVal>
                                      </p:to>
                                    </p:set>
                                    <p:set>
                                      <p:cBhvr>
                                        <p:cTn id="7" dur="500" fill="hold"/>
                                        <p:tgtEl>
                                          <p:spTgt spid="3"/>
                                        </p:tgtEl>
                                        <p:attrNameLst>
                                          <p:attrName>fillcolor</p:attrName>
                                        </p:attrNameLst>
                                      </p:cBhvr>
                                      <p:to>
                                        <p:clrVal>
                                          <a:srgbClr val="ED7D31"/>
                                        </p:clrVal>
                                      </p:to>
                                    </p:set>
                                    <p:set>
                                      <p:cBhvr>
                                        <p:cTn id="8"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b="20135"/>
          <a:stretch/>
        </p:blipFill>
        <p:spPr>
          <a:xfrm>
            <a:off x="3140068" y="2827131"/>
            <a:ext cx="2697608" cy="1463040"/>
          </a:xfrm>
          <a:prstGeom prst="rect">
            <a:avLst/>
          </a:prstGeom>
          <a:ln w="19050">
            <a:solidFill>
              <a:schemeClr val="tx1"/>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587" y="2827131"/>
            <a:ext cx="2697608" cy="1463040"/>
          </a:xfrm>
          <a:prstGeom prst="rect">
            <a:avLst/>
          </a:prstGeom>
          <a:ln w="19050">
            <a:solidFill>
              <a:schemeClr val="tx1"/>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12247"/>
          <a:stretch/>
        </p:blipFill>
        <p:spPr>
          <a:xfrm>
            <a:off x="325757" y="2827132"/>
            <a:ext cx="2697608" cy="1463039"/>
          </a:xfrm>
          <a:prstGeom prst="rect">
            <a:avLst/>
          </a:prstGeom>
          <a:ln w="19050">
            <a:solidFill>
              <a:schemeClr val="tx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690" y="498081"/>
            <a:ext cx="2633472" cy="1645920"/>
          </a:xfrm>
          <a:prstGeom prst="rect">
            <a:avLst/>
          </a:prstGeom>
          <a:ln w="19050">
            <a:solidFill>
              <a:schemeClr val="tx1"/>
            </a:solid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60451" y="498081"/>
            <a:ext cx="2775780" cy="1645920"/>
          </a:xfrm>
          <a:prstGeom prst="rect">
            <a:avLst/>
          </a:prstGeom>
          <a:ln w="19050">
            <a:solidFill>
              <a:schemeClr val="tx1"/>
            </a:solidFill>
          </a:ln>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0068" y="498081"/>
            <a:ext cx="2633472" cy="1645920"/>
          </a:xfrm>
          <a:prstGeom prst="rect">
            <a:avLst/>
          </a:prstGeom>
          <a:ln w="19050">
            <a:solidFill>
              <a:schemeClr val="tx1"/>
            </a:solidFill>
          </a:ln>
        </p:spPr>
      </p:pic>
      <p:sp>
        <p:nvSpPr>
          <p:cNvPr id="9" name="TextBox 8"/>
          <p:cNvSpPr txBox="1"/>
          <p:nvPr/>
        </p:nvSpPr>
        <p:spPr>
          <a:xfrm>
            <a:off x="7023207" y="2201625"/>
            <a:ext cx="914400" cy="400110"/>
          </a:xfrm>
          <a:prstGeom prst="rect">
            <a:avLst/>
          </a:prstGeom>
          <a:noFill/>
          <a:ln w="19050">
            <a:solidFill>
              <a:schemeClr val="accent2"/>
            </a:solidFill>
          </a:ln>
        </p:spPr>
        <p:txBody>
          <a:bodyPr wrap="square" rtlCol="0">
            <a:spAutoFit/>
          </a:bodyPr>
          <a:lstStyle/>
          <a:p>
            <a:r>
              <a:rPr lang="bn-BD" sz="2000" dirty="0">
                <a:latin typeface="NikoshBAN" pitchFamily="2" charset="0"/>
                <a:cs typeface="NikoshBAN" pitchFamily="2" charset="0"/>
              </a:rPr>
              <a:t>রাঙামাটি</a:t>
            </a:r>
            <a:endParaRPr lang="en-US" sz="2000" dirty="0">
              <a:latin typeface="NikoshBAN" pitchFamily="2" charset="0"/>
              <a:cs typeface="NikoshBAN" pitchFamily="2" charset="0"/>
            </a:endParaRPr>
          </a:p>
        </p:txBody>
      </p:sp>
      <p:sp>
        <p:nvSpPr>
          <p:cNvPr id="10" name="TextBox 9"/>
          <p:cNvSpPr txBox="1"/>
          <p:nvPr/>
        </p:nvSpPr>
        <p:spPr>
          <a:xfrm>
            <a:off x="813879" y="2194683"/>
            <a:ext cx="1721363" cy="400110"/>
          </a:xfrm>
          <a:prstGeom prst="rect">
            <a:avLst/>
          </a:prstGeom>
          <a:noFill/>
          <a:ln w="19050">
            <a:solidFill>
              <a:schemeClr val="accent2"/>
            </a:solidFill>
          </a:ln>
        </p:spPr>
        <p:txBody>
          <a:bodyPr wrap="square" rtlCol="0">
            <a:spAutoFit/>
          </a:bodyPr>
          <a:lstStyle/>
          <a:p>
            <a:r>
              <a:rPr lang="bn-BD" sz="2000" dirty="0">
                <a:latin typeface="NikoshBAN" pitchFamily="2" charset="0"/>
                <a:cs typeface="NikoshBAN" pitchFamily="2" charset="0"/>
              </a:rPr>
              <a:t>খাগড়াছড়ি(সাজেক)</a:t>
            </a:r>
            <a:endParaRPr lang="en-US" sz="2000" dirty="0">
              <a:latin typeface="NikoshBAN" pitchFamily="2" charset="0"/>
              <a:cs typeface="NikoshBAN" pitchFamily="2" charset="0"/>
            </a:endParaRPr>
          </a:p>
        </p:txBody>
      </p:sp>
      <p:sp>
        <p:nvSpPr>
          <p:cNvPr id="11" name="TextBox 10"/>
          <p:cNvSpPr txBox="1"/>
          <p:nvPr/>
        </p:nvSpPr>
        <p:spPr>
          <a:xfrm>
            <a:off x="4031671" y="2201625"/>
            <a:ext cx="914400" cy="400110"/>
          </a:xfrm>
          <a:prstGeom prst="rect">
            <a:avLst/>
          </a:prstGeom>
          <a:noFill/>
          <a:ln w="19050">
            <a:solidFill>
              <a:schemeClr val="accent2"/>
            </a:solidFill>
          </a:ln>
        </p:spPr>
        <p:txBody>
          <a:bodyPr wrap="square" rtlCol="0">
            <a:spAutoFit/>
          </a:bodyPr>
          <a:lstStyle/>
          <a:p>
            <a:r>
              <a:rPr lang="bn-BD" sz="2000" dirty="0">
                <a:latin typeface="NikoshBAN" pitchFamily="2" charset="0"/>
                <a:cs typeface="NikoshBAN" pitchFamily="2" charset="0"/>
              </a:rPr>
              <a:t>বান্দরবান</a:t>
            </a:r>
            <a:endParaRPr lang="en-US" sz="2000" dirty="0">
              <a:latin typeface="NikoshBAN" pitchFamily="2" charset="0"/>
              <a:cs typeface="NikoshBAN" pitchFamily="2" charset="0"/>
            </a:endParaRPr>
          </a:p>
        </p:txBody>
      </p:sp>
      <p:sp>
        <p:nvSpPr>
          <p:cNvPr id="12" name="TextBox 11"/>
          <p:cNvSpPr txBox="1"/>
          <p:nvPr/>
        </p:nvSpPr>
        <p:spPr>
          <a:xfrm>
            <a:off x="987172" y="4340853"/>
            <a:ext cx="1310640"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মারমা রাজা</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3551956" y="4340853"/>
            <a:ext cx="1873830"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মারমা জাতিগোষ্ঠী</a:t>
            </a:r>
            <a:endParaRPr lang="en-US" sz="2400" dirty="0">
              <a:latin typeface="NikoshBAN" panose="02000000000000000000" pitchFamily="2" charset="0"/>
              <a:cs typeface="NikoshBAN" panose="02000000000000000000" pitchFamily="2" charset="0"/>
            </a:endParaRPr>
          </a:p>
        </p:txBody>
      </p:sp>
      <p:sp>
        <p:nvSpPr>
          <p:cNvPr id="14" name="TextBox 13"/>
          <p:cNvSpPr txBox="1"/>
          <p:nvPr/>
        </p:nvSpPr>
        <p:spPr>
          <a:xfrm>
            <a:off x="6481127" y="4342771"/>
            <a:ext cx="1998561" cy="461665"/>
          </a:xfrm>
          <a:prstGeom prst="rect">
            <a:avLst/>
          </a:prstGeom>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মারমাদের জুম চাষ</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144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 calcmode="lin" valueType="num">
                                      <p:cBhvr>
                                        <p:cTn id="39" dur="1000" fill="hold"/>
                                        <p:tgtEl>
                                          <p:spTgt spid="10"/>
                                        </p:tgtEl>
                                        <p:attrNameLst>
                                          <p:attrName>style.rotation</p:attrName>
                                        </p:attrNameLst>
                                      </p:cBhvr>
                                      <p:tavLst>
                                        <p:tav tm="0">
                                          <p:val>
                                            <p:fltVal val="90"/>
                                          </p:val>
                                        </p:tav>
                                        <p:tav tm="100000">
                                          <p:val>
                                            <p:fltVal val="0"/>
                                          </p:val>
                                        </p:tav>
                                      </p:tavLst>
                                    </p:anim>
                                    <p:animEffect transition="in" filter="fade">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1000" fill="hold"/>
                                        <p:tgtEl>
                                          <p:spTgt spid="11"/>
                                        </p:tgtEl>
                                        <p:attrNameLst>
                                          <p:attrName>ppt_w</p:attrName>
                                        </p:attrNameLst>
                                      </p:cBhvr>
                                      <p:tavLst>
                                        <p:tav tm="0">
                                          <p:val>
                                            <p:fltVal val="0"/>
                                          </p:val>
                                        </p:tav>
                                        <p:tav tm="100000">
                                          <p:val>
                                            <p:strVal val="#ppt_w"/>
                                          </p:val>
                                        </p:tav>
                                      </p:tavLst>
                                    </p:anim>
                                    <p:anim calcmode="lin" valueType="num">
                                      <p:cBhvr>
                                        <p:cTn id="46" dur="1000" fill="hold"/>
                                        <p:tgtEl>
                                          <p:spTgt spid="11"/>
                                        </p:tgtEl>
                                        <p:attrNameLst>
                                          <p:attrName>ppt_h</p:attrName>
                                        </p:attrNameLst>
                                      </p:cBhvr>
                                      <p:tavLst>
                                        <p:tav tm="0">
                                          <p:val>
                                            <p:fltVal val="0"/>
                                          </p:val>
                                        </p:tav>
                                        <p:tav tm="100000">
                                          <p:val>
                                            <p:strVal val="#ppt_h"/>
                                          </p:val>
                                        </p:tav>
                                      </p:tavLst>
                                    </p:anim>
                                    <p:anim calcmode="lin" valueType="num">
                                      <p:cBhvr>
                                        <p:cTn id="47" dur="1000" fill="hold"/>
                                        <p:tgtEl>
                                          <p:spTgt spid="11"/>
                                        </p:tgtEl>
                                        <p:attrNameLst>
                                          <p:attrName>style.rotation</p:attrName>
                                        </p:attrNameLst>
                                      </p:cBhvr>
                                      <p:tavLst>
                                        <p:tav tm="0">
                                          <p:val>
                                            <p:fltVal val="90"/>
                                          </p:val>
                                        </p:tav>
                                        <p:tav tm="100000">
                                          <p:val>
                                            <p:fltVal val="0"/>
                                          </p:val>
                                        </p:tav>
                                      </p:tavLst>
                                    </p:anim>
                                    <p:animEffect transition="in" filter="fade">
                                      <p:cBhvr>
                                        <p:cTn id="48" dur="1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style.rotation</p:attrName>
                                        </p:attrNameLst>
                                      </p:cBhvr>
                                      <p:tavLst>
                                        <p:tav tm="0">
                                          <p:val>
                                            <p:fltVal val="90"/>
                                          </p:val>
                                        </p:tav>
                                        <p:tav tm="100000">
                                          <p:val>
                                            <p:fltVal val="0"/>
                                          </p:val>
                                        </p:tav>
                                      </p:tavLst>
                                    </p:anim>
                                    <p:animEffect transition="in" filter="fade">
                                      <p:cBhvr>
                                        <p:cTn id="56" dur="10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1000" fill="hold"/>
                                        <p:tgtEl>
                                          <p:spTgt spid="13"/>
                                        </p:tgtEl>
                                        <p:attrNameLst>
                                          <p:attrName>ppt_w</p:attrName>
                                        </p:attrNameLst>
                                      </p:cBhvr>
                                      <p:tavLst>
                                        <p:tav tm="0">
                                          <p:val>
                                            <p:fltVal val="0"/>
                                          </p:val>
                                        </p:tav>
                                        <p:tav tm="100000">
                                          <p:val>
                                            <p:strVal val="#ppt_w"/>
                                          </p:val>
                                        </p:tav>
                                      </p:tavLst>
                                    </p:anim>
                                    <p:anim calcmode="lin" valueType="num">
                                      <p:cBhvr>
                                        <p:cTn id="70" dur="1000" fill="hold"/>
                                        <p:tgtEl>
                                          <p:spTgt spid="13"/>
                                        </p:tgtEl>
                                        <p:attrNameLst>
                                          <p:attrName>ppt_h</p:attrName>
                                        </p:attrNameLst>
                                      </p:cBhvr>
                                      <p:tavLst>
                                        <p:tav tm="0">
                                          <p:val>
                                            <p:fltVal val="0"/>
                                          </p:val>
                                        </p:tav>
                                        <p:tav tm="100000">
                                          <p:val>
                                            <p:strVal val="#ppt_h"/>
                                          </p:val>
                                        </p:tav>
                                      </p:tavLst>
                                    </p:anim>
                                    <p:anim calcmode="lin" valueType="num">
                                      <p:cBhvr>
                                        <p:cTn id="71" dur="1000" fill="hold"/>
                                        <p:tgtEl>
                                          <p:spTgt spid="13"/>
                                        </p:tgtEl>
                                        <p:attrNameLst>
                                          <p:attrName>style.rotation</p:attrName>
                                        </p:attrNameLst>
                                      </p:cBhvr>
                                      <p:tavLst>
                                        <p:tav tm="0">
                                          <p:val>
                                            <p:fltVal val="90"/>
                                          </p:val>
                                        </p:tav>
                                        <p:tav tm="100000">
                                          <p:val>
                                            <p:fltVal val="0"/>
                                          </p:val>
                                        </p:tav>
                                      </p:tavLst>
                                    </p:anim>
                                    <p:animEffect transition="in" filter="fade">
                                      <p:cBhvr>
                                        <p:cTn id="72" dur="10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57880"/>
            <a:ext cx="914401"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মণিপুরি</a:t>
            </a:r>
            <a:endParaRPr lang="en-US" sz="2400" dirty="0">
              <a:latin typeface="NikoshBAN" panose="02000000000000000000" pitchFamily="2" charset="0"/>
              <a:cs typeface="NikoshBAN" panose="02000000000000000000" pitchFamily="2" charset="0"/>
            </a:endParaRPr>
          </a:p>
        </p:txBody>
      </p:sp>
      <p:sp>
        <p:nvSpPr>
          <p:cNvPr id="3" name="TextBox 2"/>
          <p:cNvSpPr txBox="1"/>
          <p:nvPr/>
        </p:nvSpPr>
        <p:spPr>
          <a:xfrm>
            <a:off x="247650" y="744622"/>
            <a:ext cx="8648700" cy="4154984"/>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বাংলাদেশের ক্ষুদ্র জাতিগোষ্ঠীর মধ্যে মণিপুরি জাতি অন্যতম। এদের আদি নিবাস ভারতের মণিপুরি রাজ্য। এদের মধ্যে কোনো কোনো সম্প্রদায়ের নিজস্ব বর্ণমালাও আছে। মণিপুরিরা যেখানেই বসতি স্থাপন করে সেখানেই কয়েকটি পরিবার মিলে গড়ে তুলে পাড়া। প্রতিটি পাড়াতেই থাকে দেবমন্দির ও মণ্ডপ।ঐ মন্দির ও মণ্ডপকে ঘিরেই আবর্তিত হয় ঐ পাড়ার যাবতীয় ধর্মীয় ও সামাজিক কর্মকান্ড। মণিপুরি সমাজে পাড়া বা গ্রাম ও পানচায় বা পঞ্চায়েতের ভূমিকা খুবই গুরুত্বপূর্ণ।</a:t>
            </a:r>
          </a:p>
          <a:p>
            <a:r>
              <a:rPr lang="bn-BD" sz="2400" dirty="0">
                <a:latin typeface="NikoshBAN" panose="02000000000000000000" pitchFamily="2" charset="0"/>
                <a:cs typeface="NikoshBAN" panose="02000000000000000000" pitchFamily="2" charset="0"/>
              </a:rPr>
              <a:t>মণিপুরি জনগোষ্ঠী ৭টি গোত্রে বিভক্ত। মণিপুরিদের প্রাচীন ধর্মের নাম আপোকপা। মণিপুরিদের একটি উল্লেখযোগ্য অংশ ইসলাম ধর্মাবলম্বী। সনাতন ধর্মাবলম্বী মণিপুরিদের প্রধান উৎসব রাস উৎসব, রথযাত্রা ইত্যাদি। মণিপুরিরা প্রধানত কৃষিজীবী। ভাত, মাছ, শাক-সবজি মণিপুরিদের প্রধান খাদ্য।মণিপুরি পুরুষেরা সাধারণত ধুতি,গামছা, জামা ইত্যাদি পরিধান করে। আর মেয়েরা পরে নিজেদের তৈরি বিশেষ ধরনের পোশাক।</a:t>
            </a:r>
          </a:p>
        </p:txBody>
      </p:sp>
    </p:spTree>
    <p:extLst>
      <p:ext uri="{BB962C8B-B14F-4D97-AF65-F5344CB8AC3E}">
        <p14:creationId xmlns:p14="http://schemas.microsoft.com/office/powerpoint/2010/main" val="299592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935" y="263842"/>
            <a:ext cx="2583819" cy="164592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405" y="2678430"/>
            <a:ext cx="2468880" cy="16459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7545" y="263842"/>
            <a:ext cx="2583819" cy="164592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4120" y="263842"/>
            <a:ext cx="2583819" cy="1645920"/>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17545" y="2678430"/>
            <a:ext cx="2583819" cy="164592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94121" y="2678430"/>
            <a:ext cx="2583819" cy="1645920"/>
          </a:xfrm>
          <a:prstGeom prst="rect">
            <a:avLst/>
          </a:prstGeom>
        </p:spPr>
      </p:pic>
      <p:sp>
        <p:nvSpPr>
          <p:cNvPr id="8" name="TextBox 7"/>
          <p:cNvSpPr txBox="1"/>
          <p:nvPr/>
        </p:nvSpPr>
        <p:spPr>
          <a:xfrm>
            <a:off x="668974" y="1973580"/>
            <a:ext cx="1729740" cy="400110"/>
          </a:xfrm>
          <a:prstGeom prst="rect">
            <a:avLst/>
          </a:prstGeom>
          <a:noFill/>
          <a:ln w="12700">
            <a:solidFill>
              <a:schemeClr val="accent2"/>
            </a:solidFill>
          </a:ln>
        </p:spPr>
        <p:txBody>
          <a:bodyPr wrap="square" rtlCol="0">
            <a:spAutoFit/>
          </a:bodyPr>
          <a:lstStyle/>
          <a:p>
            <a:r>
              <a:rPr lang="bn-BD" sz="2000" dirty="0">
                <a:latin typeface="NikoshBAN" panose="02000000000000000000" pitchFamily="2" charset="0"/>
                <a:cs typeface="NikoshBAN" panose="02000000000000000000" pitchFamily="2" charset="0"/>
              </a:rPr>
              <a:t>মণিপুরি জাতিগোষ্ঠী</a:t>
            </a:r>
            <a:endParaRPr lang="en-US" sz="2000" dirty="0">
              <a:latin typeface="NikoshBAN" panose="02000000000000000000" pitchFamily="2" charset="0"/>
              <a:cs typeface="NikoshBAN" panose="02000000000000000000" pitchFamily="2" charset="0"/>
            </a:endParaRPr>
          </a:p>
        </p:txBody>
      </p:sp>
      <p:sp>
        <p:nvSpPr>
          <p:cNvPr id="9" name="TextBox 8"/>
          <p:cNvSpPr txBox="1"/>
          <p:nvPr/>
        </p:nvSpPr>
        <p:spPr>
          <a:xfrm>
            <a:off x="3504726" y="1969830"/>
            <a:ext cx="2009456" cy="400110"/>
          </a:xfrm>
          <a:prstGeom prst="rect">
            <a:avLst/>
          </a:prstGeom>
          <a:noFill/>
          <a:ln w="12700">
            <a:solidFill>
              <a:schemeClr val="accent2"/>
            </a:solidFill>
          </a:ln>
        </p:spPr>
        <p:txBody>
          <a:bodyPr wrap="square" rtlCol="0">
            <a:spAutoFit/>
          </a:bodyPr>
          <a:lstStyle/>
          <a:p>
            <a:r>
              <a:rPr lang="bn-BD" sz="2000" dirty="0">
                <a:latin typeface="NikoshBAN" panose="02000000000000000000" pitchFamily="2" charset="0"/>
                <a:cs typeface="NikoshBAN" panose="02000000000000000000" pitchFamily="2" charset="0"/>
              </a:rPr>
              <a:t>মণিপুরিদের রাস উৎসব</a:t>
            </a:r>
            <a:endParaRPr lang="en-US" sz="2000" dirty="0">
              <a:latin typeface="NikoshBAN" panose="02000000000000000000" pitchFamily="2" charset="0"/>
              <a:cs typeface="NikoshBAN" panose="02000000000000000000" pitchFamily="2" charset="0"/>
            </a:endParaRPr>
          </a:p>
        </p:txBody>
      </p:sp>
      <p:sp>
        <p:nvSpPr>
          <p:cNvPr id="10" name="TextBox 9"/>
          <p:cNvSpPr txBox="1"/>
          <p:nvPr/>
        </p:nvSpPr>
        <p:spPr>
          <a:xfrm>
            <a:off x="6439538" y="1969830"/>
            <a:ext cx="2292982" cy="400110"/>
          </a:xfrm>
          <a:prstGeom prst="rect">
            <a:avLst/>
          </a:prstGeom>
          <a:noFill/>
          <a:ln w="12700">
            <a:solidFill>
              <a:schemeClr val="accent2"/>
            </a:solidFill>
          </a:ln>
        </p:spPr>
        <p:txBody>
          <a:bodyPr wrap="square" rtlCol="0">
            <a:spAutoFit/>
          </a:bodyPr>
          <a:lstStyle/>
          <a:p>
            <a:r>
              <a:rPr lang="bn-BD" sz="2000" dirty="0">
                <a:latin typeface="NikoshBAN" panose="02000000000000000000" pitchFamily="2" charset="0"/>
                <a:cs typeface="NikoshBAN" panose="02000000000000000000" pitchFamily="2" charset="0"/>
              </a:rPr>
              <a:t>মণিপুরিদের রথযাত্রা উৎসব</a:t>
            </a:r>
            <a:endParaRPr lang="en-US" sz="2000" dirty="0">
              <a:latin typeface="NikoshBAN" panose="02000000000000000000" pitchFamily="2" charset="0"/>
              <a:cs typeface="NikoshBAN" panose="02000000000000000000" pitchFamily="2" charset="0"/>
            </a:endParaRPr>
          </a:p>
        </p:txBody>
      </p:sp>
      <p:sp>
        <p:nvSpPr>
          <p:cNvPr id="11" name="TextBox 10"/>
          <p:cNvSpPr txBox="1"/>
          <p:nvPr/>
        </p:nvSpPr>
        <p:spPr>
          <a:xfrm>
            <a:off x="177483" y="4391084"/>
            <a:ext cx="2712721" cy="369332"/>
          </a:xfrm>
          <a:prstGeom prst="rect">
            <a:avLst/>
          </a:prstGeom>
          <a:noFill/>
          <a:ln w="12700">
            <a:solidFill>
              <a:schemeClr val="accent2"/>
            </a:solidFill>
          </a:ln>
        </p:spPr>
        <p:txBody>
          <a:bodyPr wrap="square" rtlCol="0">
            <a:spAutoFit/>
          </a:bodyPr>
          <a:lstStyle/>
          <a:p>
            <a:r>
              <a:rPr lang="bn-BD" sz="1800" dirty="0">
                <a:latin typeface="NikoshBAN" panose="02000000000000000000" pitchFamily="2" charset="0"/>
                <a:cs typeface="NikoshBAN" panose="02000000000000000000" pitchFamily="2" charset="0"/>
              </a:rPr>
              <a:t>মণিপুরিদের নিজেদের তৈরি পোষাক</a:t>
            </a:r>
            <a:endParaRPr lang="en-US" sz="1800" dirty="0">
              <a:latin typeface="NikoshBAN" panose="02000000000000000000" pitchFamily="2" charset="0"/>
              <a:cs typeface="NikoshBAN" panose="02000000000000000000" pitchFamily="2" charset="0"/>
            </a:endParaRPr>
          </a:p>
        </p:txBody>
      </p:sp>
      <p:sp>
        <p:nvSpPr>
          <p:cNvPr id="12" name="TextBox 11"/>
          <p:cNvSpPr txBox="1"/>
          <p:nvPr/>
        </p:nvSpPr>
        <p:spPr>
          <a:xfrm>
            <a:off x="3451067" y="4391084"/>
            <a:ext cx="2063115" cy="369332"/>
          </a:xfrm>
          <a:prstGeom prst="rect">
            <a:avLst/>
          </a:prstGeom>
          <a:noFill/>
          <a:ln w="12700">
            <a:solidFill>
              <a:schemeClr val="accent2"/>
            </a:solidFill>
          </a:ln>
        </p:spPr>
        <p:txBody>
          <a:bodyPr wrap="square" rtlCol="0">
            <a:spAutoFit/>
          </a:bodyPr>
          <a:lstStyle/>
          <a:p>
            <a:r>
              <a:rPr lang="bn-BD" sz="1800" dirty="0">
                <a:latin typeface="NikoshBAN" panose="02000000000000000000" pitchFamily="2" charset="0"/>
                <a:cs typeface="NikoshBAN" panose="02000000000000000000" pitchFamily="2" charset="0"/>
              </a:rPr>
              <a:t>মণিপুরিদের খাদ্যের বৈচিত্র</a:t>
            </a:r>
            <a:endParaRPr lang="en-US" sz="1800" dirty="0">
              <a:latin typeface="NikoshBAN" panose="02000000000000000000" pitchFamily="2" charset="0"/>
              <a:cs typeface="NikoshBAN" panose="02000000000000000000" pitchFamily="2" charset="0"/>
            </a:endParaRPr>
          </a:p>
        </p:txBody>
      </p:sp>
      <p:sp>
        <p:nvSpPr>
          <p:cNvPr id="13" name="TextBox 12"/>
          <p:cNvSpPr txBox="1"/>
          <p:nvPr/>
        </p:nvSpPr>
        <p:spPr>
          <a:xfrm>
            <a:off x="6784580" y="4391084"/>
            <a:ext cx="1602898" cy="369332"/>
          </a:xfrm>
          <a:prstGeom prst="rect">
            <a:avLst/>
          </a:prstGeom>
          <a:noFill/>
          <a:ln w="12700">
            <a:solidFill>
              <a:schemeClr val="accent2"/>
            </a:solidFill>
          </a:ln>
        </p:spPr>
        <p:txBody>
          <a:bodyPr wrap="square" rtlCol="0">
            <a:spAutoFit/>
          </a:bodyPr>
          <a:lstStyle/>
          <a:p>
            <a:r>
              <a:rPr lang="bn-BD" sz="1800" dirty="0">
                <a:latin typeface="NikoshBAN" panose="02000000000000000000" pitchFamily="2" charset="0"/>
                <a:cs typeface="NikoshBAN" panose="02000000000000000000" pitchFamily="2" charset="0"/>
              </a:rPr>
              <a:t>মণিপুরিদের পোষাক</a:t>
            </a:r>
            <a:endParaRPr lang="en-US" sz="1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02719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05111535"/>
              </p:ext>
            </p:extLst>
          </p:nvPr>
        </p:nvGraphicFramePr>
        <p:xfrm>
          <a:off x="1371600" y="1988820"/>
          <a:ext cx="6096000" cy="1663921"/>
        </p:xfrm>
        <a:graphic>
          <a:graphicData uri="http://schemas.openxmlformats.org/drawingml/2006/table">
            <a:tbl>
              <a:tblPr firstRow="1" bandRow="1">
                <a:tableStyleId>{5C22544A-7EE6-4342-B048-85BDC9FD1C3A}</a:tableStyleId>
              </a:tblPr>
              <a:tblGrid>
                <a:gridCol w="3040380">
                  <a:extLst>
                    <a:ext uri="{9D8B030D-6E8A-4147-A177-3AD203B41FA5}">
                      <a16:colId xmlns:a16="http://schemas.microsoft.com/office/drawing/2014/main" val="1410733329"/>
                    </a:ext>
                  </a:extLst>
                </a:gridCol>
                <a:gridCol w="3055620">
                  <a:extLst>
                    <a:ext uri="{9D8B030D-6E8A-4147-A177-3AD203B41FA5}">
                      <a16:colId xmlns:a16="http://schemas.microsoft.com/office/drawing/2014/main" val="3149038360"/>
                    </a:ext>
                  </a:extLst>
                </a:gridCol>
              </a:tblGrid>
              <a:tr h="556260">
                <a:tc>
                  <a:txBody>
                    <a:bodyPr/>
                    <a:lstStyle/>
                    <a:p>
                      <a:endParaRPr lang="en-US" dirty="0"/>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3009521140"/>
                  </a:ext>
                </a:extLst>
              </a:tr>
              <a:tr h="1107661">
                <a:tc>
                  <a:txBody>
                    <a:bodyPr/>
                    <a:lstStyle/>
                    <a:p>
                      <a:endParaRPr lang="en-US" sz="2000" dirty="0">
                        <a:latin typeface="NikoshBAN" panose="02000000000000000000" pitchFamily="2" charset="0"/>
                        <a:cs typeface="NikoshBAN" panose="02000000000000000000" pitchFamily="2" charset="0"/>
                      </a:endParaRPr>
                    </a:p>
                  </a:txBody>
                  <a:tcPr>
                    <a:solidFill>
                      <a:schemeClr val="accent4">
                        <a:lumMod val="20000"/>
                        <a:lumOff val="80000"/>
                      </a:schemeClr>
                    </a:solidFill>
                  </a:tcPr>
                </a:tc>
                <a:tc>
                  <a:txBody>
                    <a:bodyPr/>
                    <a:lstStyle/>
                    <a:p>
                      <a:endParaRPr lang="en-US" dirty="0"/>
                    </a:p>
                  </a:txBody>
                  <a:tcPr>
                    <a:solidFill>
                      <a:schemeClr val="accent4">
                        <a:lumMod val="20000"/>
                        <a:lumOff val="80000"/>
                      </a:schemeClr>
                    </a:solidFill>
                  </a:tcPr>
                </a:tc>
                <a:extLst>
                  <a:ext uri="{0D108BD9-81ED-4DB2-BD59-A6C34878D82A}">
                    <a16:rowId xmlns:a16="http://schemas.microsoft.com/office/drawing/2014/main" val="92967174"/>
                  </a:ext>
                </a:extLst>
              </a:tr>
            </a:tbl>
          </a:graphicData>
        </a:graphic>
      </p:graphicFrame>
      <p:sp>
        <p:nvSpPr>
          <p:cNvPr id="3" name="TextBox 2"/>
          <p:cNvSpPr txBox="1"/>
          <p:nvPr/>
        </p:nvSpPr>
        <p:spPr>
          <a:xfrm>
            <a:off x="3806190" y="289560"/>
            <a:ext cx="153162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dirty="0">
                <a:latin typeface="NikoshBAN" panose="02000000000000000000" pitchFamily="2" charset="0"/>
                <a:cs typeface="NikoshBAN" panose="02000000000000000000" pitchFamily="2" charset="0"/>
              </a:rPr>
              <a:t>দলগত কাজ</a:t>
            </a:r>
            <a:endParaRPr lang="en-US" sz="2800" dirty="0">
              <a:latin typeface="NikoshBAN" panose="02000000000000000000" pitchFamily="2" charset="0"/>
              <a:cs typeface="NikoshBAN" panose="02000000000000000000" pitchFamily="2" charset="0"/>
            </a:endParaRPr>
          </a:p>
        </p:txBody>
      </p:sp>
      <p:sp>
        <p:nvSpPr>
          <p:cNvPr id="4" name="TextBox 3"/>
          <p:cNvSpPr txBox="1"/>
          <p:nvPr/>
        </p:nvSpPr>
        <p:spPr>
          <a:xfrm>
            <a:off x="7315200" y="243401"/>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grpSp>
        <p:nvGrpSpPr>
          <p:cNvPr id="9" name="Group 8"/>
          <p:cNvGrpSpPr/>
          <p:nvPr/>
        </p:nvGrpSpPr>
        <p:grpSpPr>
          <a:xfrm>
            <a:off x="1702118" y="2096534"/>
            <a:ext cx="5434965" cy="1072527"/>
            <a:chOff x="1363980" y="1354125"/>
            <a:chExt cx="5434965" cy="1072527"/>
          </a:xfrm>
        </p:grpSpPr>
        <p:sp>
          <p:nvSpPr>
            <p:cNvPr id="5" name="TextBox 4"/>
            <p:cNvSpPr txBox="1"/>
            <p:nvPr/>
          </p:nvSpPr>
          <p:spPr>
            <a:xfrm>
              <a:off x="2164080" y="1354125"/>
              <a:ext cx="1116330" cy="400110"/>
            </a:xfrm>
            <a:prstGeom prst="rect">
              <a:avLst/>
            </a:prstGeom>
            <a:solidFill>
              <a:schemeClr val="accent4">
                <a:lumMod val="40000"/>
                <a:lumOff val="60000"/>
              </a:schemeClr>
            </a:solidFill>
          </p:spPr>
          <p:txBody>
            <a:bodyPr wrap="square" rtlCol="0">
              <a:spAutoFit/>
            </a:bodyPr>
            <a:lstStyle/>
            <a:p>
              <a:r>
                <a:rPr lang="bn-BD" sz="2000" dirty="0">
                  <a:latin typeface="NikoshBAN" panose="02000000000000000000" pitchFamily="2" charset="0"/>
                  <a:cs typeface="NikoshBAN" panose="02000000000000000000" pitchFamily="2" charset="0"/>
                </a:rPr>
                <a:t>দল – ‘ক’</a:t>
              </a:r>
              <a:endParaRPr lang="en-US" sz="2000" dirty="0">
                <a:latin typeface="NikoshBAN" panose="02000000000000000000" pitchFamily="2" charset="0"/>
                <a:cs typeface="NikoshBAN" panose="02000000000000000000" pitchFamily="2" charset="0"/>
              </a:endParaRPr>
            </a:p>
          </p:txBody>
        </p:sp>
        <p:sp>
          <p:nvSpPr>
            <p:cNvPr id="6" name="TextBox 5"/>
            <p:cNvSpPr txBox="1"/>
            <p:nvPr/>
          </p:nvSpPr>
          <p:spPr>
            <a:xfrm>
              <a:off x="5204460" y="1354125"/>
              <a:ext cx="1013460" cy="400110"/>
            </a:xfrm>
            <a:prstGeom prst="rect">
              <a:avLst/>
            </a:prstGeom>
            <a:solidFill>
              <a:schemeClr val="accent4">
                <a:lumMod val="40000"/>
                <a:lumOff val="60000"/>
              </a:schemeClr>
            </a:solidFill>
          </p:spPr>
          <p:txBody>
            <a:bodyPr wrap="square" rtlCol="0">
              <a:spAutoFit/>
            </a:bodyPr>
            <a:lstStyle/>
            <a:p>
              <a:r>
                <a:rPr lang="bn-BD" sz="2000" dirty="0">
                  <a:latin typeface="NikoshBAN" panose="02000000000000000000" pitchFamily="2" charset="0"/>
                  <a:cs typeface="NikoshBAN" panose="02000000000000000000" pitchFamily="2" charset="0"/>
                </a:rPr>
                <a:t>দল – ‘খ’</a:t>
              </a:r>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1363980" y="2026542"/>
              <a:ext cx="244221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গারো জনগোষ্ঠী সম্পর্কে লিখ</a:t>
              </a:r>
              <a:endParaRPr lang="en-US" sz="2000" dirty="0">
                <a:latin typeface="NikoshBAN" panose="02000000000000000000" pitchFamily="2" charset="0"/>
                <a:cs typeface="NikoshBAN" panose="02000000000000000000" pitchFamily="2" charset="0"/>
              </a:endParaRPr>
            </a:p>
          </p:txBody>
        </p:sp>
        <p:sp>
          <p:nvSpPr>
            <p:cNvPr id="8" name="TextBox 7"/>
            <p:cNvSpPr txBox="1"/>
            <p:nvPr/>
          </p:nvSpPr>
          <p:spPr>
            <a:xfrm>
              <a:off x="4322445" y="2026542"/>
              <a:ext cx="247650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মারমা জনগোষ্ঠী সম্পর্কে লিখ</a:t>
              </a:r>
              <a:endParaRPr lang="en-US" sz="2000" dirty="0">
                <a:latin typeface="NikoshBAN" panose="02000000000000000000" pitchFamily="2" charset="0"/>
                <a:cs typeface="NikoshBAN" panose="02000000000000000000" pitchFamily="2" charset="0"/>
              </a:endParaRPr>
            </a:p>
          </p:txBody>
        </p:sp>
      </p:grpSp>
    </p:spTree>
    <p:extLst>
      <p:ext uri="{BB962C8B-B14F-4D97-AF65-F5344CB8AC3E}">
        <p14:creationId xmlns:p14="http://schemas.microsoft.com/office/powerpoint/2010/main" val="6123555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6700" y="209550"/>
            <a:ext cx="990600" cy="461665"/>
          </a:xfrm>
          <a:prstGeom prst="rect">
            <a:avLst/>
          </a:prstGeom>
          <a:solidFill>
            <a:schemeClr val="accent6">
              <a:lumMod val="20000"/>
              <a:lumOff val="80000"/>
            </a:schemeClr>
          </a:solidFill>
          <a:ln w="12700">
            <a:solidFill>
              <a:schemeClr val="accent6">
                <a:lumMod val="75000"/>
              </a:schemeClr>
            </a:solidFill>
          </a:ln>
        </p:spPr>
        <p:txBody>
          <a:bodyPr wrap="square" rtlCol="0">
            <a:spAutoFit/>
          </a:bodyPr>
          <a:lstStyle/>
          <a:p>
            <a:r>
              <a:rPr lang="bn-BD" sz="2400" dirty="0">
                <a:latin typeface="NikoshBAN" pitchFamily="2" charset="0"/>
                <a:cs typeface="NikoshBAN" pitchFamily="2" charset="0"/>
              </a:rPr>
              <a:t>মূল্যায়ন</a:t>
            </a:r>
            <a:endParaRPr lang="en-US" sz="2400" dirty="0">
              <a:latin typeface="NikoshBAN" pitchFamily="2" charset="0"/>
              <a:cs typeface="NikoshBAN" pitchFamily="2" charset="0"/>
            </a:endParaRPr>
          </a:p>
        </p:txBody>
      </p:sp>
      <p:sp>
        <p:nvSpPr>
          <p:cNvPr id="3" name="TextBox 2"/>
          <p:cNvSpPr txBox="1"/>
          <p:nvPr/>
        </p:nvSpPr>
        <p:spPr>
          <a:xfrm>
            <a:off x="571500" y="876240"/>
            <a:ext cx="3390900" cy="400110"/>
          </a:xfrm>
          <a:prstGeom prst="rect">
            <a:avLst/>
          </a:prstGeom>
          <a:noFill/>
        </p:spPr>
        <p:txBody>
          <a:bodyPr wrap="square" rtlCol="0">
            <a:spAutoFit/>
          </a:bodyPr>
          <a:lstStyle/>
          <a:p>
            <a:r>
              <a:rPr lang="en-US" sz="2000" dirty="0">
                <a:latin typeface="NikoshBAN" pitchFamily="2" charset="0"/>
                <a:cs typeface="NikoshBAN" pitchFamily="2" charset="0"/>
              </a:rPr>
              <a:t>১।গারো </a:t>
            </a:r>
            <a:r>
              <a:rPr lang="en-US" sz="2000" dirty="0" err="1">
                <a:latin typeface="NikoshBAN" pitchFamily="2" charset="0"/>
                <a:cs typeface="NikoshBAN" pitchFamily="2" charset="0"/>
              </a:rPr>
              <a:t>জনগোষ্ঠীর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প্রধান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বসতি</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কোথায়</a:t>
            </a:r>
            <a:r>
              <a:rPr lang="en-US" sz="2000" dirty="0">
                <a:latin typeface="NikoshBAN" pitchFamily="2" charset="0"/>
                <a:cs typeface="NikoshBAN" pitchFamily="2" charset="0"/>
              </a:rPr>
              <a:t>?</a:t>
            </a:r>
          </a:p>
        </p:txBody>
      </p:sp>
      <p:sp>
        <p:nvSpPr>
          <p:cNvPr id="4" name="TextBox 3"/>
          <p:cNvSpPr txBox="1"/>
          <p:nvPr/>
        </p:nvSpPr>
        <p:spPr>
          <a:xfrm>
            <a:off x="533400" y="1181040"/>
            <a:ext cx="6858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sz="2000" dirty="0">
                <a:latin typeface="NikoshBAN" pitchFamily="2" charset="0"/>
                <a:cs typeface="NikoshBAN" pitchFamily="2" charset="0"/>
              </a:rPr>
              <a:t>:</a:t>
            </a:r>
          </a:p>
        </p:txBody>
      </p:sp>
      <p:sp>
        <p:nvSpPr>
          <p:cNvPr id="5" name="TextBox 4"/>
          <p:cNvSpPr txBox="1"/>
          <p:nvPr/>
        </p:nvSpPr>
        <p:spPr>
          <a:xfrm>
            <a:off x="990600" y="1181040"/>
            <a:ext cx="3276600" cy="400110"/>
          </a:xfrm>
          <a:prstGeom prst="rect">
            <a:avLst/>
          </a:prstGeom>
          <a:noFill/>
        </p:spPr>
        <p:txBody>
          <a:bodyPr wrap="square" rtlCol="0">
            <a:spAutoFit/>
          </a:bodyPr>
          <a:lstStyle/>
          <a:p>
            <a:r>
              <a:rPr lang="en-US" sz="2000" dirty="0" err="1">
                <a:latin typeface="NikoshBAN" pitchFamily="2" charset="0"/>
                <a:cs typeface="NikoshBAN" pitchFamily="2" charset="0"/>
              </a:rPr>
              <a:t>ময়মনসিংহ</a:t>
            </a:r>
            <a:r>
              <a:rPr lang="en-US" sz="2000" dirty="0">
                <a:latin typeface="NikoshBAN" pitchFamily="2" charset="0"/>
                <a:cs typeface="NikoshBAN" pitchFamily="2" charset="0"/>
              </a:rPr>
              <a:t>, </a:t>
            </a:r>
            <a:r>
              <a:rPr lang="en-US" sz="2000" dirty="0" err="1">
                <a:latin typeface="NikoshBAN" pitchFamily="2" charset="0"/>
                <a:cs typeface="NikoshBAN" pitchFamily="2" charset="0"/>
              </a:rPr>
              <a:t>টাঙ্গাইল</a:t>
            </a:r>
            <a:r>
              <a:rPr lang="en-US" sz="2000" dirty="0">
                <a:latin typeface="NikoshBAN" pitchFamily="2" charset="0"/>
                <a:cs typeface="NikoshBAN" pitchFamily="2" charset="0"/>
              </a:rPr>
              <a:t> ও </a:t>
            </a:r>
            <a:r>
              <a:rPr lang="en-US" sz="2000" dirty="0" err="1">
                <a:latin typeface="NikoshBAN" pitchFamily="2" charset="0"/>
                <a:cs typeface="NikoshBAN" pitchFamily="2" charset="0"/>
              </a:rPr>
              <a:t>সিলেট</a:t>
            </a:r>
            <a:r>
              <a:rPr lang="en-US" sz="2000" dirty="0">
                <a:latin typeface="NikoshBAN" pitchFamily="2" charset="0"/>
                <a:cs typeface="NikoshBAN" pitchFamily="2" charset="0"/>
              </a:rPr>
              <a:t> </a:t>
            </a:r>
            <a:r>
              <a:rPr lang="en-US" sz="2000" dirty="0" err="1">
                <a:latin typeface="NikoshBAN" pitchFamily="2" charset="0"/>
                <a:cs typeface="NikoshBAN" pitchFamily="2" charset="0"/>
              </a:rPr>
              <a:t>অঞ্চলে</a:t>
            </a:r>
            <a:endParaRPr lang="en-US" sz="2000" dirty="0">
              <a:latin typeface="NikoshBAN" pitchFamily="2" charset="0"/>
              <a:cs typeface="NikoshBAN" pitchFamily="2" charset="0"/>
            </a:endParaRPr>
          </a:p>
        </p:txBody>
      </p:sp>
      <p:sp>
        <p:nvSpPr>
          <p:cNvPr id="6" name="TextBox 5"/>
          <p:cNvSpPr txBox="1"/>
          <p:nvPr/>
        </p:nvSpPr>
        <p:spPr>
          <a:xfrm>
            <a:off x="533400" y="1542930"/>
            <a:ext cx="2438400" cy="400110"/>
          </a:xfrm>
          <a:prstGeom prst="rect">
            <a:avLst/>
          </a:prstGeom>
          <a:noFill/>
        </p:spPr>
        <p:txBody>
          <a:bodyPr wrap="square" rtlCol="0">
            <a:spAutoFit/>
          </a:bodyPr>
          <a:lstStyle/>
          <a:p>
            <a:r>
              <a:rPr lang="bn-BD" sz="2000" dirty="0">
                <a:latin typeface="NikoshBAN" pitchFamily="2" charset="0"/>
                <a:cs typeface="NikoshBAN" pitchFamily="2" charset="0"/>
              </a:rPr>
              <a:t>২</a:t>
            </a:r>
            <a:r>
              <a:rPr lang="en-US" sz="2000" dirty="0">
                <a:latin typeface="NikoshBAN" pitchFamily="2" charset="0"/>
                <a:cs typeface="NikoshBAN" pitchFamily="2" charset="0"/>
              </a:rPr>
              <a:t>।</a:t>
            </a:r>
            <a:r>
              <a:rPr lang="en-US" sz="2000" dirty="0" err="1">
                <a:latin typeface="NikoshBAN" pitchFamily="2" charset="0"/>
                <a:cs typeface="NikoshBAN" pitchFamily="2" charset="0"/>
              </a:rPr>
              <a:t>গারো</a:t>
            </a:r>
            <a:r>
              <a:rPr lang="bn-BD" sz="2000" dirty="0">
                <a:latin typeface="NikoshBAN" pitchFamily="2" charset="0"/>
                <a:cs typeface="NikoshBAN" pitchFamily="2" charset="0"/>
              </a:rPr>
              <a:t>দের </a:t>
            </a:r>
            <a:r>
              <a:rPr lang="en-US" sz="2000" dirty="0" err="1">
                <a:latin typeface="NikoshBAN" pitchFamily="2" charset="0"/>
                <a:cs typeface="NikoshBAN" pitchFamily="2" charset="0"/>
              </a:rPr>
              <a:t>প্রধান</a:t>
            </a:r>
            <a:r>
              <a:rPr lang="bn-BD" sz="2000" dirty="0">
                <a:latin typeface="NikoshBAN" pitchFamily="2" charset="0"/>
                <a:cs typeface="NikoshBAN" pitchFamily="2" charset="0"/>
              </a:rPr>
              <a:t> পেশা কি</a:t>
            </a:r>
            <a:r>
              <a:rPr lang="en-US" sz="2000" dirty="0">
                <a:latin typeface="NikoshBAN" pitchFamily="2" charset="0"/>
                <a:cs typeface="NikoshBAN" pitchFamily="2" charset="0"/>
              </a:rPr>
              <a:t>?</a:t>
            </a:r>
          </a:p>
        </p:txBody>
      </p:sp>
      <p:sp>
        <p:nvSpPr>
          <p:cNvPr id="7" name="TextBox 6"/>
          <p:cNvSpPr txBox="1"/>
          <p:nvPr/>
        </p:nvSpPr>
        <p:spPr>
          <a:xfrm>
            <a:off x="533400" y="1866840"/>
            <a:ext cx="6858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sz="2000" dirty="0">
                <a:latin typeface="NikoshBAN" pitchFamily="2" charset="0"/>
                <a:cs typeface="NikoshBAN" pitchFamily="2" charset="0"/>
              </a:rPr>
              <a:t>:</a:t>
            </a:r>
          </a:p>
        </p:txBody>
      </p:sp>
      <p:sp>
        <p:nvSpPr>
          <p:cNvPr id="8" name="TextBox 7"/>
          <p:cNvSpPr txBox="1"/>
          <p:nvPr/>
        </p:nvSpPr>
        <p:spPr>
          <a:xfrm>
            <a:off x="990600" y="1863462"/>
            <a:ext cx="547150" cy="400110"/>
          </a:xfrm>
          <a:prstGeom prst="rect">
            <a:avLst/>
          </a:prstGeom>
          <a:noFill/>
        </p:spPr>
        <p:txBody>
          <a:bodyPr wrap="square" rtlCol="0">
            <a:spAutoFit/>
          </a:bodyPr>
          <a:lstStyle/>
          <a:p>
            <a:r>
              <a:rPr lang="bn-BD" sz="2000" dirty="0">
                <a:latin typeface="NikoshBAN" pitchFamily="2" charset="0"/>
                <a:cs typeface="NikoshBAN" pitchFamily="2" charset="0"/>
              </a:rPr>
              <a:t>কৃষি</a:t>
            </a:r>
            <a:endParaRPr lang="en-US" sz="2000" dirty="0">
              <a:latin typeface="NikoshBAN" pitchFamily="2" charset="0"/>
              <a:cs typeface="NikoshBAN" pitchFamily="2" charset="0"/>
            </a:endParaRPr>
          </a:p>
        </p:txBody>
      </p:sp>
      <p:sp>
        <p:nvSpPr>
          <p:cNvPr id="9" name="TextBox 8"/>
          <p:cNvSpPr txBox="1"/>
          <p:nvPr/>
        </p:nvSpPr>
        <p:spPr>
          <a:xfrm>
            <a:off x="533400" y="2219152"/>
            <a:ext cx="3581400" cy="400110"/>
          </a:xfrm>
          <a:prstGeom prst="rect">
            <a:avLst/>
          </a:prstGeom>
          <a:noFill/>
        </p:spPr>
        <p:txBody>
          <a:bodyPr wrap="square" rtlCol="0">
            <a:spAutoFit/>
          </a:bodyPr>
          <a:lstStyle/>
          <a:p>
            <a:r>
              <a:rPr lang="bn-BD" sz="2000" dirty="0">
                <a:latin typeface="NikoshBAN" pitchFamily="2" charset="0"/>
                <a:cs typeface="NikoshBAN" pitchFamily="2" charset="0"/>
              </a:rPr>
              <a:t>৩</a:t>
            </a:r>
            <a:r>
              <a:rPr lang="en-US" sz="2000" dirty="0">
                <a:latin typeface="NikoshBAN" pitchFamily="2" charset="0"/>
                <a:cs typeface="NikoshBAN" pitchFamily="2" charset="0"/>
              </a:rPr>
              <a:t>।</a:t>
            </a:r>
            <a:r>
              <a:rPr lang="bn-BD" sz="2000" dirty="0">
                <a:latin typeface="NikoshBAN" pitchFamily="2" charset="0"/>
                <a:cs typeface="NikoshBAN" pitchFamily="2" charset="0"/>
              </a:rPr>
              <a:t>মারমা </a:t>
            </a:r>
            <a:r>
              <a:rPr lang="en-US" sz="2000" dirty="0">
                <a:latin typeface="NikoshBAN" pitchFamily="2" charset="0"/>
                <a:cs typeface="NikoshBAN" pitchFamily="2" charset="0"/>
              </a:rPr>
              <a:t> </a:t>
            </a:r>
            <a:r>
              <a:rPr lang="en-US" sz="2000" dirty="0" err="1">
                <a:latin typeface="NikoshBAN" pitchFamily="2" charset="0"/>
                <a:cs typeface="NikoshBAN" pitchFamily="2" charset="0"/>
              </a:rPr>
              <a:t>জনগোষ্ঠীর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প্রধান</a:t>
            </a:r>
            <a:r>
              <a:rPr lang="en-US" sz="2000" dirty="0">
                <a:latin typeface="NikoshBAN" pitchFamily="2" charset="0"/>
                <a:cs typeface="NikoshBAN" pitchFamily="2" charset="0"/>
              </a:rPr>
              <a:t> </a:t>
            </a:r>
            <a:r>
              <a:rPr lang="en-US" sz="2000" dirty="0" err="1">
                <a:latin typeface="NikoshBAN" pitchFamily="2" charset="0"/>
                <a:cs typeface="NikoshBAN" pitchFamily="2" charset="0"/>
              </a:rPr>
              <a:t>বসতি</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কোথায়</a:t>
            </a:r>
            <a:r>
              <a:rPr lang="en-US" sz="2000" dirty="0">
                <a:latin typeface="NikoshBAN" pitchFamily="2" charset="0"/>
                <a:cs typeface="NikoshBAN" pitchFamily="2" charset="0"/>
              </a:rPr>
              <a:t>?</a:t>
            </a:r>
          </a:p>
        </p:txBody>
      </p:sp>
      <p:sp>
        <p:nvSpPr>
          <p:cNvPr id="10" name="TextBox 9"/>
          <p:cNvSpPr txBox="1"/>
          <p:nvPr/>
        </p:nvSpPr>
        <p:spPr>
          <a:xfrm>
            <a:off x="533400" y="2533530"/>
            <a:ext cx="6858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sz="2000" dirty="0">
                <a:latin typeface="NikoshBAN" pitchFamily="2" charset="0"/>
                <a:cs typeface="NikoshBAN" pitchFamily="2" charset="0"/>
              </a:rPr>
              <a:t>:</a:t>
            </a:r>
          </a:p>
        </p:txBody>
      </p:sp>
      <p:sp>
        <p:nvSpPr>
          <p:cNvPr id="11" name="TextBox 10"/>
          <p:cNvSpPr txBox="1"/>
          <p:nvPr/>
        </p:nvSpPr>
        <p:spPr>
          <a:xfrm>
            <a:off x="990600" y="2533530"/>
            <a:ext cx="4191000" cy="400110"/>
          </a:xfrm>
          <a:prstGeom prst="rect">
            <a:avLst/>
          </a:prstGeom>
          <a:noFill/>
        </p:spPr>
        <p:txBody>
          <a:bodyPr wrap="square" rtlCol="0">
            <a:spAutoFit/>
          </a:bodyPr>
          <a:lstStyle/>
          <a:p>
            <a:r>
              <a:rPr lang="bn-BD" sz="2000" dirty="0">
                <a:latin typeface="NikoshBAN" pitchFamily="2" charset="0"/>
                <a:cs typeface="NikoshBAN" pitchFamily="2" charset="0"/>
              </a:rPr>
              <a:t>চট্টগ্রামের বান্দরবান, রাঙামাটি ও  খাগড়াছড়ি অঞ্চলে</a:t>
            </a:r>
            <a:endParaRPr lang="en-US" sz="2000" dirty="0">
              <a:latin typeface="NikoshBAN" pitchFamily="2" charset="0"/>
              <a:cs typeface="NikoshBAN" pitchFamily="2" charset="0"/>
            </a:endParaRPr>
          </a:p>
        </p:txBody>
      </p:sp>
      <p:sp>
        <p:nvSpPr>
          <p:cNvPr id="12" name="TextBox 11"/>
          <p:cNvSpPr txBox="1"/>
          <p:nvPr/>
        </p:nvSpPr>
        <p:spPr>
          <a:xfrm>
            <a:off x="571500" y="2857440"/>
            <a:ext cx="3390900" cy="400110"/>
          </a:xfrm>
          <a:prstGeom prst="rect">
            <a:avLst/>
          </a:prstGeom>
          <a:noFill/>
        </p:spPr>
        <p:txBody>
          <a:bodyPr wrap="square" rtlCol="0">
            <a:spAutoFit/>
          </a:bodyPr>
          <a:lstStyle/>
          <a:p>
            <a:r>
              <a:rPr lang="bn-BD" sz="2000" dirty="0">
                <a:latin typeface="NikoshBAN" pitchFamily="2" charset="0"/>
                <a:cs typeface="NikoshBAN" pitchFamily="2" charset="0"/>
              </a:rPr>
              <a:t>৪</a:t>
            </a:r>
            <a:r>
              <a:rPr lang="en-US" sz="2000" dirty="0">
                <a:latin typeface="NikoshBAN" pitchFamily="2" charset="0"/>
                <a:cs typeface="NikoshBAN" pitchFamily="2" charset="0"/>
              </a:rPr>
              <a:t>।</a:t>
            </a:r>
            <a:r>
              <a:rPr lang="bn-BD" sz="2000" dirty="0">
                <a:latin typeface="NikoshBAN" pitchFamily="2" charset="0"/>
                <a:cs typeface="NikoshBAN" pitchFamily="2" charset="0"/>
              </a:rPr>
              <a:t>মারমা</a:t>
            </a:r>
            <a:r>
              <a:rPr lang="en-US" sz="2000" dirty="0">
                <a:latin typeface="NikoshBAN" pitchFamily="2" charset="0"/>
                <a:cs typeface="NikoshBAN" pitchFamily="2" charset="0"/>
              </a:rPr>
              <a:t> </a:t>
            </a:r>
            <a:r>
              <a:rPr lang="en-US" sz="2000" dirty="0" err="1">
                <a:latin typeface="NikoshBAN" pitchFamily="2" charset="0"/>
                <a:cs typeface="NikoshBAN" pitchFamily="2" charset="0"/>
              </a:rPr>
              <a:t>জনগোষ্ঠীর</a:t>
            </a:r>
            <a:r>
              <a:rPr lang="bn-BD" sz="2000" dirty="0">
                <a:latin typeface="NikoshBAN" pitchFamily="2" charset="0"/>
                <a:cs typeface="NikoshBAN" pitchFamily="2" charset="0"/>
              </a:rPr>
              <a:t>া কোন ধর্মাবলম্বী</a:t>
            </a:r>
            <a:r>
              <a:rPr lang="en-US" sz="2000" dirty="0">
                <a:latin typeface="NikoshBAN" pitchFamily="2" charset="0"/>
                <a:cs typeface="NikoshBAN" pitchFamily="2" charset="0"/>
              </a:rPr>
              <a:t>?</a:t>
            </a:r>
          </a:p>
        </p:txBody>
      </p:sp>
      <p:sp>
        <p:nvSpPr>
          <p:cNvPr id="13" name="TextBox 12"/>
          <p:cNvSpPr txBox="1"/>
          <p:nvPr/>
        </p:nvSpPr>
        <p:spPr>
          <a:xfrm>
            <a:off x="533400" y="3162240"/>
            <a:ext cx="6858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sz="2000" dirty="0">
                <a:latin typeface="NikoshBAN" pitchFamily="2" charset="0"/>
                <a:cs typeface="NikoshBAN" pitchFamily="2" charset="0"/>
              </a:rPr>
              <a:t>:</a:t>
            </a:r>
          </a:p>
        </p:txBody>
      </p:sp>
      <p:sp>
        <p:nvSpPr>
          <p:cNvPr id="14" name="TextBox 13"/>
          <p:cNvSpPr txBox="1"/>
          <p:nvPr/>
        </p:nvSpPr>
        <p:spPr>
          <a:xfrm>
            <a:off x="990600" y="3162240"/>
            <a:ext cx="609600" cy="400110"/>
          </a:xfrm>
          <a:prstGeom prst="rect">
            <a:avLst/>
          </a:prstGeom>
          <a:noFill/>
        </p:spPr>
        <p:txBody>
          <a:bodyPr wrap="square" rtlCol="0">
            <a:spAutoFit/>
          </a:bodyPr>
          <a:lstStyle/>
          <a:p>
            <a:r>
              <a:rPr lang="bn-BD" sz="2000" dirty="0">
                <a:latin typeface="NikoshBAN" pitchFamily="2" charset="0"/>
                <a:cs typeface="NikoshBAN" pitchFamily="2" charset="0"/>
              </a:rPr>
              <a:t>বৌদ্ধ </a:t>
            </a:r>
            <a:endParaRPr lang="en-US" sz="2000" dirty="0">
              <a:latin typeface="NikoshBAN" pitchFamily="2" charset="0"/>
              <a:cs typeface="NikoshBAN" pitchFamily="2" charset="0"/>
            </a:endParaRPr>
          </a:p>
        </p:txBody>
      </p:sp>
      <p:sp>
        <p:nvSpPr>
          <p:cNvPr id="15" name="TextBox 14"/>
          <p:cNvSpPr txBox="1"/>
          <p:nvPr/>
        </p:nvSpPr>
        <p:spPr>
          <a:xfrm>
            <a:off x="533400" y="3467040"/>
            <a:ext cx="3543300" cy="400110"/>
          </a:xfrm>
          <a:prstGeom prst="rect">
            <a:avLst/>
          </a:prstGeom>
          <a:noFill/>
        </p:spPr>
        <p:txBody>
          <a:bodyPr wrap="square" rtlCol="0">
            <a:spAutoFit/>
          </a:bodyPr>
          <a:lstStyle/>
          <a:p>
            <a:r>
              <a:rPr lang="bn-BD" sz="2000" dirty="0">
                <a:latin typeface="NikoshBAN" pitchFamily="2" charset="0"/>
                <a:cs typeface="NikoshBAN" pitchFamily="2" charset="0"/>
              </a:rPr>
              <a:t>৫</a:t>
            </a:r>
            <a:r>
              <a:rPr lang="en-US" sz="2000" dirty="0">
                <a:latin typeface="NikoshBAN" pitchFamily="2" charset="0"/>
                <a:cs typeface="NikoshBAN" pitchFamily="2" charset="0"/>
              </a:rPr>
              <a:t>।</a:t>
            </a:r>
            <a:r>
              <a:rPr lang="bn-BD" sz="2000" dirty="0">
                <a:latin typeface="NikoshBAN" pitchFamily="2" charset="0"/>
                <a:cs typeface="NikoshBAN" pitchFamily="2" charset="0"/>
              </a:rPr>
              <a:t>মণিপুরিদের প্রতিটি পাড়াতেই কি থাকে</a:t>
            </a:r>
            <a:r>
              <a:rPr lang="en-US" sz="2000" dirty="0">
                <a:latin typeface="NikoshBAN" pitchFamily="2" charset="0"/>
                <a:cs typeface="NikoshBAN" pitchFamily="2" charset="0"/>
              </a:rPr>
              <a:t>?</a:t>
            </a:r>
          </a:p>
        </p:txBody>
      </p:sp>
      <p:sp>
        <p:nvSpPr>
          <p:cNvPr id="16" name="TextBox 15"/>
          <p:cNvSpPr txBox="1"/>
          <p:nvPr/>
        </p:nvSpPr>
        <p:spPr>
          <a:xfrm>
            <a:off x="533400" y="3771840"/>
            <a:ext cx="6858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sz="2000" dirty="0">
                <a:latin typeface="NikoshBAN" pitchFamily="2" charset="0"/>
                <a:cs typeface="NikoshBAN" pitchFamily="2" charset="0"/>
              </a:rPr>
              <a:t>:</a:t>
            </a:r>
          </a:p>
        </p:txBody>
      </p:sp>
      <p:sp>
        <p:nvSpPr>
          <p:cNvPr id="17" name="TextBox 16"/>
          <p:cNvSpPr txBox="1"/>
          <p:nvPr/>
        </p:nvSpPr>
        <p:spPr>
          <a:xfrm>
            <a:off x="990600" y="3752730"/>
            <a:ext cx="1638300" cy="400110"/>
          </a:xfrm>
          <a:prstGeom prst="rect">
            <a:avLst/>
          </a:prstGeom>
          <a:noFill/>
        </p:spPr>
        <p:txBody>
          <a:bodyPr wrap="square" rtlCol="0">
            <a:spAutoFit/>
          </a:bodyPr>
          <a:lstStyle/>
          <a:p>
            <a:r>
              <a:rPr lang="bn-BD" sz="2000" dirty="0">
                <a:latin typeface="NikoshBAN" pitchFamily="2" charset="0"/>
                <a:cs typeface="NikoshBAN" pitchFamily="2" charset="0"/>
              </a:rPr>
              <a:t>দেবমন্দির ও মণ্ডপ</a:t>
            </a:r>
            <a:endParaRPr lang="en-US" sz="2000" dirty="0">
              <a:latin typeface="NikoshBAN" pitchFamily="2" charset="0"/>
              <a:cs typeface="NikoshBAN" pitchFamily="2" charset="0"/>
            </a:endParaRPr>
          </a:p>
        </p:txBody>
      </p:sp>
      <p:sp>
        <p:nvSpPr>
          <p:cNvPr id="18" name="TextBox 17"/>
          <p:cNvSpPr txBox="1"/>
          <p:nvPr/>
        </p:nvSpPr>
        <p:spPr>
          <a:xfrm>
            <a:off x="533400" y="4019550"/>
            <a:ext cx="3510644" cy="400110"/>
          </a:xfrm>
          <a:prstGeom prst="rect">
            <a:avLst/>
          </a:prstGeom>
          <a:noFill/>
        </p:spPr>
        <p:txBody>
          <a:bodyPr wrap="square" rtlCol="0">
            <a:spAutoFit/>
          </a:bodyPr>
          <a:lstStyle/>
          <a:p>
            <a:r>
              <a:rPr lang="bn-BD" sz="2000" dirty="0">
                <a:latin typeface="NikoshBAN" pitchFamily="2" charset="0"/>
                <a:cs typeface="NikoshBAN" pitchFamily="2" charset="0"/>
              </a:rPr>
              <a:t>৬</a:t>
            </a:r>
            <a:r>
              <a:rPr lang="en-US" sz="2000" dirty="0">
                <a:latin typeface="NikoshBAN" pitchFamily="2" charset="0"/>
                <a:cs typeface="NikoshBAN" pitchFamily="2" charset="0"/>
              </a:rPr>
              <a:t>।</a:t>
            </a:r>
            <a:r>
              <a:rPr lang="bn-BD" sz="2000" dirty="0">
                <a:latin typeface="NikoshBAN" pitchFamily="2" charset="0"/>
                <a:cs typeface="NikoshBAN" pitchFamily="2" charset="0"/>
              </a:rPr>
              <a:t>মণিপুরি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জনগোষ্ঠী</a:t>
            </a:r>
            <a:r>
              <a:rPr lang="en-US" sz="2000" dirty="0">
                <a:latin typeface="NikoshBAN" pitchFamily="2" charset="0"/>
                <a:cs typeface="NikoshBAN" pitchFamily="2" charset="0"/>
              </a:rPr>
              <a:t> </a:t>
            </a:r>
            <a:r>
              <a:rPr lang="bn-BD" sz="2000" dirty="0">
                <a:latin typeface="NikoshBAN" pitchFamily="2" charset="0"/>
                <a:cs typeface="NikoshBAN" pitchFamily="2" charset="0"/>
              </a:rPr>
              <a:t>কয়টি গোত্রে বিভক্ত</a:t>
            </a:r>
            <a:r>
              <a:rPr lang="en-US" sz="2000" dirty="0">
                <a:latin typeface="NikoshBAN" pitchFamily="2" charset="0"/>
                <a:cs typeface="NikoshBAN" pitchFamily="2" charset="0"/>
              </a:rPr>
              <a:t>?</a:t>
            </a:r>
          </a:p>
        </p:txBody>
      </p:sp>
      <p:sp>
        <p:nvSpPr>
          <p:cNvPr id="19" name="TextBox 18"/>
          <p:cNvSpPr txBox="1"/>
          <p:nvPr/>
        </p:nvSpPr>
        <p:spPr>
          <a:xfrm>
            <a:off x="533400" y="4324350"/>
            <a:ext cx="685800" cy="400110"/>
          </a:xfrm>
          <a:prstGeom prst="rect">
            <a:avLst/>
          </a:prstGeom>
          <a:noFill/>
        </p:spPr>
        <p:txBody>
          <a:bodyPr wrap="square" rtlCol="0">
            <a:spAutoFit/>
          </a:bodyPr>
          <a:lstStyle/>
          <a:p>
            <a:r>
              <a:rPr lang="en-US" sz="2000" dirty="0" err="1">
                <a:latin typeface="NikoshBAN" pitchFamily="2" charset="0"/>
                <a:cs typeface="NikoshBAN" pitchFamily="2" charset="0"/>
              </a:rPr>
              <a:t>উত্তর</a:t>
            </a:r>
            <a:r>
              <a:rPr lang="en-US" sz="2000" dirty="0">
                <a:latin typeface="NikoshBAN" pitchFamily="2" charset="0"/>
                <a:cs typeface="NikoshBAN" pitchFamily="2" charset="0"/>
              </a:rPr>
              <a:t>:</a:t>
            </a:r>
          </a:p>
        </p:txBody>
      </p:sp>
      <p:sp>
        <p:nvSpPr>
          <p:cNvPr id="20" name="TextBox 19"/>
          <p:cNvSpPr txBox="1"/>
          <p:nvPr/>
        </p:nvSpPr>
        <p:spPr>
          <a:xfrm>
            <a:off x="990600" y="4324350"/>
            <a:ext cx="457200" cy="400110"/>
          </a:xfrm>
          <a:prstGeom prst="rect">
            <a:avLst/>
          </a:prstGeom>
          <a:noFill/>
        </p:spPr>
        <p:txBody>
          <a:bodyPr wrap="square" rtlCol="0">
            <a:spAutoFit/>
          </a:bodyPr>
          <a:lstStyle/>
          <a:p>
            <a:r>
              <a:rPr lang="bn-BD" sz="2000" dirty="0">
                <a:latin typeface="NikoshBAN" pitchFamily="2" charset="0"/>
                <a:cs typeface="NikoshBAN" pitchFamily="2" charset="0"/>
              </a:rPr>
              <a:t>৭টি</a:t>
            </a:r>
            <a:endParaRPr lang="en-US" sz="2000" dirty="0">
              <a:latin typeface="NikoshBAN" pitchFamily="2" charset="0"/>
              <a:cs typeface="NikoshBAN" pitchFamily="2" charset="0"/>
            </a:endParaRPr>
          </a:p>
        </p:txBody>
      </p:sp>
      <p:sp>
        <p:nvSpPr>
          <p:cNvPr id="22" name="Rounded Rectangle 21"/>
          <p:cNvSpPr/>
          <p:nvPr/>
        </p:nvSpPr>
        <p:spPr>
          <a:xfrm>
            <a:off x="5366343" y="175545"/>
            <a:ext cx="3663357" cy="468120"/>
          </a:xfrm>
          <a:prstGeom prst="roundRect">
            <a:avLst>
              <a:gd name="adj" fmla="val 5000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477107" y="209550"/>
            <a:ext cx="3441828" cy="400110"/>
          </a:xfrm>
          <a:prstGeom prst="rect">
            <a:avLst/>
          </a:prstGeom>
          <a:noFill/>
        </p:spPr>
        <p:txBody>
          <a:bodyPr wrap="square" rtlCol="0">
            <a:spAutoFit/>
          </a:bodyPr>
          <a:lstStyle/>
          <a:p>
            <a:r>
              <a:rPr lang="bn-BD" sz="2000" dirty="0">
                <a:latin typeface="NikoshBAN" pitchFamily="2" charset="0"/>
                <a:cs typeface="NikoshBAN" pitchFamily="2" charset="0"/>
              </a:rPr>
              <a:t>সঠিক উত্তর জানতে (উত্তরে) ক্লিক করুন</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124350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4"/>
                    </p:tgtEl>
                  </p:cond>
                </p:stCondLst>
                <p:endSync evt="end" delay="0">
                  <p:rtn val="all"/>
                </p:endSync>
                <p:childTnLst>
                  <p:par>
                    <p:cTn id="34" fill="hold">
                      <p:stCondLst>
                        <p:cond delay="0"/>
                      </p:stCondLst>
                      <p:childTnLst>
                        <p:par>
                          <p:cTn id="35" fill="hold">
                            <p:stCondLst>
                              <p:cond delay="0"/>
                            </p:stCondLst>
                            <p:childTnLst>
                              <p:par>
                                <p:cTn id="36" presetID="22" presetClass="entr" presetSubtype="8" fill="hold" grpId="0" nodeType="clickEffect">
                                  <p:stCondLst>
                                    <p:cond delay="0"/>
                                  </p:stCondLst>
                                  <p:iterate type="lt">
                                    <p:tmPct val="0"/>
                                  </p:iterate>
                                  <p:childTnLst>
                                    <p:set>
                                      <p:cBhvr>
                                        <p:cTn id="37" dur="1" fill="hold">
                                          <p:stCondLst>
                                            <p:cond delay="0"/>
                                          </p:stCondLst>
                                        </p:cTn>
                                        <p:tgtEl>
                                          <p:spTgt spid="5"/>
                                        </p:tgtEl>
                                        <p:attrNameLst>
                                          <p:attrName>style.visibility</p:attrName>
                                        </p:attrNameLst>
                                      </p:cBhvr>
                                      <p:to>
                                        <p:strVal val="visible"/>
                                      </p:to>
                                    </p:set>
                                    <p:animEffect transition="in" filter="wipe(left)">
                                      <p:cBhvr>
                                        <p:cTn id="38" dur="500"/>
                                        <p:tgtEl>
                                          <p:spTgt spid="5"/>
                                        </p:tgtEl>
                                      </p:cBhvr>
                                    </p:animEffect>
                                  </p:childTnLst>
                                </p:cTn>
                              </p:par>
                            </p:childTnLst>
                          </p:cTn>
                        </p:par>
                      </p:childTnLst>
                    </p:cTn>
                  </p:par>
                </p:childTnLst>
              </p:cTn>
              <p:nextCondLst>
                <p:cond evt="onClick" delay="0">
                  <p:tgtEl>
                    <p:spTgt spid="4"/>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childTnLst>
              </p:cTn>
              <p:nextCondLst>
                <p:cond evt="onClick" delay="0">
                  <p:tgtEl>
                    <p:spTgt spid="7"/>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p:stCondLst>
                        <p:cond delay="0"/>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childTnLst>
                          </p:cTn>
                        </p:par>
                      </p:childTnLst>
                    </p:cTn>
                  </p:par>
                </p:childTnLst>
              </p:cTn>
              <p:nextCondLst>
                <p:cond evt="onClick" delay="0">
                  <p:tgtEl>
                    <p:spTgt spid="13"/>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nextCondLst>
                <p:cond evt="onClick" delay="0">
                  <p:tgtEl>
                    <p:spTgt spid="16"/>
                  </p:tgtEl>
                </p:cond>
              </p:nextCondLst>
            </p:seq>
            <p:seq concurrent="1" nextAc="seek">
              <p:cTn id="63" restart="whenNotActive" fill="hold" evtFilter="cancelBubble" nodeType="interactiveSeq">
                <p:stCondLst>
                  <p:cond evt="onClick" delay="0">
                    <p:tgtEl>
                      <p:spTgt spid="19"/>
                    </p:tgtEl>
                  </p:cond>
                </p:stCondLst>
                <p:endSync evt="end" delay="0">
                  <p:rtn val="all"/>
                </p:endSync>
                <p:childTnLst>
                  <p:par>
                    <p:cTn id="64" fill="hold">
                      <p:stCondLst>
                        <p:cond delay="0"/>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down)">
                                      <p:cBhvr>
                                        <p:cTn id="68" dur="500"/>
                                        <p:tgtEl>
                                          <p:spTgt spid="20"/>
                                        </p:tgtEl>
                                      </p:cBhvr>
                                    </p:animEffect>
                                  </p:childTnLst>
                                </p:cTn>
                              </p:par>
                            </p:childTnLst>
                          </p:cTn>
                        </p:par>
                      </p:childTnLst>
                    </p:cTn>
                  </p:par>
                </p:childTnLst>
              </p:cTn>
              <p:nextCondLst>
                <p:cond evt="onClick" delay="0">
                  <p:tgtEl>
                    <p:spTgt spid="19"/>
                  </p:tgtEl>
                </p:cond>
              </p:nextCondLst>
            </p:seq>
          </p:childTnLst>
        </p:cTn>
      </p:par>
    </p:tnLst>
    <p:bldLst>
      <p:bldP spid="4" grpId="0"/>
      <p:bldP spid="5" grpId="0"/>
      <p:bldP spid="7" grpId="0"/>
      <p:bldP spid="8" grpId="0"/>
      <p:bldP spid="10" grpId="0"/>
      <p:bldP spid="11" grpId="0"/>
      <p:bldP spid="13" grpId="0"/>
      <p:bldP spid="14" grpId="0"/>
      <p:bldP spid="16" grpId="0"/>
      <p:bldP spid="17" grpId="0"/>
      <p:bldP spid="19"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981200" y="828885"/>
            <a:ext cx="1524001" cy="1828800"/>
          </a:xfrm>
          <a:prstGeom prst="rect">
            <a:avLst/>
          </a:prstGeom>
          <a:ln w="19050">
            <a:solidFill>
              <a:schemeClr val="tx1"/>
            </a:solidFill>
          </a:ln>
        </p:spPr>
      </p:pic>
      <p:pic>
        <p:nvPicPr>
          <p:cNvPr id="3" name="Picture 2"/>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981200" y="828885"/>
            <a:ext cx="1524001" cy="1828800"/>
          </a:xfrm>
          <a:prstGeom prst="rect">
            <a:avLst/>
          </a:prstGeom>
          <a:ln w="19050">
            <a:solidFill>
              <a:schemeClr val="tx1"/>
            </a:solidFill>
          </a:ln>
        </p:spPr>
      </p:pic>
      <p:sp>
        <p:nvSpPr>
          <p:cNvPr id="4" name="TextBox 3"/>
          <p:cNvSpPr txBox="1"/>
          <p:nvPr/>
        </p:nvSpPr>
        <p:spPr>
          <a:xfrm>
            <a:off x="1295400" y="2724150"/>
            <a:ext cx="2819400" cy="1323439"/>
          </a:xfrm>
          <a:prstGeom prst="rect">
            <a:avLst/>
          </a:prstGeom>
          <a:noFill/>
        </p:spPr>
        <p:txBody>
          <a:bodyPr wrap="square" rtlCol="0" anchor="ctr">
            <a:spAutoFit/>
          </a:bodyPr>
          <a:lstStyle/>
          <a:p>
            <a:pPr algn="ctr">
              <a:spcBef>
                <a:spcPct val="0"/>
              </a:spcBef>
            </a:pPr>
            <a:r>
              <a:rPr lang="en-US" altLang="en-US" sz="2000" b="1" dirty="0" err="1">
                <a:latin typeface="NikoshBAN" panose="02000000000000000000" pitchFamily="2" charset="0"/>
                <a:cs typeface="NikoshBAN" panose="02000000000000000000" pitchFamily="2" charset="0"/>
              </a:rPr>
              <a:t>সৈয়দা</a:t>
            </a:r>
            <a:r>
              <a:rPr lang="en-US" altLang="en-US" sz="2000" b="1" dirty="0">
                <a:latin typeface="NikoshBAN" panose="02000000000000000000" pitchFamily="2" charset="0"/>
                <a:cs typeface="NikoshBAN" panose="02000000000000000000" pitchFamily="2" charset="0"/>
              </a:rPr>
              <a:t> </a:t>
            </a:r>
            <a:r>
              <a:rPr lang="en-US" altLang="en-US" sz="2000" b="1" dirty="0" err="1">
                <a:latin typeface="NikoshBAN" panose="02000000000000000000" pitchFamily="2" charset="0"/>
                <a:cs typeface="NikoshBAN" panose="02000000000000000000" pitchFamily="2" charset="0"/>
              </a:rPr>
              <a:t>শাহিনুর</a:t>
            </a:r>
            <a:r>
              <a:rPr lang="en-US" altLang="en-US" sz="2000" b="1" dirty="0">
                <a:latin typeface="NikoshBAN" panose="02000000000000000000" pitchFamily="2" charset="0"/>
                <a:cs typeface="NikoshBAN" panose="02000000000000000000" pitchFamily="2" charset="0"/>
              </a:rPr>
              <a:t> </a:t>
            </a:r>
            <a:r>
              <a:rPr lang="en-US" altLang="en-US" sz="2000" b="1" dirty="0" err="1">
                <a:latin typeface="NikoshBAN" panose="02000000000000000000" pitchFamily="2" charset="0"/>
                <a:cs typeface="NikoshBAN" panose="02000000000000000000" pitchFamily="2" charset="0"/>
              </a:rPr>
              <a:t>পারভীন</a:t>
            </a:r>
            <a:r>
              <a:rPr lang="en-US" altLang="en-US" sz="2000" b="1" dirty="0">
                <a:latin typeface="NikoshBAN" panose="02000000000000000000" pitchFamily="2" charset="0"/>
                <a:cs typeface="NikoshBAN" panose="02000000000000000000" pitchFamily="2" charset="0"/>
              </a:rPr>
              <a:t>            </a:t>
            </a:r>
          </a:p>
          <a:p>
            <a:pPr algn="ctr">
              <a:spcBef>
                <a:spcPct val="0"/>
              </a:spcBef>
            </a:pPr>
            <a:r>
              <a:rPr lang="en-US" altLang="en-US" sz="2000" dirty="0" err="1">
                <a:latin typeface="NikoshBAN" panose="02000000000000000000" pitchFamily="2" charset="0"/>
                <a:cs typeface="NikoshBAN" panose="02000000000000000000" pitchFamily="2" charset="0"/>
              </a:rPr>
              <a:t>সিনিয়র</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শিক্ষ</a:t>
            </a:r>
            <a:r>
              <a:rPr lang="bn-IN" altLang="en-US" sz="2000" dirty="0">
                <a:latin typeface="NikoshBAN" panose="02000000000000000000" pitchFamily="2" charset="0"/>
                <a:cs typeface="NikoshBAN" panose="02000000000000000000" pitchFamily="2" charset="0"/>
              </a:rPr>
              <a:t>ক</a:t>
            </a:r>
          </a:p>
          <a:p>
            <a:pPr algn="ctr">
              <a:spcBef>
                <a:spcPct val="0"/>
              </a:spcBef>
            </a:pPr>
            <a:r>
              <a:rPr lang="en-US" altLang="en-US" sz="2000" dirty="0" err="1">
                <a:latin typeface="NikoshBAN" panose="02000000000000000000" pitchFamily="2" charset="0"/>
                <a:cs typeface="NikoshBAN" panose="02000000000000000000" pitchFamily="2" charset="0"/>
              </a:rPr>
              <a:t>হাসনে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হেনা</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বালিকা</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উচ্চ</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বিদ্যালয়</a:t>
            </a:r>
            <a:endParaRPr lang="en-US" altLang="en-US" sz="2000" dirty="0">
              <a:latin typeface="NikoshBAN" panose="02000000000000000000" pitchFamily="2" charset="0"/>
              <a:cs typeface="NikoshBAN" panose="02000000000000000000" pitchFamily="2" charset="0"/>
            </a:endParaRPr>
          </a:p>
          <a:p>
            <a:pPr algn="ctr">
              <a:spcBef>
                <a:spcPct val="0"/>
              </a:spcBef>
            </a:pPr>
            <a:r>
              <a:rPr lang="en-US" altLang="en-US" sz="2000" dirty="0" err="1">
                <a:latin typeface="NikoshBAN" panose="02000000000000000000" pitchFamily="2" charset="0"/>
                <a:cs typeface="NikoshBAN" panose="02000000000000000000" pitchFamily="2" charset="0"/>
              </a:rPr>
              <a:t>বাকলিয়া</a:t>
            </a:r>
            <a:r>
              <a:rPr lang="en-US" altLang="en-US" sz="2000" dirty="0">
                <a:latin typeface="NikoshBAN" panose="02000000000000000000" pitchFamily="2" charset="0"/>
                <a:cs typeface="NikoshBAN" panose="02000000000000000000" pitchFamily="2" charset="0"/>
              </a:rPr>
              <a:t>, </a:t>
            </a:r>
            <a:r>
              <a:rPr lang="en-US" altLang="en-US" sz="2000" dirty="0" err="1">
                <a:latin typeface="NikoshBAN" panose="02000000000000000000" pitchFamily="2" charset="0"/>
                <a:cs typeface="NikoshBAN" panose="02000000000000000000" pitchFamily="2" charset="0"/>
              </a:rPr>
              <a:t>চট্টগ্রাম</a:t>
            </a:r>
            <a:endParaRPr lang="en-US" altLang="en-US" sz="2000" dirty="0">
              <a:latin typeface="NikoshBAN" panose="02000000000000000000" pitchFamily="2" charset="0"/>
              <a:cs typeface="NikoshBAN" panose="02000000000000000000" pitchFamily="2" charset="0"/>
            </a:endParaRPr>
          </a:p>
        </p:txBody>
      </p:sp>
      <p:pic>
        <p:nvPicPr>
          <p:cNvPr id="5" name="Picture 4"/>
          <p:cNvPicPr>
            <a:picLocks/>
          </p:cNvPicPr>
          <p:nvPr/>
        </p:nvPicPr>
        <p:blipFill rotWithShape="1">
          <a:blip r:embed="rId3" cstate="print">
            <a:extLst>
              <a:ext uri="{28A0092B-C50C-407E-A947-70E740481C1C}">
                <a14:useLocalDpi xmlns:a14="http://schemas.microsoft.com/office/drawing/2010/main" val="0"/>
              </a:ext>
            </a:extLst>
          </a:blip>
          <a:srcRect l="6469" r="11214"/>
          <a:stretch/>
        </p:blipFill>
        <p:spPr>
          <a:xfrm>
            <a:off x="6096000" y="828885"/>
            <a:ext cx="1524000" cy="1828800"/>
          </a:xfrm>
          <a:prstGeom prst="rect">
            <a:avLst/>
          </a:prstGeom>
          <a:ln w="19050">
            <a:solidFill>
              <a:schemeClr val="tx1"/>
            </a:solidFill>
          </a:ln>
        </p:spPr>
      </p:pic>
      <p:sp>
        <p:nvSpPr>
          <p:cNvPr id="6" name="TextBox 5"/>
          <p:cNvSpPr txBox="1"/>
          <p:nvPr/>
        </p:nvSpPr>
        <p:spPr>
          <a:xfrm>
            <a:off x="6172200" y="2878038"/>
            <a:ext cx="1371600" cy="1015663"/>
          </a:xfrm>
          <a:prstGeom prst="rect">
            <a:avLst/>
          </a:prstGeom>
          <a:noFill/>
        </p:spPr>
        <p:txBody>
          <a:bodyPr wrap="square" rtlCol="0">
            <a:spAutoFit/>
          </a:bodyPr>
          <a:lstStyle/>
          <a:p>
            <a:pPr algn="ctr">
              <a:spcBef>
                <a:spcPct val="0"/>
              </a:spcBef>
            </a:pPr>
            <a:r>
              <a:rPr lang="bn-IN" altLang="en-US" sz="2000" dirty="0">
                <a:latin typeface="NikoshBAN" panose="02000000000000000000" pitchFamily="2" charset="0"/>
                <a:cs typeface="NikoshBAN" panose="02000000000000000000" pitchFamily="2" charset="0"/>
              </a:rPr>
              <a:t>বাংলা</a:t>
            </a:r>
            <a:r>
              <a:rPr lang="bn-BD" altLang="en-US" sz="2000" dirty="0">
                <a:latin typeface="NikoshBAN" panose="02000000000000000000" pitchFamily="2" charset="0"/>
                <a:cs typeface="NikoshBAN" panose="02000000000000000000" pitchFamily="2" charset="0"/>
              </a:rPr>
              <a:t> ১ম পত্র</a:t>
            </a:r>
            <a:endParaRPr lang="en-US" altLang="en-US" sz="2000" dirty="0">
              <a:latin typeface="NikoshBAN" panose="02000000000000000000" pitchFamily="2" charset="0"/>
              <a:cs typeface="NikoshBAN" panose="02000000000000000000" pitchFamily="2" charset="0"/>
            </a:endParaRPr>
          </a:p>
          <a:p>
            <a:pPr algn="ctr">
              <a:spcBef>
                <a:spcPct val="0"/>
              </a:spcBef>
            </a:pPr>
            <a:r>
              <a:rPr lang="bn-BD" altLang="en-US" sz="2000" dirty="0">
                <a:latin typeface="NikoshBAN" panose="02000000000000000000" pitchFamily="2" charset="0"/>
                <a:cs typeface="NikoshBAN" panose="02000000000000000000" pitchFamily="2" charset="0"/>
              </a:rPr>
              <a:t> (গদ্য)</a:t>
            </a:r>
            <a:endParaRPr lang="bn-IN" altLang="en-US" sz="2000" dirty="0">
              <a:latin typeface="NikoshBAN" panose="02000000000000000000" pitchFamily="2" charset="0"/>
              <a:cs typeface="NikoshBAN" panose="02000000000000000000" pitchFamily="2" charset="0"/>
            </a:endParaRPr>
          </a:p>
          <a:p>
            <a:pPr algn="ctr">
              <a:spcBef>
                <a:spcPct val="0"/>
              </a:spcBef>
            </a:pPr>
            <a:r>
              <a:rPr lang="en-US" altLang="en-US" sz="2000" dirty="0" err="1">
                <a:latin typeface="NikoshBAN" panose="02000000000000000000" pitchFamily="2" charset="0"/>
                <a:cs typeface="NikoshBAN" panose="02000000000000000000" pitchFamily="2" charset="0"/>
              </a:rPr>
              <a:t>সপ্তম</a:t>
            </a:r>
            <a:r>
              <a:rPr lang="en-US" altLang="en-US" sz="2000" dirty="0">
                <a:latin typeface="NikoshBAN" panose="02000000000000000000" pitchFamily="2" charset="0"/>
                <a:cs typeface="NikoshBAN" panose="02000000000000000000" pitchFamily="2" charset="0"/>
              </a:rPr>
              <a:t> </a:t>
            </a:r>
            <a:r>
              <a:rPr lang="bn-IN" altLang="en-US" sz="2000" dirty="0">
                <a:latin typeface="NikoshBAN" panose="02000000000000000000" pitchFamily="2" charset="0"/>
                <a:cs typeface="NikoshBAN" panose="02000000000000000000" pitchFamily="2" charset="0"/>
              </a:rPr>
              <a:t>শ্রেণী </a:t>
            </a:r>
          </a:p>
        </p:txBody>
      </p:sp>
      <p:grpSp>
        <p:nvGrpSpPr>
          <p:cNvPr id="7" name="Group 6"/>
          <p:cNvGrpSpPr/>
          <p:nvPr/>
        </p:nvGrpSpPr>
        <p:grpSpPr>
          <a:xfrm>
            <a:off x="4648200" y="828885"/>
            <a:ext cx="332178" cy="2712921"/>
            <a:chOff x="4544622" y="1612929"/>
            <a:chExt cx="332178" cy="2712921"/>
          </a:xfrm>
        </p:grpSpPr>
        <p:cxnSp>
          <p:nvCxnSpPr>
            <p:cNvPr id="8" name="Straight Arrow Connector 7"/>
            <p:cNvCxnSpPr/>
            <p:nvPr/>
          </p:nvCxnSpPr>
          <p:spPr>
            <a:xfrm flipH="1">
              <a:off x="4544622" y="1635789"/>
              <a:ext cx="76200" cy="26900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660608" y="1885950"/>
              <a:ext cx="76200" cy="19812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00600" y="1612929"/>
              <a:ext cx="76200" cy="2690061"/>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8672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81450" y="198120"/>
            <a:ext cx="1181100" cy="400110"/>
          </a:xfrm>
          <a:prstGeom prst="rect">
            <a:avLst/>
          </a:prstGeom>
          <a:solidFill>
            <a:schemeClr val="accent4">
              <a:lumMod val="20000"/>
              <a:lumOff val="80000"/>
            </a:schemeClr>
          </a:solidFill>
          <a:ln w="19050">
            <a:solidFill>
              <a:srgbClr val="0070C0"/>
            </a:solidFill>
          </a:ln>
        </p:spPr>
        <p:txBody>
          <a:bodyPr wrap="square" rtlCol="0">
            <a:spAutoFit/>
          </a:bodyPr>
          <a:lstStyle/>
          <a:p>
            <a:r>
              <a:rPr lang="bn-BD" sz="2000" dirty="0">
                <a:latin typeface="NikoshBAN" panose="02000000000000000000" pitchFamily="2" charset="0"/>
                <a:cs typeface="NikoshBAN" panose="02000000000000000000" pitchFamily="2" charset="0"/>
              </a:rPr>
              <a:t>বাড়ির কাজ</a:t>
            </a:r>
            <a:endParaRPr lang="en-US" sz="20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6660" y="803910"/>
            <a:ext cx="6664960" cy="3749040"/>
          </a:xfrm>
          <a:prstGeom prst="rect">
            <a:avLst/>
          </a:prstGeom>
          <a:ln w="19050">
            <a:solidFill>
              <a:schemeClr val="tx1"/>
            </a:solidFill>
          </a:ln>
        </p:spPr>
      </p:pic>
      <p:sp>
        <p:nvSpPr>
          <p:cNvPr id="5" name="TextBox 4"/>
          <p:cNvSpPr txBox="1"/>
          <p:nvPr/>
        </p:nvSpPr>
        <p:spPr>
          <a:xfrm>
            <a:off x="2948940" y="4619535"/>
            <a:ext cx="3398520" cy="400110"/>
          </a:xfrm>
          <a:prstGeom prst="rect">
            <a:avLst/>
          </a:prstGeom>
          <a:noFill/>
        </p:spPr>
        <p:txBody>
          <a:bodyPr wrap="square" rtlCol="0">
            <a:spAutoFit/>
          </a:bodyPr>
          <a:lstStyle/>
          <a:p>
            <a:r>
              <a:rPr lang="bn-BD" sz="2000" dirty="0">
                <a:latin typeface="NikoshBAN" panose="02000000000000000000" pitchFamily="2" charset="0"/>
                <a:cs typeface="NikoshBAN" panose="02000000000000000000" pitchFamily="2" charset="0"/>
              </a:rPr>
              <a:t>বাংলাদশের ক্ষুদ্র জাতিসত্তা সম্পর্কে লিখ।</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6876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11643" y="509664"/>
            <a:ext cx="2720715" cy="461665"/>
          </a:xfrm>
          <a:prstGeom prst="rect">
            <a:avLst/>
          </a:prstGeom>
          <a:ln w="19050">
            <a:headEnd type="none" w="med" len="med"/>
            <a:tailEnd type="none" w="med" len="med"/>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err="1">
                <a:latin typeface="NikoshBAN" panose="02000000000000000000" pitchFamily="2" charset="0"/>
                <a:cs typeface="NikoshBAN" panose="02000000000000000000" pitchFamily="2" charset="0"/>
              </a:rPr>
              <a:t>এসো</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আমরা</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কিছু</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ছবি</a:t>
            </a:r>
            <a:r>
              <a:rPr lang="en-US" sz="2400" dirty="0">
                <a:latin typeface="NikoshBAN" panose="02000000000000000000" pitchFamily="2" charset="0"/>
                <a:cs typeface="NikoshBAN" panose="02000000000000000000" pitchFamily="2" charset="0"/>
              </a:rPr>
              <a:t> </a:t>
            </a:r>
            <a:r>
              <a:rPr lang="en-US" sz="2400" dirty="0" err="1">
                <a:latin typeface="NikoshBAN" panose="02000000000000000000" pitchFamily="2" charset="0"/>
                <a:cs typeface="NikoshBAN" panose="02000000000000000000" pitchFamily="2" charset="0"/>
              </a:rPr>
              <a:t>দেখি</a:t>
            </a:r>
            <a:endParaRPr lang="en-US" sz="2400" dirty="0">
              <a:latin typeface="NikoshBAN" panose="02000000000000000000" pitchFamily="2" charset="0"/>
              <a:cs typeface="NikoshBAN" panose="02000000000000000000" pitchFamily="2" charset="0"/>
            </a:endParaRPr>
          </a:p>
        </p:txBody>
      </p:sp>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6150580" y="1335420"/>
            <a:ext cx="2743200" cy="2286000"/>
          </a:xfrm>
          <a:prstGeom prst="rect">
            <a:avLst/>
          </a:prstGeom>
          <a:ln w="19050">
            <a:solidFill>
              <a:schemeClr val="tx1"/>
            </a:solidFill>
          </a:ln>
        </p:spPr>
      </p:pic>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27736" y="1335420"/>
            <a:ext cx="2743200" cy="2286000"/>
          </a:xfrm>
          <a:prstGeom prst="rect">
            <a:avLst/>
          </a:prstGeom>
          <a:ln w="19050">
            <a:solidFill>
              <a:schemeClr val="tx1"/>
            </a:solidFill>
          </a:ln>
        </p:spPr>
      </p:pic>
      <p:pic>
        <p:nvPicPr>
          <p:cNvPr id="5" name="Picture 4"/>
          <p:cNvPicPr>
            <a:picLocks/>
          </p:cNvPicPr>
          <p:nvPr/>
        </p:nvPicPr>
        <p:blipFill>
          <a:blip r:embed="rId4">
            <a:extLst>
              <a:ext uri="{28A0092B-C50C-407E-A947-70E740481C1C}">
                <a14:useLocalDpi xmlns:a14="http://schemas.microsoft.com/office/drawing/2010/main" val="0"/>
              </a:ext>
            </a:extLst>
          </a:blip>
          <a:stretch>
            <a:fillRect/>
          </a:stretch>
        </p:blipFill>
        <p:spPr>
          <a:xfrm>
            <a:off x="3189158" y="1335420"/>
            <a:ext cx="2743200" cy="2286000"/>
          </a:xfrm>
          <a:prstGeom prst="rect">
            <a:avLst/>
          </a:prstGeom>
          <a:ln w="19050">
            <a:solidFill>
              <a:schemeClr val="tx1"/>
            </a:solidFill>
          </a:ln>
        </p:spPr>
      </p:pic>
      <p:sp>
        <p:nvSpPr>
          <p:cNvPr id="6" name="TextBox 5"/>
          <p:cNvSpPr txBox="1"/>
          <p:nvPr/>
        </p:nvSpPr>
        <p:spPr>
          <a:xfrm>
            <a:off x="3545174" y="4112926"/>
            <a:ext cx="2053653" cy="400110"/>
          </a:xfrm>
          <a:prstGeom prst="rect">
            <a:avLst/>
          </a:prstGeom>
          <a:noFill/>
        </p:spPr>
        <p:txBody>
          <a:bodyPr wrap="square" rtlCol="0" anchor="ctr">
            <a:spAutoFit/>
          </a:bodyPr>
          <a:lstStyle/>
          <a:p>
            <a:r>
              <a:rPr lang="bn-BD" sz="2000" dirty="0">
                <a:latin typeface="NikoshBAN" panose="02000000000000000000" pitchFamily="2" charset="0"/>
                <a:cs typeface="NikoshBAN" panose="02000000000000000000" pitchFamily="2" charset="0"/>
              </a:rPr>
              <a:t>ছবিতে কি দেখা যাচ্ছে ?</a:t>
            </a:r>
            <a:endParaRPr lang="en-US" sz="2000" dirty="0">
              <a:latin typeface="NikoshBAN" panose="02000000000000000000" pitchFamily="2" charset="0"/>
              <a:cs typeface="NikoshBAN" panose="02000000000000000000" pitchFamily="2" charset="0"/>
            </a:endParaRPr>
          </a:p>
        </p:txBody>
      </p:sp>
      <p:sp>
        <p:nvSpPr>
          <p:cNvPr id="7" name="TextBox 6"/>
          <p:cNvSpPr txBox="1"/>
          <p:nvPr/>
        </p:nvSpPr>
        <p:spPr>
          <a:xfrm>
            <a:off x="3533931" y="4112926"/>
            <a:ext cx="2053653" cy="400110"/>
          </a:xfrm>
          <a:prstGeom prst="rect">
            <a:avLst/>
          </a:prstGeom>
          <a:noFill/>
        </p:spPr>
        <p:txBody>
          <a:bodyPr wrap="square" rtlCol="0" anchor="ctr">
            <a:spAutoFit/>
          </a:bodyPr>
          <a:lstStyle/>
          <a:p>
            <a:r>
              <a:rPr lang="bn-BD" sz="2000" dirty="0">
                <a:latin typeface="NikoshBAN" panose="02000000000000000000" pitchFamily="2" charset="0"/>
                <a:cs typeface="NikoshBAN" panose="02000000000000000000" pitchFamily="2" charset="0"/>
              </a:rPr>
              <a:t>গারো,মারমা ও মণিপুরি</a:t>
            </a:r>
            <a:endParaRPr lang="en-US" sz="2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828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xit" presetSubtype="8" fill="hold" grpId="1" nodeType="clickEffect">
                                  <p:stCondLst>
                                    <p:cond delay="0"/>
                                  </p:stCondLst>
                                  <p:childTnLst>
                                    <p:animEffect transition="out" filter="wipe(left)">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441297" y="190831"/>
            <a:ext cx="8229600" cy="4770784"/>
          </a:xfrm>
          <a:prstGeom prst="rect">
            <a:avLst/>
          </a:prstGeom>
        </p:spPr>
      </p:pic>
      <p:sp>
        <p:nvSpPr>
          <p:cNvPr id="4" name="TextBox 3"/>
          <p:cNvSpPr txBox="1"/>
          <p:nvPr/>
        </p:nvSpPr>
        <p:spPr>
          <a:xfrm>
            <a:off x="1752600" y="1279089"/>
            <a:ext cx="6141720" cy="2585323"/>
          </a:xfrm>
          <a:prstGeom prst="rect">
            <a:avLst/>
          </a:prstGeom>
          <a:noFill/>
        </p:spPr>
        <p:txBody>
          <a:bodyPr wrap="square" rtlCol="0">
            <a:spAutoFit/>
          </a:bodyPr>
          <a:lstStyle/>
          <a:p>
            <a:r>
              <a:rPr lang="bn-BD" sz="5400" b="1" dirty="0">
                <a:solidFill>
                  <a:schemeClr val="bg1"/>
                </a:solidFill>
                <a:latin typeface="NikoshBAN" panose="02000000000000000000" pitchFamily="2" charset="0"/>
                <a:cs typeface="NikoshBAN" panose="02000000000000000000" pitchFamily="2" charset="0"/>
              </a:rPr>
              <a:t>বাংলাদেশের ক্ষুদ্র জাতিসত্তা</a:t>
            </a:r>
            <a:endParaRPr lang="en-US" sz="5400" b="1" dirty="0">
              <a:solidFill>
                <a:schemeClr val="bg1"/>
              </a:solidFill>
              <a:latin typeface="NikoshBAN" panose="02000000000000000000" pitchFamily="2" charset="0"/>
              <a:cs typeface="NikoshBAN" panose="02000000000000000000" pitchFamily="2" charset="0"/>
            </a:endParaRPr>
          </a:p>
          <a:p>
            <a:r>
              <a:rPr lang="bn-BD" sz="5400" b="1" dirty="0">
                <a:solidFill>
                  <a:schemeClr val="bg1"/>
                </a:solidFill>
                <a:latin typeface="NikoshBAN" panose="02000000000000000000" pitchFamily="2" charset="0"/>
                <a:cs typeface="NikoshBAN" panose="02000000000000000000" pitchFamily="2" charset="0"/>
              </a:rPr>
              <a:t>      পৃষ্ঠা-(৫৬-৫৭)</a:t>
            </a:r>
          </a:p>
          <a:p>
            <a:r>
              <a:rPr lang="bn-BD" sz="5400" b="1" dirty="0">
                <a:solidFill>
                  <a:schemeClr val="bg1"/>
                </a:solidFill>
                <a:latin typeface="NikoshBAN" panose="02000000000000000000" pitchFamily="2" charset="0"/>
                <a:cs typeface="NikoshBAN" panose="02000000000000000000" pitchFamily="2" charset="0"/>
              </a:rPr>
              <a:t>       </a:t>
            </a:r>
            <a:r>
              <a:rPr lang="en-US" sz="5400" b="1" dirty="0">
                <a:solidFill>
                  <a:schemeClr val="bg1"/>
                </a:solidFill>
                <a:latin typeface="NikoshBAN" panose="02000000000000000000" pitchFamily="2" charset="0"/>
                <a:cs typeface="NikoshBAN" panose="02000000000000000000" pitchFamily="2" charset="0"/>
              </a:rPr>
              <a:t>পর্ব-২</a:t>
            </a:r>
          </a:p>
        </p:txBody>
      </p:sp>
    </p:spTree>
    <p:extLst>
      <p:ext uri="{BB962C8B-B14F-4D97-AF65-F5344CB8AC3E}">
        <p14:creationId xmlns:p14="http://schemas.microsoft.com/office/powerpoint/2010/main" val="1069278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4300" y="257256"/>
            <a:ext cx="1295400" cy="523220"/>
          </a:xfrm>
          <a:prstGeom prst="rect">
            <a:avLst/>
          </a:prstGeom>
        </p:spPr>
        <p:style>
          <a:lnRef idx="1">
            <a:schemeClr val="accent3"/>
          </a:lnRef>
          <a:fillRef idx="1002">
            <a:schemeClr val="lt2"/>
          </a:fillRef>
          <a:effectRef idx="1">
            <a:schemeClr val="accent3"/>
          </a:effectRef>
          <a:fontRef idx="minor">
            <a:schemeClr val="dk1"/>
          </a:fontRef>
        </p:style>
        <p:txBody>
          <a:bodyPr wrap="square" rtlCol="0">
            <a:spAutoFit/>
          </a:bodyPr>
          <a:lstStyle/>
          <a:p>
            <a:r>
              <a:rPr lang="en-US" sz="2800" b="1" dirty="0" err="1">
                <a:latin typeface="NikoshBAN" pitchFamily="2" charset="0"/>
                <a:cs typeface="NikoshBAN" pitchFamily="2" charset="0"/>
              </a:rPr>
              <a:t>শিখনফল</a:t>
            </a:r>
            <a:endParaRPr lang="en-US" sz="2800" b="1" dirty="0">
              <a:latin typeface="NikoshBAN" pitchFamily="2" charset="0"/>
              <a:cs typeface="NikoshBAN" pitchFamily="2" charset="0"/>
            </a:endParaRPr>
          </a:p>
        </p:txBody>
      </p:sp>
      <p:sp>
        <p:nvSpPr>
          <p:cNvPr id="3" name="TextBox 2"/>
          <p:cNvSpPr txBox="1"/>
          <p:nvPr/>
        </p:nvSpPr>
        <p:spPr>
          <a:xfrm>
            <a:off x="838200" y="1174966"/>
            <a:ext cx="2667000" cy="461665"/>
          </a:xfrm>
          <a:prstGeom prst="rect">
            <a:avLst/>
          </a:prstGeom>
          <a:noFill/>
        </p:spPr>
        <p:txBody>
          <a:bodyPr wrap="square" rtlCol="0">
            <a:spAutoFit/>
          </a:bodyPr>
          <a:lstStyle/>
          <a:p>
            <a:r>
              <a:rPr lang="bn-BD" sz="2400" dirty="0">
                <a:latin typeface="NikoshBAN" pitchFamily="2" charset="0"/>
                <a:cs typeface="NikoshBAN" pitchFamily="2" charset="0"/>
              </a:rPr>
              <a:t>এই পাঠ থেকে শিক্ষার্থীরা-</a:t>
            </a:r>
            <a:endParaRPr lang="en-US" sz="2400" dirty="0">
              <a:latin typeface="NikoshBAN" pitchFamily="2" charset="0"/>
              <a:cs typeface="NikoshBAN" pitchFamily="2" charset="0"/>
            </a:endParaRPr>
          </a:p>
        </p:txBody>
      </p:sp>
      <p:sp>
        <p:nvSpPr>
          <p:cNvPr id="4" name="TextBox 3"/>
          <p:cNvSpPr txBox="1"/>
          <p:nvPr/>
        </p:nvSpPr>
        <p:spPr>
          <a:xfrm>
            <a:off x="838200" y="1756142"/>
            <a:ext cx="6934200" cy="1631216"/>
          </a:xfrm>
          <a:prstGeom prst="rect">
            <a:avLst/>
          </a:prstGeom>
          <a:noFill/>
          <a:ln w="12700">
            <a:solidFill>
              <a:schemeClr val="tx1"/>
            </a:solidFill>
          </a:ln>
        </p:spPr>
        <p:txBody>
          <a:bodyPr wrap="square" rtlCol="0">
            <a:spAutoFit/>
          </a:bodyPr>
          <a:lstStyle/>
          <a:p>
            <a:r>
              <a:rPr lang="en-US" sz="2000" dirty="0">
                <a:latin typeface="NikoshBAN" pitchFamily="2" charset="0"/>
                <a:cs typeface="NikoshBAN" pitchFamily="2" charset="0"/>
              </a:rPr>
              <a:t>১।লেখক </a:t>
            </a:r>
            <a:r>
              <a:rPr lang="en-US" sz="2000" dirty="0" err="1">
                <a:latin typeface="NikoshBAN" pitchFamily="2" charset="0"/>
                <a:cs typeface="NikoshBAN" pitchFamily="2" charset="0"/>
              </a:rPr>
              <a:t>পরিচিত</a:t>
            </a:r>
            <a:r>
              <a:rPr lang="en-US" sz="2000" dirty="0">
                <a:latin typeface="NikoshBAN" pitchFamily="2" charset="0"/>
                <a:cs typeface="NikoshBAN" pitchFamily="2" charset="0"/>
              </a:rPr>
              <a:t> </a:t>
            </a:r>
            <a:r>
              <a:rPr lang="en-US" sz="2000" b="1" dirty="0" err="1">
                <a:solidFill>
                  <a:srgbClr val="00B0F0"/>
                </a:solidFill>
                <a:latin typeface="NikoshBAN" pitchFamily="2" charset="0"/>
                <a:cs typeface="NikoshBAN" pitchFamily="2" charset="0"/>
              </a:rPr>
              <a:t>বলতে</a:t>
            </a:r>
            <a:r>
              <a:rPr lang="en-US" sz="2000" dirty="0">
                <a:latin typeface="NikoshBAN" pitchFamily="2" charset="0"/>
                <a:cs typeface="NikoshBAN" pitchFamily="2" charset="0"/>
              </a:rPr>
              <a:t> </a:t>
            </a:r>
            <a:r>
              <a:rPr lang="en-US" sz="2000" dirty="0" err="1">
                <a:latin typeface="NikoshBAN" pitchFamily="2" charset="0"/>
                <a:cs typeface="NikoshBAN" pitchFamily="2" charset="0"/>
              </a:rPr>
              <a:t>পারবে</a:t>
            </a:r>
            <a:r>
              <a:rPr lang="en-US" sz="2000" dirty="0">
                <a:latin typeface="NikoshBAN" pitchFamily="2" charset="0"/>
                <a:cs typeface="NikoshBAN" pitchFamily="2" charset="0"/>
              </a:rPr>
              <a:t>;</a:t>
            </a:r>
          </a:p>
          <a:p>
            <a:r>
              <a:rPr lang="en-US" sz="2000" dirty="0">
                <a:latin typeface="NikoshBAN" pitchFamily="2" charset="0"/>
                <a:cs typeface="NikoshBAN" pitchFamily="2" charset="0"/>
              </a:rPr>
              <a:t>২।</a:t>
            </a:r>
            <a:r>
              <a:rPr lang="bn-BD" sz="2000" dirty="0">
                <a:latin typeface="NikoshBAN" pitchFamily="2" charset="0"/>
                <a:cs typeface="NikoshBAN" pitchFamily="2" charset="0"/>
              </a:rPr>
              <a:t>নতুন শব্দের অর্থ </a:t>
            </a:r>
            <a:r>
              <a:rPr lang="bn-BD" sz="2000" b="1" dirty="0">
                <a:solidFill>
                  <a:srgbClr val="00B0F0"/>
                </a:solidFill>
                <a:latin typeface="NikoshBAN" pitchFamily="2" charset="0"/>
                <a:cs typeface="NikoshBAN" pitchFamily="2" charset="0"/>
              </a:rPr>
              <a:t>বলতে</a:t>
            </a:r>
            <a:r>
              <a:rPr lang="bn-BD" sz="2000" dirty="0">
                <a:latin typeface="NikoshBAN" pitchFamily="2" charset="0"/>
                <a:cs typeface="NikoshBAN" pitchFamily="2" charset="0"/>
              </a:rPr>
              <a:t> পারবে;</a:t>
            </a:r>
          </a:p>
          <a:p>
            <a:r>
              <a:rPr lang="bn-BD" sz="2000" dirty="0">
                <a:latin typeface="NikoshBAN" pitchFamily="2" charset="0"/>
                <a:cs typeface="NikoshBAN" pitchFamily="2" charset="0"/>
              </a:rPr>
              <a:t>৩।ক্ষুদ্র জাতিগোষ্ঠীরা যে অঞ্চলে বসতি স্থাপন করে সেটি </a:t>
            </a:r>
            <a:r>
              <a:rPr lang="bn-BD" sz="2000" b="1" dirty="0">
                <a:solidFill>
                  <a:srgbClr val="00B0F0"/>
                </a:solidFill>
                <a:latin typeface="NikoshBAN" pitchFamily="2" charset="0"/>
                <a:cs typeface="NikoshBAN" pitchFamily="2" charset="0"/>
              </a:rPr>
              <a:t>ব্যাখ্যা </a:t>
            </a:r>
            <a:r>
              <a:rPr lang="bn-BD" sz="2000" dirty="0">
                <a:latin typeface="NikoshBAN" pitchFamily="2" charset="0"/>
                <a:cs typeface="NikoshBAN" pitchFamily="2" charset="0"/>
              </a:rPr>
              <a:t>করতে পারবে;</a:t>
            </a:r>
          </a:p>
          <a:p>
            <a:r>
              <a:rPr lang="bn-BD" sz="2000" dirty="0">
                <a:latin typeface="NikoshBAN" pitchFamily="2" charset="0"/>
                <a:cs typeface="NikoshBAN" pitchFamily="2" charset="0"/>
              </a:rPr>
              <a:t>৪।বাংলাদেশে যেসব স্বল্পসংখ্যক জাতিগোষ্ঠীর রয়েছে তাদের নাম </a:t>
            </a:r>
            <a:r>
              <a:rPr lang="bn-BD" sz="2000" b="1" dirty="0">
                <a:solidFill>
                  <a:srgbClr val="00B0F0"/>
                </a:solidFill>
                <a:latin typeface="NikoshBAN" pitchFamily="2" charset="0"/>
                <a:cs typeface="NikoshBAN" pitchFamily="2" charset="0"/>
              </a:rPr>
              <a:t>উল্লেখ</a:t>
            </a:r>
            <a:r>
              <a:rPr lang="bn-BD" sz="2000" dirty="0">
                <a:latin typeface="NikoshBAN" pitchFamily="2" charset="0"/>
                <a:cs typeface="NikoshBAN" pitchFamily="2" charset="0"/>
              </a:rPr>
              <a:t> করতে পারবে;</a:t>
            </a:r>
          </a:p>
          <a:p>
            <a:r>
              <a:rPr lang="bn-BD" sz="2000" dirty="0">
                <a:latin typeface="NikoshBAN" pitchFamily="2" charset="0"/>
                <a:cs typeface="NikoshBAN" pitchFamily="2" charset="0"/>
              </a:rPr>
              <a:t>৫।গারো, মারমা ও মণিপুরি  </a:t>
            </a:r>
            <a:r>
              <a:rPr lang="en-US" sz="2000" b="1" dirty="0" err="1">
                <a:solidFill>
                  <a:srgbClr val="00B0F0"/>
                </a:solidFill>
                <a:latin typeface="NikoshBAN" pitchFamily="2" charset="0"/>
                <a:cs typeface="NikoshBAN" pitchFamily="2" charset="0"/>
              </a:rPr>
              <a:t>জাতিগোষ্ঠী</a:t>
            </a:r>
            <a:r>
              <a:rPr lang="en-US" sz="2000" b="1" dirty="0">
                <a:solidFill>
                  <a:srgbClr val="00B0F0"/>
                </a:solidFill>
                <a:latin typeface="NikoshBAN" pitchFamily="2" charset="0"/>
                <a:cs typeface="NikoshBAN" pitchFamily="2" charset="0"/>
              </a:rPr>
              <a:t> </a:t>
            </a:r>
            <a:r>
              <a:rPr lang="bn-BD" sz="2000" dirty="0">
                <a:latin typeface="NikoshBAN" pitchFamily="2" charset="0"/>
                <a:cs typeface="NikoshBAN" pitchFamily="2" charset="0"/>
              </a:rPr>
              <a:t>সম্পর্কে বলতে পারবে।</a:t>
            </a:r>
            <a:endParaRPr lang="en-US" sz="2000" dirty="0">
              <a:latin typeface="NikoshBAN" pitchFamily="2" charset="0"/>
              <a:cs typeface="NikoshBAN" pitchFamily="2" charset="0"/>
            </a:endParaRPr>
          </a:p>
        </p:txBody>
      </p:sp>
    </p:spTree>
    <p:extLst>
      <p:ext uri="{BB962C8B-B14F-4D97-AF65-F5344CB8AC3E}">
        <p14:creationId xmlns:p14="http://schemas.microsoft.com/office/powerpoint/2010/main" val="855177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6505" y="190831"/>
            <a:ext cx="1470991"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400" dirty="0">
                <a:latin typeface="NikoshBAN" panose="02000000000000000000" pitchFamily="2" charset="0"/>
                <a:cs typeface="NikoshBAN" panose="02000000000000000000" pitchFamily="2" charset="0"/>
              </a:rPr>
              <a:t>কবি পরিচিতি</a:t>
            </a:r>
            <a:endParaRPr lang="en-US" sz="2400" dirty="0">
              <a:latin typeface="NikoshBAN" panose="02000000000000000000" pitchFamily="2" charset="0"/>
              <a:cs typeface="NikoshBAN" panose="02000000000000000000" pitchFamily="2"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347281"/>
            <a:ext cx="2425700" cy="21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569816"/>
            <a:ext cx="1524000" cy="461665"/>
          </a:xfrm>
          <a:prstGeom prst="rect">
            <a:avLst/>
          </a:prstGeom>
          <a:noFill/>
          <a:ln w="19050">
            <a:solidFill>
              <a:srgbClr val="00B0F0"/>
            </a:solidFill>
          </a:ln>
        </p:spPr>
        <p:txBody>
          <a:bodyPr wrap="square" rtlCol="0">
            <a:spAutoFit/>
          </a:bodyPr>
          <a:lstStyle/>
          <a:p>
            <a:r>
              <a:rPr lang="bn-BD" sz="2400" dirty="0">
                <a:latin typeface="NikoshBAN" pitchFamily="2" charset="0"/>
                <a:cs typeface="NikoshBAN" pitchFamily="2" charset="0"/>
              </a:rPr>
              <a:t>এ কে শেরাম</a:t>
            </a:r>
            <a:endParaRPr lang="en-US" sz="2400" dirty="0">
              <a:latin typeface="NikoshBAN" pitchFamily="2" charset="0"/>
              <a:cs typeface="NikoshBAN" pitchFamily="2" charset="0"/>
            </a:endParaRPr>
          </a:p>
        </p:txBody>
      </p:sp>
      <p:sp>
        <p:nvSpPr>
          <p:cNvPr id="5" name="Arc 4"/>
          <p:cNvSpPr/>
          <p:nvPr/>
        </p:nvSpPr>
        <p:spPr>
          <a:xfrm>
            <a:off x="1779631" y="1170847"/>
            <a:ext cx="2438537" cy="2937949"/>
          </a:xfrm>
          <a:prstGeom prst="arc">
            <a:avLst>
              <a:gd name="adj1" fmla="val 16020358"/>
              <a:gd name="adj2" fmla="val 4677223"/>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Oval 5"/>
          <p:cNvSpPr/>
          <p:nvPr/>
        </p:nvSpPr>
        <p:spPr>
          <a:xfrm>
            <a:off x="3470811" y="1087458"/>
            <a:ext cx="763326" cy="67586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582129" y="1194555"/>
            <a:ext cx="540689"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জন্ম</a:t>
            </a:r>
            <a:endParaRPr lang="en-US" sz="2400" dirty="0">
              <a:latin typeface="NikoshBAN" panose="02000000000000000000" pitchFamily="2" charset="0"/>
              <a:cs typeface="NikoshBAN" panose="02000000000000000000" pitchFamily="2" charset="0"/>
            </a:endParaRPr>
          </a:p>
        </p:txBody>
      </p:sp>
      <p:sp>
        <p:nvSpPr>
          <p:cNvPr id="9" name="TextBox 8"/>
          <p:cNvSpPr txBox="1"/>
          <p:nvPr/>
        </p:nvSpPr>
        <p:spPr>
          <a:xfrm>
            <a:off x="4234136" y="1128615"/>
            <a:ext cx="2890233" cy="523220"/>
          </a:xfrm>
          <a:prstGeom prst="rect">
            <a:avLst/>
          </a:prstGeom>
          <a:solidFill>
            <a:schemeClr val="accent2">
              <a:lumMod val="60000"/>
              <a:lumOff val="40000"/>
            </a:schemeClr>
          </a:solidFill>
        </p:spPr>
        <p:txBody>
          <a:bodyPr wrap="square" rtlCol="0">
            <a:spAutoFit/>
          </a:bodyPr>
          <a:lstStyle/>
          <a:p>
            <a:r>
              <a:rPr lang="bn-BD" sz="2800" dirty="0">
                <a:latin typeface="NikoshBAN" panose="02000000000000000000" pitchFamily="2" charset="0"/>
                <a:cs typeface="NikoshBAN" panose="02000000000000000000" pitchFamily="2" charset="0"/>
              </a:rPr>
              <a:t> ১৯৫২ খ্রিস্টাব্দে হবিগঞ্জে</a:t>
            </a:r>
            <a:endParaRPr lang="en-US" sz="2800" dirty="0">
              <a:latin typeface="NikoshBAN" panose="02000000000000000000" pitchFamily="2" charset="0"/>
              <a:cs typeface="NikoshBAN" panose="02000000000000000000" pitchFamily="2" charset="0"/>
            </a:endParaRPr>
          </a:p>
        </p:txBody>
      </p:sp>
      <p:sp>
        <p:nvSpPr>
          <p:cNvPr id="10" name="Oval 9"/>
          <p:cNvSpPr/>
          <p:nvPr/>
        </p:nvSpPr>
        <p:spPr>
          <a:xfrm>
            <a:off x="3661641" y="2398383"/>
            <a:ext cx="763326" cy="675861"/>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826706" y="2474704"/>
            <a:ext cx="534585" cy="461665"/>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গ্রন্থ</a:t>
            </a:r>
            <a:endParaRPr lang="en-US" sz="2400" dirty="0">
              <a:latin typeface="NikoshBAN" panose="02000000000000000000" pitchFamily="2" charset="0"/>
              <a:cs typeface="NikoshBAN" panose="02000000000000000000" pitchFamily="2" charset="0"/>
            </a:endParaRPr>
          </a:p>
        </p:txBody>
      </p:sp>
      <p:sp>
        <p:nvSpPr>
          <p:cNvPr id="13" name="TextBox 12"/>
          <p:cNvSpPr txBox="1"/>
          <p:nvPr/>
        </p:nvSpPr>
        <p:spPr>
          <a:xfrm>
            <a:off x="4424968" y="2474703"/>
            <a:ext cx="4504348" cy="1200329"/>
          </a:xfrm>
          <a:prstGeom prst="rect">
            <a:avLst/>
          </a:prstGeom>
          <a:solidFill>
            <a:schemeClr val="accent2">
              <a:lumMod val="60000"/>
              <a:lumOff val="40000"/>
            </a:schemeClr>
          </a:solidFill>
        </p:spPr>
        <p:txBody>
          <a:bodyPr wrap="square" rtlCol="0">
            <a:spAutoFit/>
          </a:bodyPr>
          <a:lstStyle/>
          <a:p>
            <a:r>
              <a:rPr lang="bn-BD" sz="2400" dirty="0">
                <a:latin typeface="NikoshBAN" panose="02000000000000000000" pitchFamily="2" charset="0"/>
                <a:cs typeface="NikoshBAN" panose="02000000000000000000" pitchFamily="2" charset="0"/>
              </a:rPr>
              <a:t>বসন্ত কুন্নি পালগী লৈরাং,মণিপুরি কবিতা,চৈতন্যে অধিবাস,মনিদীপ্ত মণিপুরি ও বিষ্ণুপ্রিয়া বিতর্ক ইত্যাদি</a:t>
            </a:r>
            <a:endParaRPr lang="en-US" sz="2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0630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9" grpId="0" animBg="1"/>
      <p:bldP spid="10" grpId="0" animBg="1"/>
      <p:bldP spid="11"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77102" y="372130"/>
            <a:ext cx="1389797" cy="523220"/>
          </a:xfrm>
          <a:prstGeom prst="rect">
            <a:avLst/>
          </a:prstGeom>
          <a:ln w="12700"/>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sz="2800" dirty="0">
                <a:latin typeface="NikoshBAN" pitchFamily="2" charset="0"/>
                <a:cs typeface="NikoshBAN" pitchFamily="2" charset="0"/>
              </a:rPr>
              <a:t>একক কাজ</a:t>
            </a:r>
            <a:endParaRPr lang="en-US" sz="2800" dirty="0">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123950"/>
            <a:ext cx="4876800" cy="3048000"/>
          </a:xfrm>
          <a:prstGeom prst="rect">
            <a:avLst/>
          </a:prstGeom>
          <a:ln w="28575">
            <a:solidFill>
              <a:schemeClr val="tx1"/>
            </a:solidFill>
          </a:ln>
        </p:spPr>
      </p:pic>
      <p:sp>
        <p:nvSpPr>
          <p:cNvPr id="4" name="TextBox 3"/>
          <p:cNvSpPr txBox="1"/>
          <p:nvPr/>
        </p:nvSpPr>
        <p:spPr>
          <a:xfrm>
            <a:off x="1913104" y="4324350"/>
            <a:ext cx="5317793" cy="461665"/>
          </a:xfrm>
          <a:prstGeom prst="rect">
            <a:avLst/>
          </a:prstGeom>
          <a:noFill/>
          <a:ln w="12700">
            <a:solidFill>
              <a:schemeClr val="accent6">
                <a:lumMod val="60000"/>
                <a:lumOff val="40000"/>
              </a:schemeClr>
            </a:solidFill>
          </a:ln>
        </p:spPr>
        <p:txBody>
          <a:bodyPr wrap="square" rtlCol="0">
            <a:spAutoFit/>
          </a:bodyPr>
          <a:lstStyle/>
          <a:p>
            <a:pPr algn="ctr"/>
            <a:r>
              <a:rPr lang="bn-BD" dirty="0"/>
              <a:t> </a:t>
            </a:r>
            <a:r>
              <a:rPr lang="bn-BD" sz="2400" b="1" dirty="0">
                <a:latin typeface="NikoshBAN" pitchFamily="2" charset="0"/>
                <a:cs typeface="NikoshBAN" pitchFamily="2" charset="0"/>
              </a:rPr>
              <a:t>লেখক .এ .কে শেরাম এর উল্লেখযোগ্য গ্রন্থ গুলো লিখ ।</a:t>
            </a:r>
            <a:endParaRPr lang="en-US" sz="2400" b="1" dirty="0">
              <a:latin typeface="NikoshBAN" pitchFamily="2" charset="0"/>
              <a:cs typeface="NikoshBAN" pitchFamily="2" charset="0"/>
            </a:endParaRPr>
          </a:p>
        </p:txBody>
      </p:sp>
      <p:sp>
        <p:nvSpPr>
          <p:cNvPr id="5" name="TextBox 4"/>
          <p:cNvSpPr txBox="1"/>
          <p:nvPr/>
        </p:nvSpPr>
        <p:spPr>
          <a:xfrm>
            <a:off x="7315200" y="357485"/>
            <a:ext cx="1524000" cy="46166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bn-BD" sz="2400" dirty="0">
                <a:latin typeface="NikoshBAN" pitchFamily="2" charset="0"/>
                <a:cs typeface="NikoshBAN" pitchFamily="2" charset="0"/>
              </a:rPr>
              <a:t>সময়-২ মিনিট</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325913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162112"/>
            <a:ext cx="76200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bn-BD" sz="2400" dirty="0">
                <a:latin typeface="NikoshBAN" pitchFamily="2" charset="0"/>
                <a:cs typeface="NikoshBAN" pitchFamily="2" charset="0"/>
              </a:rPr>
              <a:t>শব্দা</a:t>
            </a:r>
            <a:r>
              <a:rPr lang="en-US" sz="2400" dirty="0" err="1">
                <a:latin typeface="NikoshBAN" pitchFamily="2" charset="0"/>
                <a:cs typeface="NikoshBAN" pitchFamily="2" charset="0"/>
              </a:rPr>
              <a:t>র্থ</a:t>
            </a:r>
            <a:endParaRPr lang="bn-BD" sz="2400" dirty="0">
              <a:latin typeface="NikoshBAN" pitchFamily="2" charset="0"/>
              <a:cs typeface="NikoshBAN" pitchFamily="2" charset="0"/>
            </a:endParaRPr>
          </a:p>
        </p:txBody>
      </p:sp>
      <p:sp>
        <p:nvSpPr>
          <p:cNvPr id="3" name="TextBox 2"/>
          <p:cNvSpPr txBox="1"/>
          <p:nvPr/>
        </p:nvSpPr>
        <p:spPr>
          <a:xfrm>
            <a:off x="392753" y="1459069"/>
            <a:ext cx="1295400" cy="400110"/>
          </a:xfrm>
          <a:prstGeom prst="rect">
            <a:avLst/>
          </a:prstGeom>
          <a:noFill/>
          <a:ln w="12700">
            <a:solidFill>
              <a:schemeClr val="tx1"/>
            </a:solidFill>
          </a:ln>
        </p:spPr>
        <p:txBody>
          <a:bodyPr wrap="square" rtlCol="0">
            <a:spAutoFit/>
          </a:bodyPr>
          <a:lstStyle/>
          <a:p>
            <a:pPr algn="r"/>
            <a:r>
              <a:rPr lang="en-US" sz="2000" b="1" dirty="0" err="1">
                <a:latin typeface="NikoshBAN" pitchFamily="2" charset="0"/>
                <a:cs typeface="NikoshBAN" pitchFamily="2" charset="0"/>
              </a:rPr>
              <a:t>ক্ষুদ্র</a:t>
            </a:r>
            <a:r>
              <a:rPr lang="en-US" sz="2000" b="1" dirty="0">
                <a:latin typeface="NikoshBAN" pitchFamily="2" charset="0"/>
                <a:cs typeface="NikoshBAN" pitchFamily="2" charset="0"/>
              </a:rPr>
              <a:t> </a:t>
            </a:r>
            <a:r>
              <a:rPr lang="en-US" sz="2000" b="1" dirty="0" err="1">
                <a:latin typeface="NikoshBAN" pitchFamily="2" charset="0"/>
                <a:cs typeface="NikoshBAN" pitchFamily="2" charset="0"/>
              </a:rPr>
              <a:t>জাতিসত্তা</a:t>
            </a:r>
            <a:endParaRPr lang="en-US" sz="2000" b="1" dirty="0">
              <a:latin typeface="NikoshBAN" pitchFamily="2" charset="0"/>
              <a:cs typeface="NikoshBAN" pitchFamily="2"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8647" y="883851"/>
            <a:ext cx="2286000" cy="1550545"/>
          </a:xfrm>
          <a:prstGeom prst="rect">
            <a:avLst/>
          </a:prstGeom>
          <a:ln w="12700">
            <a:solidFill>
              <a:schemeClr val="tx1"/>
            </a:solidFill>
          </a:ln>
        </p:spPr>
      </p:pic>
      <p:sp>
        <p:nvSpPr>
          <p:cNvPr id="5" name="TextBox 4"/>
          <p:cNvSpPr txBox="1"/>
          <p:nvPr/>
        </p:nvSpPr>
        <p:spPr>
          <a:xfrm>
            <a:off x="4495799" y="689627"/>
            <a:ext cx="4285753" cy="1938992"/>
          </a:xfrm>
          <a:prstGeom prst="rect">
            <a:avLst/>
          </a:prstGeom>
          <a:noFill/>
          <a:ln w="12700">
            <a:solidFill>
              <a:schemeClr val="tx1"/>
            </a:solidFill>
          </a:ln>
        </p:spPr>
        <p:txBody>
          <a:bodyPr wrap="square" rtlCol="0">
            <a:spAutoFit/>
          </a:bodyPr>
          <a:lstStyle/>
          <a:p>
            <a:pPr algn="r"/>
            <a:r>
              <a:rPr lang="bn-BD" sz="2000" dirty="0">
                <a:latin typeface="NikoshBAN" pitchFamily="2" charset="0"/>
                <a:cs typeface="NikoshBAN" pitchFamily="2" charset="0"/>
              </a:rPr>
              <a:t>বাংলাদেশের জনসংখ্যার বৃহত্তর অংশ হচ্ছে বাঙ্গালি।এছাড়া আরও কিছু ক্ষুদ্রতর জনগোষ্ঠী বা জাতি আছে,যারা ভাষা, সামাজিক রীতি-নীতি প্রভৃতির দিক থেকে বাঙালির মত নয়। এ সকল জাতিসত্তার এক-একটিকে বলা হয়েছে ক্ষুদ্র জাতিসত্তা।যেমন- চাকমা, মারমা, সাঁওতাল,হাজং,ত্রিপুরা ইত্যাদি</a:t>
            </a:r>
            <a:r>
              <a:rPr lang="bn-BD" dirty="0">
                <a:latin typeface="NikoshBAN" pitchFamily="2" charset="0"/>
                <a:cs typeface="NikoshBAN" pitchFamily="2" charset="0"/>
              </a:rPr>
              <a:t>।</a:t>
            </a:r>
            <a:endParaRPr lang="en-US" dirty="0">
              <a:latin typeface="NikoshBAN" pitchFamily="2" charset="0"/>
              <a:cs typeface="NikoshBAN" pitchFamily="2" charset="0"/>
            </a:endParaRPr>
          </a:p>
        </p:txBody>
      </p:sp>
      <p:sp>
        <p:nvSpPr>
          <p:cNvPr id="6" name="TextBox 5"/>
          <p:cNvSpPr txBox="1"/>
          <p:nvPr/>
        </p:nvSpPr>
        <p:spPr>
          <a:xfrm>
            <a:off x="392753" y="3346072"/>
            <a:ext cx="1570810" cy="400110"/>
          </a:xfrm>
          <a:prstGeom prst="rect">
            <a:avLst/>
          </a:prstGeom>
          <a:noFill/>
          <a:ln w="12700">
            <a:solidFill>
              <a:schemeClr val="tx1"/>
            </a:solidFill>
          </a:ln>
        </p:spPr>
        <p:txBody>
          <a:bodyPr wrap="square" rtlCol="0">
            <a:spAutoFit/>
          </a:bodyPr>
          <a:lstStyle/>
          <a:p>
            <a:pPr algn="r"/>
            <a:r>
              <a:rPr lang="bn-BD" sz="2000" b="1" dirty="0">
                <a:latin typeface="NikoshBAN" pitchFamily="2" charset="0"/>
                <a:cs typeface="NikoshBAN" pitchFamily="2" charset="0"/>
              </a:rPr>
              <a:t>মাতৃসূত্রীয় পরিবার</a:t>
            </a:r>
            <a:endParaRPr lang="en-US" sz="2000" b="1" dirty="0">
              <a:latin typeface="NikoshBAN" pitchFamily="2" charset="0"/>
              <a:cs typeface="NikoshBAN"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8647" y="2854713"/>
            <a:ext cx="2286000" cy="1544059"/>
          </a:xfrm>
          <a:prstGeom prst="rect">
            <a:avLst/>
          </a:prstGeom>
          <a:ln w="12700">
            <a:solidFill>
              <a:schemeClr val="tx1"/>
            </a:solidFill>
          </a:ln>
        </p:spPr>
      </p:pic>
      <p:sp>
        <p:nvSpPr>
          <p:cNvPr id="8" name="TextBox 7"/>
          <p:cNvSpPr txBox="1"/>
          <p:nvPr/>
        </p:nvSpPr>
        <p:spPr>
          <a:xfrm>
            <a:off x="4495800" y="2934244"/>
            <a:ext cx="4285753" cy="1384995"/>
          </a:xfrm>
          <a:prstGeom prst="rect">
            <a:avLst/>
          </a:prstGeom>
          <a:noFill/>
          <a:ln w="12700">
            <a:solidFill>
              <a:schemeClr val="tx1"/>
            </a:solidFill>
          </a:ln>
        </p:spPr>
        <p:txBody>
          <a:bodyPr wrap="square" rtlCol="0">
            <a:spAutoFit/>
          </a:bodyPr>
          <a:lstStyle/>
          <a:p>
            <a:pPr algn="r"/>
            <a:r>
              <a:rPr lang="bn-BD" sz="2000" dirty="0">
                <a:latin typeface="NikoshBAN" pitchFamily="2" charset="0"/>
                <a:cs typeface="NikoshBAN" pitchFamily="2" charset="0"/>
              </a:rPr>
              <a:t>কিছু সমাজ আছে যেখানে পুরুষগণ সমাজ পরিচালনা ও শাসনের অধিকারী হলেও নারীদের পরিচয়েই পরিবার পরিচিত হয়। এ ধরনের পরিবারকে মাতৃসূত্রীয় পরিবার বলে। যেমন- গারো পরিবার</a:t>
            </a:r>
            <a:r>
              <a:rPr lang="bn-BD" sz="2400" dirty="0">
                <a:latin typeface="NikoshBAN" pitchFamily="2" charset="0"/>
                <a:cs typeface="NikoshBAN" pitchFamily="2" charset="0"/>
              </a:rPr>
              <a:t>।</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25025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372" y="417449"/>
            <a:ext cx="3218688" cy="241401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881" y="2055209"/>
            <a:ext cx="3237634" cy="2651106"/>
          </a:xfrm>
          <a:prstGeom prst="rect">
            <a:avLst/>
          </a:prstGeom>
        </p:spPr>
      </p:pic>
      <p:sp>
        <p:nvSpPr>
          <p:cNvPr id="4" name="Down Arrow 3"/>
          <p:cNvSpPr/>
          <p:nvPr/>
        </p:nvSpPr>
        <p:spPr>
          <a:xfrm>
            <a:off x="2014641" y="417449"/>
            <a:ext cx="1611712" cy="1499467"/>
          </a:xfrm>
          <a:prstGeom prst="downArrow">
            <a:avLst/>
          </a:prstGeom>
          <a:solidFill>
            <a:schemeClr val="accent4">
              <a:lumMod val="40000"/>
              <a:lumOff val="60000"/>
            </a:schemeClr>
          </a:solid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355600" y="417449"/>
            <a:ext cx="929794" cy="1323439"/>
          </a:xfrm>
          <a:prstGeom prst="rect">
            <a:avLst/>
          </a:prstGeom>
          <a:noFill/>
        </p:spPr>
        <p:txBody>
          <a:bodyPr wrap="square" rtlCol="0">
            <a:spAutoFit/>
          </a:bodyPr>
          <a:lstStyle/>
          <a:p>
            <a:r>
              <a:rPr lang="en-US" sz="4000" dirty="0" err="1">
                <a:solidFill>
                  <a:schemeClr val="accent2">
                    <a:lumMod val="75000"/>
                  </a:schemeClr>
                </a:solidFill>
                <a:latin typeface="NikoshBAN" panose="02000000000000000000" pitchFamily="2" charset="0"/>
                <a:ea typeface="Noto Serif" panose="02020600060500020200" pitchFamily="18" charset="0"/>
                <a:cs typeface="NikoshBAN" panose="02000000000000000000" pitchFamily="2" charset="0"/>
              </a:rPr>
              <a:t>সরব</a:t>
            </a:r>
            <a:endParaRPr lang="en-US" sz="4000" dirty="0">
              <a:solidFill>
                <a:schemeClr val="accent2">
                  <a:lumMod val="75000"/>
                </a:schemeClr>
              </a:solidFill>
              <a:latin typeface="NikoshBAN" panose="02000000000000000000" pitchFamily="2" charset="0"/>
              <a:ea typeface="Noto Serif" panose="02020600060500020200" pitchFamily="18" charset="0"/>
              <a:cs typeface="NikoshBAN" panose="02000000000000000000" pitchFamily="2" charset="0"/>
            </a:endParaRPr>
          </a:p>
          <a:p>
            <a:r>
              <a:rPr lang="en-US" sz="4000" dirty="0" err="1">
                <a:solidFill>
                  <a:schemeClr val="accent2">
                    <a:lumMod val="75000"/>
                  </a:schemeClr>
                </a:solidFill>
                <a:latin typeface="NikoshBAN" panose="02000000000000000000" pitchFamily="2" charset="0"/>
                <a:ea typeface="Noto Serif" panose="02020600060500020200" pitchFamily="18" charset="0"/>
                <a:cs typeface="NikoshBAN" panose="02000000000000000000" pitchFamily="2" charset="0"/>
              </a:rPr>
              <a:t>পাঠ</a:t>
            </a:r>
            <a:endParaRPr lang="en-US" sz="4000" dirty="0">
              <a:solidFill>
                <a:schemeClr val="accent2">
                  <a:lumMod val="75000"/>
                </a:schemeClr>
              </a:solidFill>
              <a:latin typeface="NikoshBAN" panose="02000000000000000000" pitchFamily="2" charset="0"/>
              <a:ea typeface="Noto Serif" panose="02020600060500020200" pitchFamily="18" charset="0"/>
              <a:cs typeface="NikoshBAN" panose="02000000000000000000" pitchFamily="2" charset="0"/>
            </a:endParaRPr>
          </a:p>
        </p:txBody>
      </p:sp>
      <p:sp>
        <p:nvSpPr>
          <p:cNvPr id="6" name="Down Arrow 5"/>
          <p:cNvSpPr/>
          <p:nvPr/>
        </p:nvSpPr>
        <p:spPr>
          <a:xfrm rot="10800000">
            <a:off x="5683753" y="2831464"/>
            <a:ext cx="2302446" cy="1295949"/>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242917" y="2998040"/>
            <a:ext cx="1184116" cy="1323439"/>
          </a:xfrm>
          <a:prstGeom prst="rect">
            <a:avLst/>
          </a:prstGeom>
          <a:noFill/>
        </p:spPr>
        <p:txBody>
          <a:bodyPr wrap="square" rtlCol="0">
            <a:spAutoFit/>
          </a:bodyPr>
          <a:lstStyle/>
          <a:p>
            <a:r>
              <a:rPr lang="bn-BD" sz="4000" dirty="0">
                <a:solidFill>
                  <a:schemeClr val="accent2">
                    <a:lumMod val="75000"/>
                  </a:schemeClr>
                </a:solidFill>
                <a:latin typeface="NikoshBAN" panose="02000000000000000000" pitchFamily="2" charset="0"/>
                <a:cs typeface="NikoshBAN" panose="02000000000000000000" pitchFamily="2" charset="0"/>
              </a:rPr>
              <a:t>আদর্শ </a:t>
            </a:r>
          </a:p>
          <a:p>
            <a:r>
              <a:rPr lang="bn-BD" sz="4000" dirty="0">
                <a:solidFill>
                  <a:schemeClr val="accent2">
                    <a:lumMod val="75000"/>
                  </a:schemeClr>
                </a:solidFill>
                <a:latin typeface="NikoshBAN" panose="02000000000000000000" pitchFamily="2" charset="0"/>
                <a:cs typeface="NikoshBAN" panose="02000000000000000000" pitchFamily="2" charset="0"/>
              </a:rPr>
              <a:t> পাঠ</a:t>
            </a:r>
            <a:endParaRPr lang="en-US" sz="4000" dirty="0">
              <a:solidFill>
                <a:schemeClr val="accent2">
                  <a:lumMod val="7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65162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833</Words>
  <Application>Microsoft Office PowerPoint</Application>
  <PresentationFormat>On-screen Show (16:9)</PresentationFormat>
  <Paragraphs>98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NikoshBAN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Jannatul Ferdous Maliha</cp:lastModifiedBy>
  <cp:revision>77</cp:revision>
  <dcterms:created xsi:type="dcterms:W3CDTF">2020-12-15T23:14:57Z</dcterms:created>
  <dcterms:modified xsi:type="dcterms:W3CDTF">2020-12-19T03:44:03Z</dcterms:modified>
</cp:coreProperties>
</file>