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4" r:id="rId2"/>
    <p:sldId id="258" r:id="rId3"/>
    <p:sldId id="260" r:id="rId4"/>
    <p:sldId id="261" r:id="rId5"/>
    <p:sldId id="259" r:id="rId6"/>
    <p:sldId id="292" r:id="rId7"/>
    <p:sldId id="293" r:id="rId8"/>
    <p:sldId id="294" r:id="rId9"/>
    <p:sldId id="289" r:id="rId10"/>
    <p:sldId id="305" r:id="rId11"/>
    <p:sldId id="273" r:id="rId12"/>
    <p:sldId id="274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99FF"/>
    <a:srgbClr val="00CC00"/>
    <a:srgbClr val="33CC33"/>
    <a:srgbClr val="FFCC00"/>
    <a:srgbClr val="009900"/>
    <a:srgbClr val="E54B70"/>
    <a:srgbClr val="CC00FF"/>
    <a:srgbClr val="9999FF"/>
    <a:srgbClr val="00FF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FC577D-7955-407E-B0E3-5EB2999589C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2A8F00-324B-445E-81DE-A3A96B1EA0EF}">
      <dgm:prSet phldrT="[Text]" phldr="1" custT="1"/>
      <dgm:spPr/>
      <dgm:t>
        <a:bodyPr/>
        <a:lstStyle/>
        <a:p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3655B535-A36D-46B8-B83A-A97B4B0E0EA3}" type="parTrans" cxnId="{BFCF86C0-6772-4D2D-98E0-346A1E2309C5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388F23C5-D005-4B1A-B426-6F981A709ED1}" type="sibTrans" cxnId="{BFCF86C0-6772-4D2D-98E0-346A1E2309C5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4640A397-0548-4732-B3F9-1CBF1EC9146F}">
      <dgm:prSet phldrT="[Text]" custT="1"/>
      <dgm:spPr/>
      <dgm:t>
        <a:bodyPr/>
        <a:lstStyle/>
        <a:p>
          <a:r>
            <a:rPr lang="en-US" sz="2800" dirty="0" err="1">
              <a:latin typeface="NikoshBAN" pitchFamily="2" charset="0"/>
              <a:cs typeface="NikoshBAN" pitchFamily="2" charset="0"/>
            </a:rPr>
            <a:t>ব্যাংক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কর্তৃক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সরাসরি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পরিশোধ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</a:p>
      </dgm:t>
    </dgm:pt>
    <dgm:pt modelId="{F9ADD72B-4495-4372-B5B3-F792A2CA5192}" type="parTrans" cxnId="{2B3B1484-352F-4628-AB86-DC8AF56F6A5B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FD409961-FA5D-415D-BD8A-567EA14C3EB9}" type="sibTrans" cxnId="{2B3B1484-352F-4628-AB86-DC8AF56F6A5B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31100B0F-6074-4680-8D12-C752111DE1E8}">
      <dgm:prSet phldrT="[Text]" phldr="1" custT="1"/>
      <dgm:spPr/>
      <dgm:t>
        <a:bodyPr/>
        <a:lstStyle/>
        <a:p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432724B3-FF8D-4CC0-93C0-2FE84165D470}" type="parTrans" cxnId="{3F2EF796-652E-4179-932F-A7CD605510E2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D3B17838-0892-4951-A606-EAC0149C8476}" type="sibTrans" cxnId="{3F2EF796-652E-4179-932F-A7CD605510E2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653EBB1E-3B1A-4A62-BCDB-71700632EC5D}">
      <dgm:prSet phldrT="[Text]" custT="1"/>
      <dgm:spPr/>
      <dgm:t>
        <a:bodyPr/>
        <a:lstStyle/>
        <a:p>
          <a:r>
            <a:rPr lang="bn-IN" sz="2800" dirty="0">
              <a:latin typeface="NikoshBAN" pitchFamily="2" charset="0"/>
              <a:cs typeface="NikoshBAN" pitchFamily="2" charset="0"/>
            </a:rPr>
            <a:t>জমাকৃত চেক যা ব্যাংকে আদায় বা জমা হয়নি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FC451331-19F9-4BF5-B89A-AA865FCA59D0}" type="sibTrans" cxnId="{AE214D05-38B1-4F14-956E-A4BAD239D06E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E3FDFCD3-6A7A-4293-8E7D-38D95ED117A6}" type="parTrans" cxnId="{AE214D05-38B1-4F14-956E-A4BAD239D06E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58BD503A-EC61-462C-B2AB-FCFC2D2C52AD}">
      <dgm:prSet phldrT="[Text]" phldr="1" custT="1"/>
      <dgm:spPr/>
      <dgm:t>
        <a:bodyPr/>
        <a:lstStyle/>
        <a:p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0E87D2A8-DFAE-4345-8E2D-2112944CCF62}" type="sibTrans" cxnId="{468187A3-4D20-4737-BBEF-C8632C4C956B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66365278-E9FC-4B2F-9C88-7E5D74ED5EDB}" type="parTrans" cxnId="{468187A3-4D20-4737-BBEF-C8632C4C956B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206BB745-C096-4D97-9622-D9400DFA4C49}">
      <dgm:prSet phldrT="[Text]" custT="1"/>
      <dgm:spPr/>
      <dgm:t>
        <a:bodyPr/>
        <a:lstStyle/>
        <a:p>
          <a:r>
            <a:rPr lang="bn-IN" sz="2800" dirty="0">
              <a:latin typeface="NikoshBAN" pitchFamily="2" charset="0"/>
              <a:cs typeface="NikoshBAN" pitchFamily="2" charset="0"/>
            </a:rPr>
            <a:t>ইস্যুকৃত চেক যা ব্যাংকে উপস্থাপিত হয়নি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C45133FB-FA9E-4422-B80C-1E29B6C972E5}" type="parTrans" cxnId="{D8F142B3-B77E-443A-A954-F68C0F852F7E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A3AB4234-C5C4-4430-BCF1-AF7AF2F203D8}" type="sibTrans" cxnId="{D8F142B3-B77E-443A-A954-F68C0F852F7E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FEC0D66C-1312-4F7D-B391-EBB4CB6EAE40}">
      <dgm:prSet phldrT="[Text]" custT="1"/>
      <dgm:spPr/>
      <dgm:t>
        <a:bodyPr/>
        <a:lstStyle/>
        <a:p>
          <a:r>
            <a:rPr lang="en-US" sz="2800" dirty="0" err="1">
              <a:latin typeface="NikoshBAN" pitchFamily="2" charset="0"/>
              <a:cs typeface="NikoshBAN" pitchFamily="2" charset="0"/>
            </a:rPr>
            <a:t>ব্যাংক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কর্তৃক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চার্জ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বা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জমাতিরক্তের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সুদ</a:t>
          </a:r>
          <a:r>
            <a:rPr lang="bn-IN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ধার্য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35465191-01B4-40E2-93EB-4416840A4639}" type="parTrans" cxnId="{66BAE955-8644-4934-88EA-455E5B4FE4D0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B9418F0E-509B-46E0-B789-A379887E51FD}" type="sibTrans" cxnId="{66BAE955-8644-4934-88EA-455E5B4FE4D0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C890C902-27A4-4291-8831-94A767571D0E}">
      <dgm:prSet phldrT="[Text]" custT="1"/>
      <dgm:spPr/>
      <dgm:t>
        <a:bodyPr/>
        <a:lstStyle/>
        <a:p>
          <a:r>
            <a:rPr lang="bn-IN" sz="2800" dirty="0">
              <a:latin typeface="NikoshBAN" pitchFamily="2" charset="0"/>
              <a:cs typeface="NikoshBAN" pitchFamily="2" charset="0"/>
            </a:rPr>
            <a:t>সরাসরি ব্যাংকে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জমা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বা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ব্যাংক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কর্তৃক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সরাসরি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আদায়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025F8105-40E9-442C-A4C7-8E82AE7E80A7}" type="parTrans" cxnId="{CF9449B1-2418-429B-B3F0-953EAC5DD926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66698ADB-1AC8-4A20-B715-7DD16B255611}" type="sibTrans" cxnId="{CF9449B1-2418-429B-B3F0-953EAC5DD926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2A0ABD44-BE80-4DB0-B840-470496EDD740}">
      <dgm:prSet phldrT="[Text]" custT="1"/>
      <dgm:spPr/>
      <dgm:t>
        <a:bodyPr/>
        <a:lstStyle/>
        <a:p>
          <a:r>
            <a:rPr lang="en-US" sz="2800" dirty="0" err="1">
              <a:latin typeface="NikoshBAN" pitchFamily="2" charset="0"/>
              <a:cs typeface="NikoshBAN" pitchFamily="2" charset="0"/>
            </a:rPr>
            <a:t>ব্যাংক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কর্তৃক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সুদ</a:t>
          </a:r>
          <a:r>
            <a:rPr lang="bn-IN" sz="2800" dirty="0">
              <a:latin typeface="NikoshBAN" pitchFamily="2" charset="0"/>
              <a:cs typeface="NikoshBAN" pitchFamily="2" charset="0"/>
            </a:rPr>
            <a:t> মঞ্জুর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9E5FFAEB-9049-4E82-98D6-665A70931F85}" type="parTrans" cxnId="{01DE2479-08C2-4803-9F2E-09FCFAED978D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679997E0-04CD-4C25-A0F9-3CE919D123B8}" type="sibTrans" cxnId="{01DE2479-08C2-4803-9F2E-09FCFAED978D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A40BF2E6-1118-47F5-88F3-3F43008300E6}">
      <dgm:prSet phldrT="[Text]" custT="1"/>
      <dgm:spPr/>
      <dgm:t>
        <a:bodyPr/>
        <a:lstStyle/>
        <a:p>
          <a:r>
            <a:rPr lang="bn-IN" sz="2800" dirty="0">
              <a:latin typeface="NikoshBAN" pitchFamily="2" charset="0"/>
              <a:cs typeface="NikoshBAN" pitchFamily="2" charset="0"/>
            </a:rPr>
            <a:t>ডেবিট মেমোরেন্ডাম এবং ক্রেডিট মেমোরেন্ডাম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69392D18-F82F-444E-A58F-89621B8D45D8}" type="sibTrans" cxnId="{BE7D340C-9DC4-4C10-A3D2-CC6223C7CFD6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6109F8D4-5A35-478B-94CC-8AF332D7E990}" type="parTrans" cxnId="{BE7D340C-9DC4-4C10-A3D2-CC6223C7CFD6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452F05FE-15DD-4C29-91B7-FD3911D10D4A}">
      <dgm:prSet phldrT="[Text]" custT="1"/>
      <dgm:spPr/>
      <dgm:t>
        <a:bodyPr/>
        <a:lstStyle/>
        <a:p>
          <a:r>
            <a:rPr lang="bn-IN" sz="2800" dirty="0">
              <a:latin typeface="NikoshBAN" pitchFamily="2" charset="0"/>
              <a:cs typeface="NikoshBAN" pitchFamily="2" charset="0"/>
            </a:rPr>
            <a:t>বিলের বাট্টাকরণ এবং চেক বা বিলের প্রত্যাখ্যান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C219C4BC-07CE-402B-AC50-C0A18C352E90}" type="sibTrans" cxnId="{52852B27-20AF-4270-A570-1D689702F5DC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8B9A8A4D-E719-463C-B9BB-244A09B7836D}" type="parTrans" cxnId="{52852B27-20AF-4270-A570-1D689702F5DC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2D5C14A3-6F63-4292-AD21-5A0D03C26230}">
      <dgm:prSet phldrT="[Text]" custT="1"/>
      <dgm:spPr/>
      <dgm:t>
        <a:bodyPr/>
        <a:lstStyle/>
        <a:p>
          <a:r>
            <a:rPr lang="bn-IN" sz="2800" dirty="0">
              <a:latin typeface="NikoshBAN" pitchFamily="2" charset="0"/>
              <a:cs typeface="NikoshBAN" pitchFamily="2" charset="0"/>
            </a:rPr>
            <a:t>আমানতকারী বা ব্যাংকের ভুল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DA649DF9-81CC-4EB3-B167-1328367350EC}" type="parTrans" cxnId="{026A442D-E672-45B4-958F-DD398B534B7C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C981163B-BE62-48D3-B3C4-A6A9C28D93EC}" type="sibTrans" cxnId="{026A442D-E672-45B4-958F-DD398B534B7C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DF872D87-0DB3-4D5B-BC44-C4EB02B16320}" type="pres">
      <dgm:prSet presAssocID="{7BFC577D-7955-407E-B0E3-5EB2999589C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87FCA3-0261-414F-9437-E5514232459E}" type="pres">
      <dgm:prSet presAssocID="{58BD503A-EC61-462C-B2AB-FCFC2D2C52AD}" presName="composite" presStyleCnt="0"/>
      <dgm:spPr/>
    </dgm:pt>
    <dgm:pt modelId="{7D7E83CC-BC90-469A-859F-35EEC8543276}" type="pres">
      <dgm:prSet presAssocID="{58BD503A-EC61-462C-B2AB-FCFC2D2C52A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E93ACC-3E92-4FBF-AAB6-A3021345BC58}" type="pres">
      <dgm:prSet presAssocID="{58BD503A-EC61-462C-B2AB-FCFC2D2C52A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F1554-585E-4FC0-9A04-65269C055B9C}" type="pres">
      <dgm:prSet presAssocID="{0E87D2A8-DFAE-4345-8E2D-2112944CCF62}" presName="sp" presStyleCnt="0"/>
      <dgm:spPr/>
    </dgm:pt>
    <dgm:pt modelId="{1B13896B-6ECC-47F9-B6BF-6F03FB91622C}" type="pres">
      <dgm:prSet presAssocID="{802A8F00-324B-445E-81DE-A3A96B1EA0EF}" presName="composite" presStyleCnt="0"/>
      <dgm:spPr/>
    </dgm:pt>
    <dgm:pt modelId="{4BC4643E-B73F-40A1-83A5-B50FFC2F71A2}" type="pres">
      <dgm:prSet presAssocID="{802A8F00-324B-445E-81DE-A3A96B1EA0E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45F474-E44D-46BF-98CB-1D2A43308BAC}" type="pres">
      <dgm:prSet presAssocID="{802A8F00-324B-445E-81DE-A3A96B1EA0E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E0DB5-5D6E-4784-9CB8-94EA95D170C1}" type="pres">
      <dgm:prSet presAssocID="{388F23C5-D005-4B1A-B426-6F981A709ED1}" presName="sp" presStyleCnt="0"/>
      <dgm:spPr/>
    </dgm:pt>
    <dgm:pt modelId="{7BD1BBF5-366E-4DB1-9A53-71E3124C94EA}" type="pres">
      <dgm:prSet presAssocID="{31100B0F-6074-4680-8D12-C752111DE1E8}" presName="composite" presStyleCnt="0"/>
      <dgm:spPr/>
    </dgm:pt>
    <dgm:pt modelId="{63518DC5-67A0-4DB5-8EB8-001B52E72AFA}" type="pres">
      <dgm:prSet presAssocID="{31100B0F-6074-4680-8D12-C752111DE1E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0940D-4538-4573-9476-80A16F80C017}" type="pres">
      <dgm:prSet presAssocID="{31100B0F-6074-4680-8D12-C752111DE1E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7D340C-9DC4-4C10-A3D2-CC6223C7CFD6}" srcId="{31100B0F-6074-4680-8D12-C752111DE1E8}" destId="{A40BF2E6-1118-47F5-88F3-3F43008300E6}" srcOrd="1" destOrd="0" parTransId="{6109F8D4-5A35-478B-94CC-8AF332D7E990}" sibTransId="{69392D18-F82F-444E-A58F-89621B8D45D8}"/>
    <dgm:cxn modelId="{026A442D-E672-45B4-958F-DD398B534B7C}" srcId="{31100B0F-6074-4680-8D12-C752111DE1E8}" destId="{2D5C14A3-6F63-4292-AD21-5A0D03C26230}" srcOrd="2" destOrd="0" parTransId="{DA649DF9-81CC-4EB3-B167-1328367350EC}" sibTransId="{C981163B-BE62-48D3-B3C4-A6A9C28D93EC}"/>
    <dgm:cxn modelId="{EC296E7F-6D5D-44C8-86F1-B3ECACB3A29C}" type="presOf" srcId="{206BB745-C096-4D97-9622-D9400DFA4C49}" destId="{1AE93ACC-3E92-4FBF-AAB6-A3021345BC58}" srcOrd="0" destOrd="1" presId="urn:microsoft.com/office/officeart/2005/8/layout/chevron2"/>
    <dgm:cxn modelId="{67554EBB-B56B-4DBC-AD80-5A222AC86824}" type="presOf" srcId="{C890C902-27A4-4291-8831-94A767571D0E}" destId="{1AE93ACC-3E92-4FBF-AAB6-A3021345BC58}" srcOrd="0" destOrd="2" presId="urn:microsoft.com/office/officeart/2005/8/layout/chevron2"/>
    <dgm:cxn modelId="{AE214D05-38B1-4F14-956E-A4BAD239D06E}" srcId="{58BD503A-EC61-462C-B2AB-FCFC2D2C52AD}" destId="{653EBB1E-3B1A-4A62-BCDB-71700632EC5D}" srcOrd="0" destOrd="0" parTransId="{E3FDFCD3-6A7A-4293-8E7D-38D95ED117A6}" sibTransId="{FC451331-19F9-4BF5-B89A-AA865FCA59D0}"/>
    <dgm:cxn modelId="{532D9A6A-820B-44A4-BA10-9EA8301E875C}" type="presOf" srcId="{FEC0D66C-1312-4F7D-B391-EBB4CB6EAE40}" destId="{D845F474-E44D-46BF-98CB-1D2A43308BAC}" srcOrd="0" destOrd="1" presId="urn:microsoft.com/office/officeart/2005/8/layout/chevron2"/>
    <dgm:cxn modelId="{359F247E-7CA6-4891-BA40-44B541BE7936}" type="presOf" srcId="{7BFC577D-7955-407E-B0E3-5EB2999589C7}" destId="{DF872D87-0DB3-4D5B-BC44-C4EB02B16320}" srcOrd="0" destOrd="0" presId="urn:microsoft.com/office/officeart/2005/8/layout/chevron2"/>
    <dgm:cxn modelId="{1A0CD790-99F0-4910-A6C1-1F3334152344}" type="presOf" srcId="{31100B0F-6074-4680-8D12-C752111DE1E8}" destId="{63518DC5-67A0-4DB5-8EB8-001B52E72AFA}" srcOrd="0" destOrd="0" presId="urn:microsoft.com/office/officeart/2005/8/layout/chevron2"/>
    <dgm:cxn modelId="{66BAE955-8644-4934-88EA-455E5B4FE4D0}" srcId="{802A8F00-324B-445E-81DE-A3A96B1EA0EF}" destId="{FEC0D66C-1312-4F7D-B391-EBB4CB6EAE40}" srcOrd="1" destOrd="0" parTransId="{35465191-01B4-40E2-93EB-4416840A4639}" sibTransId="{B9418F0E-509B-46E0-B789-A379887E51FD}"/>
    <dgm:cxn modelId="{2EED93BA-82D6-4F7A-852A-784DE288F832}" type="presOf" srcId="{A40BF2E6-1118-47F5-88F3-3F43008300E6}" destId="{8F40940D-4538-4573-9476-80A16F80C017}" srcOrd="0" destOrd="1" presId="urn:microsoft.com/office/officeart/2005/8/layout/chevron2"/>
    <dgm:cxn modelId="{146FCF38-84A6-4B28-866E-FD24A7D0FE50}" type="presOf" srcId="{58BD503A-EC61-462C-B2AB-FCFC2D2C52AD}" destId="{7D7E83CC-BC90-469A-859F-35EEC8543276}" srcOrd="0" destOrd="0" presId="urn:microsoft.com/office/officeart/2005/8/layout/chevron2"/>
    <dgm:cxn modelId="{612511DA-7BB5-47EB-91C0-05C97452E965}" type="presOf" srcId="{452F05FE-15DD-4C29-91B7-FD3911D10D4A}" destId="{8F40940D-4538-4573-9476-80A16F80C017}" srcOrd="0" destOrd="0" presId="urn:microsoft.com/office/officeart/2005/8/layout/chevron2"/>
    <dgm:cxn modelId="{F6CAFD59-6CDE-48FF-B0AC-6D8A1B826B90}" type="presOf" srcId="{2D5C14A3-6F63-4292-AD21-5A0D03C26230}" destId="{8F40940D-4538-4573-9476-80A16F80C017}" srcOrd="0" destOrd="2" presId="urn:microsoft.com/office/officeart/2005/8/layout/chevron2"/>
    <dgm:cxn modelId="{D8F142B3-B77E-443A-A954-F68C0F852F7E}" srcId="{58BD503A-EC61-462C-B2AB-FCFC2D2C52AD}" destId="{206BB745-C096-4D97-9622-D9400DFA4C49}" srcOrd="1" destOrd="0" parTransId="{C45133FB-FA9E-4422-B80C-1E29B6C972E5}" sibTransId="{A3AB4234-C5C4-4430-BCF1-AF7AF2F203D8}"/>
    <dgm:cxn modelId="{01DE2479-08C2-4803-9F2E-09FCFAED978D}" srcId="{802A8F00-324B-445E-81DE-A3A96B1EA0EF}" destId="{2A0ABD44-BE80-4DB0-B840-470496EDD740}" srcOrd="2" destOrd="0" parTransId="{9E5FFAEB-9049-4E82-98D6-665A70931F85}" sibTransId="{679997E0-04CD-4C25-A0F9-3CE919D123B8}"/>
    <dgm:cxn modelId="{3F2EF796-652E-4179-932F-A7CD605510E2}" srcId="{7BFC577D-7955-407E-B0E3-5EB2999589C7}" destId="{31100B0F-6074-4680-8D12-C752111DE1E8}" srcOrd="2" destOrd="0" parTransId="{432724B3-FF8D-4CC0-93C0-2FE84165D470}" sibTransId="{D3B17838-0892-4951-A606-EAC0149C8476}"/>
    <dgm:cxn modelId="{BFCF86C0-6772-4D2D-98E0-346A1E2309C5}" srcId="{7BFC577D-7955-407E-B0E3-5EB2999589C7}" destId="{802A8F00-324B-445E-81DE-A3A96B1EA0EF}" srcOrd="1" destOrd="0" parTransId="{3655B535-A36D-46B8-B83A-A97B4B0E0EA3}" sibTransId="{388F23C5-D005-4B1A-B426-6F981A709ED1}"/>
    <dgm:cxn modelId="{2B3B1484-352F-4628-AB86-DC8AF56F6A5B}" srcId="{802A8F00-324B-445E-81DE-A3A96B1EA0EF}" destId="{4640A397-0548-4732-B3F9-1CBF1EC9146F}" srcOrd="0" destOrd="0" parTransId="{F9ADD72B-4495-4372-B5B3-F792A2CA5192}" sibTransId="{FD409961-FA5D-415D-BD8A-567EA14C3EB9}"/>
    <dgm:cxn modelId="{52852B27-20AF-4270-A570-1D689702F5DC}" srcId="{31100B0F-6074-4680-8D12-C752111DE1E8}" destId="{452F05FE-15DD-4C29-91B7-FD3911D10D4A}" srcOrd="0" destOrd="0" parTransId="{8B9A8A4D-E719-463C-B9BB-244A09B7836D}" sibTransId="{C219C4BC-07CE-402B-AC50-C0A18C352E90}"/>
    <dgm:cxn modelId="{A0DFC6FF-AA07-4590-9CEB-FDAE3B059894}" type="presOf" srcId="{2A0ABD44-BE80-4DB0-B840-470496EDD740}" destId="{D845F474-E44D-46BF-98CB-1D2A43308BAC}" srcOrd="0" destOrd="2" presId="urn:microsoft.com/office/officeart/2005/8/layout/chevron2"/>
    <dgm:cxn modelId="{468187A3-4D20-4737-BBEF-C8632C4C956B}" srcId="{7BFC577D-7955-407E-B0E3-5EB2999589C7}" destId="{58BD503A-EC61-462C-B2AB-FCFC2D2C52AD}" srcOrd="0" destOrd="0" parTransId="{66365278-E9FC-4B2F-9C88-7E5D74ED5EDB}" sibTransId="{0E87D2A8-DFAE-4345-8E2D-2112944CCF62}"/>
    <dgm:cxn modelId="{CF9449B1-2418-429B-B3F0-953EAC5DD926}" srcId="{58BD503A-EC61-462C-B2AB-FCFC2D2C52AD}" destId="{C890C902-27A4-4291-8831-94A767571D0E}" srcOrd="2" destOrd="0" parTransId="{025F8105-40E9-442C-A4C7-8E82AE7E80A7}" sibTransId="{66698ADB-1AC8-4A20-B715-7DD16B255611}"/>
    <dgm:cxn modelId="{4175E74A-EBC8-4C04-ACC1-0160015E80DA}" type="presOf" srcId="{653EBB1E-3B1A-4A62-BCDB-71700632EC5D}" destId="{1AE93ACC-3E92-4FBF-AAB6-A3021345BC58}" srcOrd="0" destOrd="0" presId="urn:microsoft.com/office/officeart/2005/8/layout/chevron2"/>
    <dgm:cxn modelId="{69D1F162-B8C3-4A44-8590-449F656C0084}" type="presOf" srcId="{4640A397-0548-4732-B3F9-1CBF1EC9146F}" destId="{D845F474-E44D-46BF-98CB-1D2A43308BAC}" srcOrd="0" destOrd="0" presId="urn:microsoft.com/office/officeart/2005/8/layout/chevron2"/>
    <dgm:cxn modelId="{E4957C37-E3A4-470E-8CE1-2E864A03D11C}" type="presOf" srcId="{802A8F00-324B-445E-81DE-A3A96B1EA0EF}" destId="{4BC4643E-B73F-40A1-83A5-B50FFC2F71A2}" srcOrd="0" destOrd="0" presId="urn:microsoft.com/office/officeart/2005/8/layout/chevron2"/>
    <dgm:cxn modelId="{9C3DF64D-DA34-41D2-952B-2CBF59452367}" type="presParOf" srcId="{DF872D87-0DB3-4D5B-BC44-C4EB02B16320}" destId="{E787FCA3-0261-414F-9437-E5514232459E}" srcOrd="0" destOrd="0" presId="urn:microsoft.com/office/officeart/2005/8/layout/chevron2"/>
    <dgm:cxn modelId="{23D15A54-DB75-4980-BC47-80463A8A9C02}" type="presParOf" srcId="{E787FCA3-0261-414F-9437-E5514232459E}" destId="{7D7E83CC-BC90-469A-859F-35EEC8543276}" srcOrd="0" destOrd="0" presId="urn:microsoft.com/office/officeart/2005/8/layout/chevron2"/>
    <dgm:cxn modelId="{CB70C979-6E76-4E64-8F7F-5F92D372C5AE}" type="presParOf" srcId="{E787FCA3-0261-414F-9437-E5514232459E}" destId="{1AE93ACC-3E92-4FBF-AAB6-A3021345BC58}" srcOrd="1" destOrd="0" presId="urn:microsoft.com/office/officeart/2005/8/layout/chevron2"/>
    <dgm:cxn modelId="{DF9AD0C6-4CFC-47DF-9867-0167327B423B}" type="presParOf" srcId="{DF872D87-0DB3-4D5B-BC44-C4EB02B16320}" destId="{D2FF1554-585E-4FC0-9A04-65269C055B9C}" srcOrd="1" destOrd="0" presId="urn:microsoft.com/office/officeart/2005/8/layout/chevron2"/>
    <dgm:cxn modelId="{3454C1B6-505D-43B9-8E6E-25A075001D6F}" type="presParOf" srcId="{DF872D87-0DB3-4D5B-BC44-C4EB02B16320}" destId="{1B13896B-6ECC-47F9-B6BF-6F03FB91622C}" srcOrd="2" destOrd="0" presId="urn:microsoft.com/office/officeart/2005/8/layout/chevron2"/>
    <dgm:cxn modelId="{B07057CB-616C-4221-8DC9-DF54E306DBCD}" type="presParOf" srcId="{1B13896B-6ECC-47F9-B6BF-6F03FB91622C}" destId="{4BC4643E-B73F-40A1-83A5-B50FFC2F71A2}" srcOrd="0" destOrd="0" presId="urn:microsoft.com/office/officeart/2005/8/layout/chevron2"/>
    <dgm:cxn modelId="{32B4921B-C897-4112-AE6E-5CB54786D429}" type="presParOf" srcId="{1B13896B-6ECC-47F9-B6BF-6F03FB91622C}" destId="{D845F474-E44D-46BF-98CB-1D2A43308BAC}" srcOrd="1" destOrd="0" presId="urn:microsoft.com/office/officeart/2005/8/layout/chevron2"/>
    <dgm:cxn modelId="{09F930B7-A82A-4692-AA84-4AF5795F3742}" type="presParOf" srcId="{DF872D87-0DB3-4D5B-BC44-C4EB02B16320}" destId="{7D4E0DB5-5D6E-4784-9CB8-94EA95D170C1}" srcOrd="3" destOrd="0" presId="urn:microsoft.com/office/officeart/2005/8/layout/chevron2"/>
    <dgm:cxn modelId="{FA287FC4-B9FE-488F-B9E1-F8C26EEDF4B3}" type="presParOf" srcId="{DF872D87-0DB3-4D5B-BC44-C4EB02B16320}" destId="{7BD1BBF5-366E-4DB1-9A53-71E3124C94EA}" srcOrd="4" destOrd="0" presId="urn:microsoft.com/office/officeart/2005/8/layout/chevron2"/>
    <dgm:cxn modelId="{E0E7407E-EBED-48A1-93B5-7197C5430687}" type="presParOf" srcId="{7BD1BBF5-366E-4DB1-9A53-71E3124C94EA}" destId="{63518DC5-67A0-4DB5-8EB8-001B52E72AFA}" srcOrd="0" destOrd="0" presId="urn:microsoft.com/office/officeart/2005/8/layout/chevron2"/>
    <dgm:cxn modelId="{DAD4896C-86C3-4954-AFD0-EA8263D44FAE}" type="presParOf" srcId="{7BD1BBF5-366E-4DB1-9A53-71E3124C94EA}" destId="{8F40940D-4538-4573-9476-80A16F80C017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C4019C-B256-4CCE-AE40-74D953735333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01A9F7-87B0-4C6D-A30A-080364F7166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bn-IN" sz="3200" dirty="0"/>
            <a:t>ব্যাংক </a:t>
          </a:r>
          <a:r>
            <a:rPr lang="bn-IN" sz="3600" dirty="0">
              <a:latin typeface="NikoshBAN" pitchFamily="2" charset="0"/>
              <a:cs typeface="NikoshBAN" pitchFamily="2" charset="0"/>
            </a:rPr>
            <a:t>সমন্বয়</a:t>
          </a:r>
          <a:r>
            <a:rPr lang="bn-IN" sz="3200" dirty="0"/>
            <a:t> বিবরণী প্রস্তুত</a:t>
          </a:r>
          <a:r>
            <a:rPr lang="en-US" sz="3200" dirty="0"/>
            <a:t> </a:t>
          </a:r>
        </a:p>
      </dgm:t>
    </dgm:pt>
    <dgm:pt modelId="{07FF930F-6564-4427-99C9-19E21F5E5B27}" type="parTrans" cxnId="{9332CBFC-8DE3-4F80-A968-055235C1A5C6}">
      <dgm:prSet/>
      <dgm:spPr/>
      <dgm:t>
        <a:bodyPr/>
        <a:lstStyle/>
        <a:p>
          <a:endParaRPr lang="en-US"/>
        </a:p>
      </dgm:t>
    </dgm:pt>
    <dgm:pt modelId="{CFE3E953-5901-4657-8E5F-E74FF11416F9}" type="sibTrans" cxnId="{9332CBFC-8DE3-4F80-A968-055235C1A5C6}">
      <dgm:prSet/>
      <dgm:spPr/>
      <dgm:t>
        <a:bodyPr/>
        <a:lstStyle/>
        <a:p>
          <a:endParaRPr lang="en-US"/>
        </a:p>
      </dgm:t>
    </dgm:pt>
    <dgm:pt modelId="{E99E12C0-A36A-447E-B2C1-B17196260F67}" type="pres">
      <dgm:prSet presAssocID="{74C4019C-B256-4CCE-AE40-74D9537353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C6B373-3783-4692-BE9B-CF80564C4BAC}" type="pres">
      <dgm:prSet presAssocID="{1101A9F7-87B0-4C6D-A30A-080364F71660}" presName="parentText" presStyleLbl="node1" presStyleIdx="0" presStyleCnt="1" custScaleY="102028" custLinFactNeighborX="40000" custLinFactNeighborY="-196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71B9FB-AF7A-46D8-B645-27E133838CC7}" type="presOf" srcId="{1101A9F7-87B0-4C6D-A30A-080364F71660}" destId="{00C6B373-3783-4692-BE9B-CF80564C4BAC}" srcOrd="0" destOrd="0" presId="urn:microsoft.com/office/officeart/2005/8/layout/vList2"/>
    <dgm:cxn modelId="{9332CBFC-8DE3-4F80-A968-055235C1A5C6}" srcId="{74C4019C-B256-4CCE-AE40-74D953735333}" destId="{1101A9F7-87B0-4C6D-A30A-080364F71660}" srcOrd="0" destOrd="0" parTransId="{07FF930F-6564-4427-99C9-19E21F5E5B27}" sibTransId="{CFE3E953-5901-4657-8E5F-E74FF11416F9}"/>
    <dgm:cxn modelId="{E9BB71E1-7AA3-4658-8994-7C0B3C60FE61}" type="presOf" srcId="{74C4019C-B256-4CCE-AE40-74D953735333}" destId="{E99E12C0-A36A-447E-B2C1-B17196260F67}" srcOrd="0" destOrd="0" presId="urn:microsoft.com/office/officeart/2005/8/layout/vList2"/>
    <dgm:cxn modelId="{24E01F45-17AC-42F3-B71A-F6225FA1EC5D}" type="presParOf" srcId="{E99E12C0-A36A-447E-B2C1-B17196260F67}" destId="{00C6B373-3783-4692-BE9B-CF80564C4BAC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C4019C-B256-4CCE-AE40-74D953735333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01A9F7-87B0-4C6D-A30A-080364F7166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বাড়ির কাজ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07FF930F-6564-4427-99C9-19E21F5E5B27}" type="parTrans" cxnId="{9332CBFC-8DE3-4F80-A968-055235C1A5C6}">
      <dgm:prSet/>
      <dgm:spPr/>
      <dgm:t>
        <a:bodyPr/>
        <a:lstStyle/>
        <a:p>
          <a:endParaRPr lang="en-US"/>
        </a:p>
      </dgm:t>
    </dgm:pt>
    <dgm:pt modelId="{CFE3E953-5901-4657-8E5F-E74FF11416F9}" type="sibTrans" cxnId="{9332CBFC-8DE3-4F80-A968-055235C1A5C6}">
      <dgm:prSet/>
      <dgm:spPr/>
      <dgm:t>
        <a:bodyPr/>
        <a:lstStyle/>
        <a:p>
          <a:endParaRPr lang="en-US"/>
        </a:p>
      </dgm:t>
    </dgm:pt>
    <dgm:pt modelId="{E99E12C0-A36A-447E-B2C1-B17196260F67}" type="pres">
      <dgm:prSet presAssocID="{74C4019C-B256-4CCE-AE40-74D9537353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C6B373-3783-4692-BE9B-CF80564C4BAC}" type="pres">
      <dgm:prSet presAssocID="{1101A9F7-87B0-4C6D-A30A-080364F71660}" presName="parentText" presStyleLbl="node1" presStyleIdx="0" presStyleCnt="1" custScaleX="173585" custScaleY="149656" custLinFactX="16601" custLinFactNeighborX="100000" custLinFactNeighborY="286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BDF49A-7AD9-4D2E-B07B-ACAA897FFD93}" type="presOf" srcId="{1101A9F7-87B0-4C6D-A30A-080364F71660}" destId="{00C6B373-3783-4692-BE9B-CF80564C4BAC}" srcOrd="0" destOrd="0" presId="urn:microsoft.com/office/officeart/2005/8/layout/vList2"/>
    <dgm:cxn modelId="{9332CBFC-8DE3-4F80-A968-055235C1A5C6}" srcId="{74C4019C-B256-4CCE-AE40-74D953735333}" destId="{1101A9F7-87B0-4C6D-A30A-080364F71660}" srcOrd="0" destOrd="0" parTransId="{07FF930F-6564-4427-99C9-19E21F5E5B27}" sibTransId="{CFE3E953-5901-4657-8E5F-E74FF11416F9}"/>
    <dgm:cxn modelId="{D9E3C9C8-3126-49A8-8B72-0CA69E994D9B}" type="presOf" srcId="{74C4019C-B256-4CCE-AE40-74D953735333}" destId="{E99E12C0-A36A-447E-B2C1-B17196260F67}" srcOrd="0" destOrd="0" presId="urn:microsoft.com/office/officeart/2005/8/layout/vList2"/>
    <dgm:cxn modelId="{A97671FA-5A6D-4B60-BD89-431588A1B5EB}" type="presParOf" srcId="{E99E12C0-A36A-447E-B2C1-B17196260F67}" destId="{00C6B373-3783-4692-BE9B-CF80564C4BAC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4CD64-EA05-45F5-904E-F189772CEEFB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828DF-34B4-4AA9-8F4D-66AB17B03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769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28DF-34B4-4AA9-8F4D-66AB17B0318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0314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28DF-34B4-4AA9-8F4D-66AB17B0318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817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pPr/>
              <a:t>19/12/2020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06966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pPr/>
              <a:t>19/12/2020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9946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pPr/>
              <a:t>19/12/2020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7505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pPr/>
              <a:t>19/12/2020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5813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pPr/>
              <a:t>19/12/2020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590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pPr/>
              <a:t>19/12/2020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7538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pPr/>
              <a:t>19/12/2020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0356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pPr/>
              <a:t>19/12/2020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5358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pPr/>
              <a:t>19/12/2020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2550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pPr/>
              <a:t>19/12/2020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3143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pPr/>
              <a:t>19/12/2020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1507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39623" y="1524900"/>
            <a:ext cx="33612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66256" y="6323526"/>
            <a:ext cx="11859492" cy="368219"/>
            <a:chOff x="166256" y="6179128"/>
            <a:chExt cx="11859492" cy="5126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66256" y="6179128"/>
              <a:ext cx="5957454" cy="51261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068294" y="6179128"/>
              <a:ext cx="5957454" cy="512618"/>
            </a:xfrm>
            <a:prstGeom prst="rect">
              <a:avLst/>
            </a:prstGeom>
          </p:spPr>
        </p:pic>
      </p:grpSp>
      <p:sp>
        <p:nvSpPr>
          <p:cNvPr id="12" name="Frame 11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99"/>
            </a:avLst>
          </a:prstGeom>
          <a:blipFill>
            <a:blip r:embed="rId14"/>
            <a:stretch>
              <a:fillRect/>
            </a:stretch>
          </a:blipFill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80963" y="61913"/>
            <a:ext cx="12030075" cy="6710362"/>
          </a:xfrm>
          <a:prstGeom prst="frame">
            <a:avLst>
              <a:gd name="adj1" fmla="val 484"/>
            </a:avLst>
          </a:prstGeom>
          <a:blipFill>
            <a:blip r:embed="rId15"/>
            <a:stretch>
              <a:fillRect/>
            </a:stretch>
          </a:blipFill>
          <a:ln w="22225">
            <a:solidFill>
              <a:srgbClr val="CC00FF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 userDrawn="1"/>
        </p:nvSpPr>
        <p:spPr>
          <a:xfrm>
            <a:off x="137102" y="121921"/>
            <a:ext cx="11916786" cy="6590948"/>
          </a:xfrm>
          <a:prstGeom prst="frame">
            <a:avLst>
              <a:gd name="adj1" fmla="val 693"/>
            </a:avLst>
          </a:prstGeom>
          <a:solidFill>
            <a:srgbClr val="33CC3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44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.jpeg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microsoft.com/office/2007/relationships/hdphoto" Target="../media/hdphoto10.wdp"/><Relationship Id="rId7" Type="http://schemas.openxmlformats.org/officeDocument/2006/relationships/diagramLayout" Target="../diagrams/layout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microsoft.com/office/2007/relationships/hdphoto" Target="../media/hdphoto11.wdp"/><Relationship Id="rId4" Type="http://schemas.openxmlformats.org/officeDocument/2006/relationships/image" Target="../media/image23.pn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80"/>
          <a:stretch/>
        </p:blipFill>
        <p:spPr>
          <a:xfrm flipH="1" flipV="1">
            <a:off x="11057204" y="162478"/>
            <a:ext cx="964463" cy="82226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80"/>
          <a:stretch/>
        </p:blipFill>
        <p:spPr>
          <a:xfrm rot="16200000" flipH="1" flipV="1">
            <a:off x="264217" y="109473"/>
            <a:ext cx="823546" cy="92698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810097" y="3013821"/>
            <a:ext cx="2211574" cy="157162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43196"/>
            <a:ext cx="2489140" cy="246697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29650" y="6286882"/>
            <a:ext cx="11883056" cy="462222"/>
          </a:xfrm>
          <a:prstGeom prst="rect">
            <a:avLst/>
          </a:prstGeom>
          <a:solidFill>
            <a:srgbClr val="009900">
              <a:alpha val="71000"/>
            </a:srgbClr>
          </a:solidFill>
          <a:ln>
            <a:solidFill>
              <a:schemeClr val="tx1">
                <a:lumMod val="50000"/>
                <a:lumOff val="50000"/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1" name="Group 50"/>
          <p:cNvGrpSpPr/>
          <p:nvPr/>
        </p:nvGrpSpPr>
        <p:grpSpPr>
          <a:xfrm>
            <a:off x="166256" y="6439279"/>
            <a:ext cx="11859492" cy="252466"/>
            <a:chOff x="166256" y="6179128"/>
            <a:chExt cx="11859492" cy="512618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66256" y="6179128"/>
              <a:ext cx="5957454" cy="512618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068294" y="6179128"/>
              <a:ext cx="5957454" cy="512618"/>
            </a:xfrm>
            <a:prstGeom prst="rect">
              <a:avLst/>
            </a:prstGeom>
          </p:spPr>
        </p:pic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4075" y="1936376"/>
            <a:ext cx="3951086" cy="3254189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2113343" y="572389"/>
            <a:ext cx="8205962" cy="169277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</a:t>
            </a:r>
            <a:r>
              <a:rPr lang="en-US" sz="5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স্বাগত  </a:t>
            </a:r>
            <a:endParaRPr lang="en-US" sz="5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631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8 -0.00672 L 0.14362 -0.00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57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14479 0.006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" y="3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7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80"/>
          <a:stretch/>
        </p:blipFill>
        <p:spPr>
          <a:xfrm flipH="1" flipV="1">
            <a:off x="11057204" y="162478"/>
            <a:ext cx="964463" cy="8222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80"/>
          <a:stretch/>
        </p:blipFill>
        <p:spPr>
          <a:xfrm rot="16200000" flipH="1" flipV="1">
            <a:off x="264217" y="109473"/>
            <a:ext cx="823546" cy="9269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80903" y="335952"/>
            <a:ext cx="8229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ক। ব্যাংক কত টাকার জন্য ডেবিট মেমোরেন্ডাম ইস্যু করেছে তা নির্ণয়ঃ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75477794"/>
              </p:ext>
            </p:extLst>
          </p:nvPr>
        </p:nvGraphicFramePr>
        <p:xfrm>
          <a:off x="1802675" y="1726474"/>
          <a:ext cx="790956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23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71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3772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1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১। চেক পরিশোধ করা হয়েছে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ব্যাংক কর্তৃক পাওনাদারকে পরিশোধ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৬। ব্যাংক চার্জ করেছে ৩০০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২,০০০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৩,০০০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৩০০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56913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80"/>
          <a:stretch/>
        </p:blipFill>
        <p:spPr>
          <a:xfrm flipH="1" flipV="1">
            <a:off x="11057204" y="162478"/>
            <a:ext cx="964463" cy="822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80"/>
          <a:stretch/>
        </p:blipFill>
        <p:spPr>
          <a:xfrm rot="16200000" flipH="1" flipV="1">
            <a:off x="264217" y="109473"/>
            <a:ext cx="823546" cy="926984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5106123"/>
              </p:ext>
            </p:extLst>
          </p:nvPr>
        </p:nvGraphicFramePr>
        <p:xfrm>
          <a:off x="1767840" y="1147355"/>
          <a:ext cx="8534400" cy="4815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53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47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7380">
                <a:tc gridSpan="4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জাবেদা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3349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টাকা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টাকা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3349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পাওনাদার হিসাব</a:t>
                      </a:r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ডেবিট</a:t>
                      </a:r>
                    </a:p>
                    <a:p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 হিসাব ক্রেডিট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৩,০০০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bn-IN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৩,০০০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3349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 হিসাব ডেবিট</a:t>
                      </a:r>
                    </a:p>
                    <a:p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লভ্যাংশ হিসাব ক্রেডিট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২,২০০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bn-IN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২,২০০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3349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 হিসাব ডেবিট</a:t>
                      </a:r>
                    </a:p>
                    <a:p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 সুদ হিসাব ক্রেডিট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bn-IN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3349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 চার্জ হিসাব ডেবিট</a:t>
                      </a:r>
                    </a:p>
                    <a:p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 হিসাব ক্রেডিট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bn-IN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460627" y="378023"/>
            <a:ext cx="1949573" cy="646331"/>
          </a:xfrm>
          <a:prstGeom prst="rect">
            <a:avLst/>
          </a:prstGeom>
          <a:solidFill>
            <a:srgbClr val="6699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জনাব কলিম</a:t>
            </a:r>
          </a:p>
        </p:txBody>
      </p:sp>
    </p:spTree>
    <p:extLst>
      <p:ext uri="{BB962C8B-B14F-4D97-AF65-F5344CB8AC3E}">
        <p14:creationId xmlns:p14="http://schemas.microsoft.com/office/powerpoint/2010/main" xmlns="" val="3753196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80"/>
          <a:stretch/>
        </p:blipFill>
        <p:spPr>
          <a:xfrm flipH="1" flipV="1">
            <a:off x="11057204" y="162478"/>
            <a:ext cx="964463" cy="8222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80"/>
          <a:stretch/>
        </p:blipFill>
        <p:spPr>
          <a:xfrm rot="16200000" flipH="1" flipV="1">
            <a:off x="264217" y="109473"/>
            <a:ext cx="823546" cy="9269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46386" y="274320"/>
            <a:ext cx="41642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গ।       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জনাব কলিম</a:t>
            </a:r>
          </a:p>
          <a:p>
            <a:pPr algn="ctr"/>
            <a:r>
              <a:rPr lang="bn-IN" sz="28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ব্যাংক সমন্বয় বিবরণী</a:t>
            </a:r>
          </a:p>
          <a:p>
            <a:pPr algn="ctr"/>
            <a:r>
              <a:rPr lang="bn-IN" sz="28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২০১৯ সালের ৩১ মার্চ তারিখের জন্য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07780954"/>
              </p:ext>
            </p:extLst>
          </p:nvPr>
        </p:nvGraphicFramePr>
        <p:xfrm>
          <a:off x="1436915" y="1754126"/>
          <a:ext cx="8001000" cy="396958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4267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19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23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4597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/>
                        <a:t>বিবরণ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000" dirty="0"/>
                        <a:t>টাকা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000" dirty="0"/>
                        <a:t>টাকা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9103">
                <a:tc rowSpan="5">
                  <a:txBody>
                    <a:bodyPr/>
                    <a:lstStyle/>
                    <a:p>
                      <a:r>
                        <a:rPr lang="bn-IN" sz="2000" dirty="0"/>
                        <a:t>নগদান</a:t>
                      </a:r>
                      <a:r>
                        <a:rPr lang="bn-IN" sz="2000" baseline="0" dirty="0"/>
                        <a:t> বহি অনুযায়ী ব্যাংক জমার জের </a:t>
                      </a:r>
                    </a:p>
                    <a:p>
                      <a:r>
                        <a:rPr lang="bn-IN" sz="2000" baseline="0" dirty="0"/>
                        <a:t>যোগঃ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baseline="0" dirty="0"/>
                        <a:t>১। </a:t>
                      </a:r>
                      <a:r>
                        <a:rPr lang="bn-IN" sz="2000" dirty="0"/>
                        <a:t>ইস্যুকৃত চেক যা ব্যাংকে উপস্থাপিত হয়নি</a:t>
                      </a:r>
                      <a:endParaRPr lang="en-US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/>
                        <a:t>২। </a:t>
                      </a:r>
                      <a:r>
                        <a:rPr lang="en-US" sz="2000" dirty="0" err="1"/>
                        <a:t>ব্যাংক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কর্তৃক</a:t>
                      </a:r>
                      <a:r>
                        <a:rPr lang="en-US" sz="2000" dirty="0"/>
                        <a:t> </a:t>
                      </a:r>
                      <a:r>
                        <a:rPr lang="bn-IN" sz="2000" dirty="0"/>
                        <a:t>লভ্যাংশ</a:t>
                      </a:r>
                      <a:r>
                        <a:rPr lang="bn-IN" sz="2000" baseline="0" dirty="0"/>
                        <a:t> </a:t>
                      </a:r>
                      <a:r>
                        <a:rPr lang="en-US" sz="2000" dirty="0" err="1"/>
                        <a:t>আদায়</a:t>
                      </a:r>
                      <a:endParaRPr lang="bn-IN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/>
                        <a:t>৩।</a:t>
                      </a:r>
                      <a:r>
                        <a:rPr lang="en-US" sz="2000" dirty="0" err="1"/>
                        <a:t>ব্যাংক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কর্তৃক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সুদ</a:t>
                      </a:r>
                      <a:r>
                        <a:rPr lang="bn-IN" sz="2000" dirty="0"/>
                        <a:t> মঞ্জুর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/>
                        <a:t>বাদঃ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/>
                        <a:t>১।</a:t>
                      </a:r>
                      <a:r>
                        <a:rPr lang="bn-IN" sz="2000" baseline="0" dirty="0"/>
                        <a:t> </a:t>
                      </a:r>
                      <a:r>
                        <a:rPr lang="bn-IN" sz="2000" dirty="0"/>
                        <a:t>জমাকৃত চেক যা ব্যাংকে আদায় হয়নি</a:t>
                      </a:r>
                      <a:endParaRPr lang="en-US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/>
                        <a:t>২। </a:t>
                      </a:r>
                      <a:r>
                        <a:rPr lang="en-US" sz="2000" dirty="0" err="1"/>
                        <a:t>ব্যাংক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কর্তৃক</a:t>
                      </a:r>
                      <a:r>
                        <a:rPr lang="en-US" sz="2000" dirty="0"/>
                        <a:t> </a:t>
                      </a:r>
                      <a:r>
                        <a:rPr lang="bn-IN" sz="2000" dirty="0"/>
                        <a:t>পাওনাদারকে</a:t>
                      </a:r>
                      <a:r>
                        <a:rPr lang="bn-IN" sz="2000" baseline="0" dirty="0"/>
                        <a:t> </a:t>
                      </a:r>
                      <a:r>
                        <a:rPr lang="en-US" sz="2000" dirty="0" err="1"/>
                        <a:t>পরিশোধ</a:t>
                      </a:r>
                      <a:r>
                        <a:rPr lang="en-US" sz="2000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/>
                        <a:t>৩। </a:t>
                      </a:r>
                      <a:r>
                        <a:rPr lang="en-US" sz="2000" dirty="0" err="1"/>
                        <a:t>ব্যাংক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কর্তৃক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চার্জ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ধার্য</a:t>
                      </a:r>
                      <a:endParaRPr lang="bn-IN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/>
                        <a:t>ব্যাংক বিবরণী</a:t>
                      </a:r>
                      <a:r>
                        <a:rPr lang="bn-IN" sz="2000" baseline="0" dirty="0"/>
                        <a:t> অনুযায়ী ব্যাংক জমার জের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bn-IN" sz="2000" dirty="0"/>
                    </a:p>
                    <a:p>
                      <a:pPr algn="r"/>
                      <a:endParaRPr lang="bn-IN" sz="20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/>
                        <a:t>২,০০০</a:t>
                      </a:r>
                      <a:endParaRPr lang="en-US" sz="20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/>
                        <a:t>২,২০০</a:t>
                      </a:r>
                      <a:endParaRPr lang="en-US" sz="20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/>
                        <a:t>৭০০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000" dirty="0"/>
                        <a:t>২৮,০০০</a:t>
                      </a:r>
                    </a:p>
                    <a:p>
                      <a:pPr algn="r"/>
                      <a:endParaRPr lang="bn-IN" sz="2000" dirty="0"/>
                    </a:p>
                    <a:p>
                      <a:pPr algn="r"/>
                      <a:endParaRPr lang="bn-IN" sz="2000" dirty="0"/>
                    </a:p>
                    <a:p>
                      <a:pPr algn="r"/>
                      <a:endParaRPr lang="bn-IN" sz="20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/>
                        <a:t>৪৯০০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90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bn-IN" sz="20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/>
                        <a:t>৫,০০০</a:t>
                      </a:r>
                      <a:endParaRPr lang="en-US" sz="20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/>
                        <a:t>৩,০০০</a:t>
                      </a:r>
                      <a:endParaRPr lang="en-US" sz="20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/>
                        <a:t>৩০০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/>
                        <a:t>৩২,৯০০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20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20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/>
                        <a:t>৮,৩০০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40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/>
                        <a:t>২৪,৬০০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41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69591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80"/>
          <a:stretch/>
        </p:blipFill>
        <p:spPr>
          <a:xfrm flipH="1" flipV="1">
            <a:off x="11057204" y="162478"/>
            <a:ext cx="964463" cy="8222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80"/>
          <a:stretch/>
        </p:blipFill>
        <p:spPr>
          <a:xfrm rot="16200000" flipH="1" flipV="1">
            <a:off x="264217" y="109473"/>
            <a:ext cx="823546" cy="926984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1268090821"/>
              </p:ext>
            </p:extLst>
          </p:nvPr>
        </p:nvGraphicFramePr>
        <p:xfrm>
          <a:off x="1994263" y="222069"/>
          <a:ext cx="3733800" cy="73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52400" y="1066800"/>
            <a:ext cx="8915400" cy="5262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জনাব কলিম ২০২০ সালের ৩১ জুলাই তারিখে নগদান বহি মোতাবেক ব্যাংক জমা ১৪,০০০ টাকা হলেও ব্যাংক বিবরণী মোতাবেক ব্যাংক জমা ১২,৩০০ টাকা। যাচাই করে দুটি বিবরণীর গরমিলগুলো নিন্মে প্রদত্ত হলোঃ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১। চেক ইস্যু করা হয়েছে ২,০০০ টাকা, কিন্তু পরিশোধ হয়েছে ১,০০০ টাকা।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২। ২,৫০০ টাকার চেক ব্যাংকে জমা দেয়া হলেও ব্যাংক তা ৩১ মার্চের পরে আদায় হয়।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৩। ব্যাংক কর্তৃক পাওনাদারকে পরিশোধ ১,৫০০ টাকা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৪। ব্যাংক কর্তৃক লভ্যাংশ আদায় ১,১০০ টাকা।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৫। ব্যাংক সুদ মঞ্জুর করেছে ৩৫০ টাকা।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৬। ব্যাংক চার্জ করেছে ১৫ টাকা।</a:t>
            </a:r>
          </a:p>
          <a:p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করণীয়ঃ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ক। ব্যাংক কত টাকার জন্য ক্রেডিট মেমোরেন্ডাম ইস্যু করেছে?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খ। জনাব কলিমের বহিতে প্রয়োজনীয় জাবেদা দাও।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গ। উপর্যুক্ত তথ্যের ভিত্তিতে একটি ব্যাংক সমন্বয় বিবরণী প্রস্তুত কর।</a:t>
            </a:r>
          </a:p>
        </p:txBody>
      </p:sp>
    </p:spTree>
    <p:extLst>
      <p:ext uri="{BB962C8B-B14F-4D97-AF65-F5344CB8AC3E}">
        <p14:creationId xmlns:p14="http://schemas.microsoft.com/office/powerpoint/2010/main" xmlns="" val="2135539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80"/>
          <a:stretch/>
        </p:blipFill>
        <p:spPr>
          <a:xfrm flipH="1" flipV="1">
            <a:off x="11057204" y="162478"/>
            <a:ext cx="964463" cy="8222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80"/>
          <a:stretch/>
        </p:blipFill>
        <p:spPr>
          <a:xfrm rot="16200000" flipH="1" flipV="1">
            <a:off x="264217" y="109473"/>
            <a:ext cx="823546" cy="9269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3715" y="457200"/>
            <a:ext cx="75946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0819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46219" y="3645124"/>
            <a:ext cx="4349096" cy="1938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শ্রেণি: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bn-IN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বিবরনী</a:t>
            </a:r>
            <a:endParaRPr lang="en-GB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A6F1E15F-5DE5-49A6-8072-4CCF652C8778}"/>
              </a:ext>
            </a:extLst>
          </p:cNvPr>
          <p:cNvSpPr txBox="1"/>
          <p:nvPr/>
        </p:nvSpPr>
        <p:spPr>
          <a:xfrm>
            <a:off x="4840927" y="457833"/>
            <a:ext cx="2534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592CEBA-9F31-4111-BD7D-27DB35669FAB}"/>
              </a:ext>
            </a:extLst>
          </p:cNvPr>
          <p:cNvSpPr/>
          <p:nvPr/>
        </p:nvSpPr>
        <p:spPr>
          <a:xfrm>
            <a:off x="499291" y="3467953"/>
            <a:ext cx="538334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উল্যাহ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দোল্লাই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নোয়াবপুর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চান্দিনা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076" y="1491174"/>
            <a:ext cx="1414895" cy="20245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grpSp>
        <p:nvGrpSpPr>
          <p:cNvPr id="6" name="Group 5"/>
          <p:cNvGrpSpPr/>
          <p:nvPr/>
        </p:nvGrpSpPr>
        <p:grpSpPr>
          <a:xfrm>
            <a:off x="2000340" y="1148396"/>
            <a:ext cx="2381250" cy="2333625"/>
            <a:chOff x="2000340" y="1124746"/>
            <a:chExt cx="2381250" cy="23336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0" r="100000">
                          <a14:backgroundMark x1="37600" y1="46939" x2="50400" y2="55918"/>
                          <a14:backgroundMark x1="46400" y1="36735" x2="58400" y2="38367"/>
                          <a14:backgroundMark x1="40400" y1="33061" x2="52800" y2="28980"/>
                          <a14:backgroundMark x1="64400" y1="58776" x2="49200" y2="57959"/>
                          <a14:backgroundMark x1="51200" y1="76735" x2="51200" y2="68980"/>
                          <a14:backgroundMark x1="48400" y1="79592" x2="40400" y2="68163"/>
                          <a14:backgroundMark x1="61600" y1="72245" x2="60000" y2="71020"/>
                          <a14:backgroundMark x1="40000" y1="75510" x2="40000" y2="661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00340" y="1124746"/>
              <a:ext cx="2381250" cy="23336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71351" y="1576361"/>
              <a:ext cx="1594759" cy="1594759"/>
            </a:xfrm>
            <a:prstGeom prst="ellipse">
              <a:avLst/>
            </a:prstGeom>
            <a:ln w="25400" cap="rnd">
              <a:solidFill>
                <a:srgbClr val="E54B7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11538" b="100000" l="217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20602151">
              <a:off x="2673259" y="2527451"/>
              <a:ext cx="384562" cy="538448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80"/>
          <a:stretch/>
        </p:blipFill>
        <p:spPr>
          <a:xfrm flipH="1" flipV="1">
            <a:off x="11057204" y="162478"/>
            <a:ext cx="964463" cy="8222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80"/>
          <a:stretch/>
        </p:blipFill>
        <p:spPr>
          <a:xfrm rot="16200000" flipH="1" flipV="1">
            <a:off x="264217" y="109473"/>
            <a:ext cx="823546" cy="9269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6352" y="1615336"/>
            <a:ext cx="751670" cy="396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792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5769" y="161193"/>
            <a:ext cx="844534" cy="830112"/>
            <a:chOff x="28136" y="0"/>
            <a:chExt cx="924231" cy="1045173"/>
          </a:xfrm>
        </p:grpSpPr>
        <p:sp>
          <p:nvSpPr>
            <p:cNvPr id="21" name="Oval 20"/>
            <p:cNvSpPr/>
            <p:nvPr/>
          </p:nvSpPr>
          <p:spPr>
            <a:xfrm>
              <a:off x="28136" y="0"/>
              <a:ext cx="688258" cy="688258"/>
            </a:xfrm>
            <a:prstGeom prst="ellipse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26459" y="535863"/>
              <a:ext cx="491612" cy="509310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80537" y="149463"/>
              <a:ext cx="383456" cy="370672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60755" y="163220"/>
              <a:ext cx="491612" cy="509310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80537" y="608638"/>
              <a:ext cx="383456" cy="370672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96530" y="242383"/>
              <a:ext cx="383456" cy="370672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356" t="23534" r="40083" b="2706"/>
          <a:stretch/>
        </p:blipFill>
        <p:spPr>
          <a:xfrm>
            <a:off x="954163" y="809897"/>
            <a:ext cx="4819627" cy="5460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5954" y="1293223"/>
            <a:ext cx="4114800" cy="394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4439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1F8E02A4-19AA-491A-8B8E-198490D326B3}"/>
              </a:ext>
            </a:extLst>
          </p:cNvPr>
          <p:cNvSpPr/>
          <p:nvPr/>
        </p:nvSpPr>
        <p:spPr>
          <a:xfrm>
            <a:off x="4873140" y="231468"/>
            <a:ext cx="2327044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2392079" y="2172795"/>
            <a:ext cx="8751508" cy="3432069"/>
            <a:chOff x="1895690" y="1767849"/>
            <a:chExt cx="8751508" cy="3432069"/>
          </a:xfrm>
        </p:grpSpPr>
        <p:grpSp>
          <p:nvGrpSpPr>
            <p:cNvPr id="112" name="Group 111"/>
            <p:cNvGrpSpPr/>
            <p:nvPr/>
          </p:nvGrpSpPr>
          <p:grpSpPr>
            <a:xfrm>
              <a:off x="4692894" y="3509417"/>
              <a:ext cx="5947075" cy="866360"/>
              <a:chOff x="4113684" y="2540092"/>
              <a:chExt cx="7049459" cy="1572621"/>
            </a:xfrm>
            <a:solidFill>
              <a:srgbClr val="9900CC"/>
            </a:solidFill>
          </p:grpSpPr>
          <p:sp>
            <p:nvSpPr>
              <p:cNvPr id="151" name="Chevron 150"/>
              <p:cNvSpPr/>
              <p:nvPr/>
            </p:nvSpPr>
            <p:spPr>
              <a:xfrm>
                <a:off x="4113684" y="2540092"/>
                <a:ext cx="2201253" cy="1572621"/>
              </a:xfrm>
              <a:prstGeom prst="chevron">
                <a:avLst>
                  <a:gd name="adj" fmla="val 70610"/>
                </a:avLst>
              </a:prstGeom>
              <a:solidFill>
                <a:srgbClr val="9900CC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2" name="Chevron 151"/>
              <p:cNvSpPr/>
              <p:nvPr/>
            </p:nvSpPr>
            <p:spPr>
              <a:xfrm>
                <a:off x="5419225" y="2636764"/>
                <a:ext cx="2201253" cy="1456367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3" name="Chevron 152"/>
              <p:cNvSpPr/>
              <p:nvPr/>
            </p:nvSpPr>
            <p:spPr>
              <a:xfrm>
                <a:off x="6742485" y="2636765"/>
                <a:ext cx="2201253" cy="1456369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4" name="Chevron 153"/>
              <p:cNvSpPr/>
              <p:nvPr/>
            </p:nvSpPr>
            <p:spPr>
              <a:xfrm>
                <a:off x="8064698" y="2636764"/>
                <a:ext cx="3098445" cy="1456370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113" name="Group 112"/>
            <p:cNvGrpSpPr/>
            <p:nvPr/>
          </p:nvGrpSpPr>
          <p:grpSpPr>
            <a:xfrm>
              <a:off x="3675923" y="2605286"/>
              <a:ext cx="6971275" cy="1028249"/>
              <a:chOff x="2773749" y="2512334"/>
              <a:chExt cx="8263512" cy="1866481"/>
            </a:xfrm>
            <a:solidFill>
              <a:srgbClr val="9900CC"/>
            </a:solidFill>
          </p:grpSpPr>
          <p:sp>
            <p:nvSpPr>
              <p:cNvPr id="145" name="Chevron 144"/>
              <p:cNvSpPr/>
              <p:nvPr/>
            </p:nvSpPr>
            <p:spPr>
              <a:xfrm>
                <a:off x="2773749" y="2636762"/>
                <a:ext cx="2201253" cy="1742046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6" name="Chevron 145"/>
              <p:cNvSpPr/>
              <p:nvPr/>
            </p:nvSpPr>
            <p:spPr>
              <a:xfrm>
                <a:off x="4097009" y="2512334"/>
                <a:ext cx="2201253" cy="1866476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7" name="Chevron 146"/>
              <p:cNvSpPr/>
              <p:nvPr/>
            </p:nvSpPr>
            <p:spPr>
              <a:xfrm>
                <a:off x="5419225" y="2636764"/>
                <a:ext cx="2201253" cy="1742048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8" name="Chevron 147"/>
              <p:cNvSpPr/>
              <p:nvPr/>
            </p:nvSpPr>
            <p:spPr>
              <a:xfrm>
                <a:off x="6742485" y="2636765"/>
                <a:ext cx="2201253" cy="1742049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9" name="Chevron 148"/>
              <p:cNvSpPr/>
              <p:nvPr/>
            </p:nvSpPr>
            <p:spPr>
              <a:xfrm>
                <a:off x="8064702" y="2636768"/>
                <a:ext cx="2972559" cy="1742047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116" name="Chevron 115"/>
            <p:cNvSpPr/>
            <p:nvPr/>
          </p:nvSpPr>
          <p:spPr>
            <a:xfrm>
              <a:off x="4603882" y="1826826"/>
              <a:ext cx="2044954" cy="861896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7" name="Chevron 116"/>
            <p:cNvSpPr/>
            <p:nvPr/>
          </p:nvSpPr>
          <p:spPr>
            <a:xfrm>
              <a:off x="3626871" y="1768455"/>
              <a:ext cx="4067073" cy="1069627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8" name="Chevron 117"/>
            <p:cNvSpPr/>
            <p:nvPr/>
          </p:nvSpPr>
          <p:spPr>
            <a:xfrm>
              <a:off x="6822073" y="1767849"/>
              <a:ext cx="2058542" cy="959701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9" name="Chevron 118"/>
            <p:cNvSpPr/>
            <p:nvPr/>
          </p:nvSpPr>
          <p:spPr>
            <a:xfrm>
              <a:off x="8139041" y="1767850"/>
              <a:ext cx="2500927" cy="959700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0" name="Freeform 119"/>
            <p:cNvSpPr/>
            <p:nvPr/>
          </p:nvSpPr>
          <p:spPr>
            <a:xfrm>
              <a:off x="2215701" y="3515878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2216583" y="2666765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j</a:t>
              </a:r>
              <a:endParaRPr lang="en-US" sz="3600" kern="1200" dirty="0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2215701" y="1823610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1903023" y="1822913"/>
              <a:ext cx="809393" cy="7624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4" name="Oval 123"/>
            <p:cNvSpPr/>
            <p:nvPr/>
          </p:nvSpPr>
          <p:spPr>
            <a:xfrm>
              <a:off x="1930731" y="2666763"/>
              <a:ext cx="809393" cy="7624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5" name="Oval 124"/>
            <p:cNvSpPr/>
            <p:nvPr/>
          </p:nvSpPr>
          <p:spPr>
            <a:xfrm>
              <a:off x="1935718" y="3517488"/>
              <a:ext cx="809393" cy="7624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6" name="Donut 125"/>
            <p:cNvSpPr/>
            <p:nvPr/>
          </p:nvSpPr>
          <p:spPr>
            <a:xfrm>
              <a:off x="1895690" y="1826827"/>
              <a:ext cx="812173" cy="758840"/>
            </a:xfrm>
            <a:prstGeom prst="donut">
              <a:avLst>
                <a:gd name="adj" fmla="val 6366"/>
              </a:avLst>
            </a:prstGeom>
            <a:solidFill>
              <a:srgbClr val="F9318A"/>
            </a:solidFill>
            <a:ln>
              <a:noFill/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7" name="Donut 126"/>
            <p:cNvSpPr/>
            <p:nvPr/>
          </p:nvSpPr>
          <p:spPr>
            <a:xfrm>
              <a:off x="1930731" y="2679598"/>
              <a:ext cx="812173" cy="758840"/>
            </a:xfrm>
            <a:prstGeom prst="donut">
              <a:avLst>
                <a:gd name="adj" fmla="val 6366"/>
              </a:avLst>
            </a:prstGeom>
            <a:solidFill>
              <a:srgbClr val="F9318A"/>
            </a:solidFill>
            <a:ln>
              <a:noFill/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8" name="Donut 127"/>
            <p:cNvSpPr/>
            <p:nvPr/>
          </p:nvSpPr>
          <p:spPr>
            <a:xfrm>
              <a:off x="1930731" y="3521144"/>
              <a:ext cx="812173" cy="758840"/>
            </a:xfrm>
            <a:prstGeom prst="donut">
              <a:avLst>
                <a:gd name="adj" fmla="val 6366"/>
              </a:avLst>
            </a:prstGeom>
            <a:solidFill>
              <a:srgbClr val="F9318A"/>
            </a:solidFill>
            <a:ln>
              <a:noFill/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698814" y="1936818"/>
              <a:ext cx="67848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740124" y="2764128"/>
              <a:ext cx="73136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1" name="Chevron 130"/>
            <p:cNvSpPr/>
            <p:nvPr/>
          </p:nvSpPr>
          <p:spPr>
            <a:xfrm>
              <a:off x="3502386" y="4273224"/>
              <a:ext cx="3403983" cy="923412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2" name="Chevron 131"/>
            <p:cNvSpPr/>
            <p:nvPr/>
          </p:nvSpPr>
          <p:spPr>
            <a:xfrm>
              <a:off x="5925639" y="4397601"/>
              <a:ext cx="1857024" cy="802316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3" name="Chevron 132"/>
            <p:cNvSpPr/>
            <p:nvPr/>
          </p:nvSpPr>
          <p:spPr>
            <a:xfrm>
              <a:off x="7041970" y="4397601"/>
              <a:ext cx="1857024" cy="802317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4" name="Chevron 133"/>
            <p:cNvSpPr/>
            <p:nvPr/>
          </p:nvSpPr>
          <p:spPr>
            <a:xfrm>
              <a:off x="8157418" y="4397601"/>
              <a:ext cx="2489780" cy="802317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5" name="Freeform 134"/>
            <p:cNvSpPr/>
            <p:nvPr/>
          </p:nvSpPr>
          <p:spPr>
            <a:xfrm>
              <a:off x="2273709" y="4350805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্   </a:t>
              </a:r>
              <a:endParaRPr lang="en-US" sz="3600" kern="1200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1954537" y="4352414"/>
              <a:ext cx="809393" cy="7624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7" name="Rectangle 136"/>
            <p:cNvSpPr/>
            <p:nvPr/>
          </p:nvSpPr>
          <p:spPr>
            <a:xfrm>
              <a:off x="2697920" y="4442977"/>
              <a:ext cx="73136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718687" y="3602636"/>
              <a:ext cx="75924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2038607" y="1953360"/>
              <a:ext cx="508280" cy="499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0" name="Donut 139"/>
            <p:cNvSpPr/>
            <p:nvPr/>
          </p:nvSpPr>
          <p:spPr>
            <a:xfrm>
              <a:off x="1949616" y="4356933"/>
              <a:ext cx="812173" cy="758840"/>
            </a:xfrm>
            <a:prstGeom prst="donut">
              <a:avLst>
                <a:gd name="adj" fmla="val 6366"/>
              </a:avLst>
            </a:prstGeom>
            <a:solidFill>
              <a:srgbClr val="F9318A"/>
            </a:solidFill>
            <a:ln>
              <a:noFill/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2077362" y="2809470"/>
              <a:ext cx="508280" cy="499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2" name="Oval 141"/>
            <p:cNvSpPr/>
            <p:nvPr/>
          </p:nvSpPr>
          <p:spPr>
            <a:xfrm>
              <a:off x="2077362" y="3650210"/>
              <a:ext cx="508280" cy="499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3" name="Oval 142"/>
            <p:cNvSpPr/>
            <p:nvPr/>
          </p:nvSpPr>
          <p:spPr>
            <a:xfrm>
              <a:off x="2106243" y="4482697"/>
              <a:ext cx="508280" cy="499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2" name="TextBox 51"/>
          <p:cNvSpPr txBox="1"/>
          <p:nvPr/>
        </p:nvSpPr>
        <p:spPr>
          <a:xfrm>
            <a:off x="2023807" y="1397844"/>
            <a:ext cx="4892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..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8259" y="174811"/>
            <a:ext cx="2568388" cy="625288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9213924" y="161747"/>
            <a:ext cx="2702854" cy="6252883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3801291" y="2364377"/>
            <a:ext cx="6309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ব্যাংক সমন্বয় বিবরণীর সংজ্ঞা বলতে পারবে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47999" y="3105835"/>
            <a:ext cx="7519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নগদান বহির ব্যাংক জমা ও ব্যাংক বিবরণীর ব্যাংক জমার গরমিলের কারণ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বলতে পরবে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403656" y="4035248"/>
            <a:ext cx="6197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ব্যাংক সমন্বয় বিবরণী প্রস্তুত করতে পরবে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505200" y="5029200"/>
            <a:ext cx="6197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্যাংক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বিবরনী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1927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7731" y="481149"/>
            <a:ext cx="8421139" cy="5715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3947333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2440" y="163390"/>
            <a:ext cx="1871443" cy="1651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7275" y="261257"/>
            <a:ext cx="9100398" cy="553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9908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80"/>
          <a:stretch/>
        </p:blipFill>
        <p:spPr>
          <a:xfrm flipH="1" flipV="1">
            <a:off x="11057204" y="162478"/>
            <a:ext cx="964463" cy="8222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80"/>
          <a:stretch/>
        </p:blipFill>
        <p:spPr>
          <a:xfrm rot="16200000" flipH="1" flipV="1">
            <a:off x="264217" y="109473"/>
            <a:ext cx="823546" cy="926984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2593505304"/>
              </p:ext>
            </p:extLst>
          </p:nvPr>
        </p:nvGraphicFramePr>
        <p:xfrm>
          <a:off x="1262743" y="1310640"/>
          <a:ext cx="8077200" cy="5547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356360" y="45720"/>
            <a:ext cx="8101149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নগদান বহির ব্যাংক জমা ও ব্যাংক বিবরণীর ব্যাংক জমার গরমিলের কারণসমূহঃ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46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80"/>
          <a:stretch/>
        </p:blipFill>
        <p:spPr>
          <a:xfrm flipH="1" flipV="1">
            <a:off x="11057204" y="162478"/>
            <a:ext cx="964463" cy="8222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80"/>
          <a:stretch/>
        </p:blipFill>
        <p:spPr>
          <a:xfrm rot="16200000" flipH="1" flipV="1">
            <a:off x="264217" y="109473"/>
            <a:ext cx="823546" cy="926984"/>
          </a:xfrm>
          <a:prstGeom prst="rect">
            <a:avLst/>
          </a:prstGeom>
        </p:spPr>
      </p:pic>
      <p:sp>
        <p:nvSpPr>
          <p:cNvPr id="16" name="Flowchart: Terminator 15"/>
          <p:cNvSpPr/>
          <p:nvPr/>
        </p:nvSpPr>
        <p:spPr>
          <a:xfrm>
            <a:off x="1665514" y="383177"/>
            <a:ext cx="7696200" cy="571500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ব্যাংক সমন্বয় বিবরণী প্রস্তুতের সংক্ষিপ্ত চক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3507830"/>
              </p:ext>
            </p:extLst>
          </p:nvPr>
        </p:nvGraphicFramePr>
        <p:xfrm>
          <a:off x="1894114" y="1184365"/>
          <a:ext cx="8229600" cy="457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81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96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81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5644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0426">
                <a:tc rowSpan="5">
                  <a:txBody>
                    <a:bodyPr/>
                    <a:lstStyle/>
                    <a:p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bn-IN" sz="2000" baseline="0" dirty="0">
                          <a:latin typeface="NikoshBAN" pitchFamily="2" charset="0"/>
                          <a:cs typeface="NikoshBAN" pitchFamily="2" charset="0"/>
                        </a:rPr>
                        <a:t> বহি অনুযায়ী ব্যাংক জমার জের </a:t>
                      </a:r>
                    </a:p>
                    <a:p>
                      <a:r>
                        <a:rPr lang="bn-IN" sz="2000" baseline="0" dirty="0">
                          <a:latin typeface="NikoshBAN" pitchFamily="2" charset="0"/>
                          <a:cs typeface="NikoshBAN" pitchFamily="2" charset="0"/>
                        </a:rPr>
                        <a:t>যোগঃ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baseline="0" dirty="0">
                          <a:latin typeface="NikoshBAN" pitchFamily="2" charset="0"/>
                          <a:cs typeface="NikoshBAN" pitchFamily="2" charset="0"/>
                        </a:rPr>
                        <a:t>১। </a:t>
                      </a:r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ইস্যুকৃত চেক যা ব্যাংকে উপস্থাপিত হয়নি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২। </a:t>
                      </a:r>
                      <a:r>
                        <a:rPr lang="en-US" sz="2000" dirty="0" err="1"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r>
                        <a:rPr lang="en-US" sz="20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itchFamily="2" charset="0"/>
                          <a:cs typeface="NikoshBAN" pitchFamily="2" charset="0"/>
                        </a:rPr>
                        <a:t>কর্তৃক</a:t>
                      </a:r>
                      <a:r>
                        <a:rPr lang="en-US" sz="20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itchFamily="2" charset="0"/>
                          <a:cs typeface="NikoshBAN" pitchFamily="2" charset="0"/>
                        </a:rPr>
                        <a:t>সরাসরি</a:t>
                      </a:r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 যেকোনো</a:t>
                      </a:r>
                      <a:r>
                        <a:rPr lang="bn-IN" sz="2000" baseline="0" dirty="0">
                          <a:latin typeface="NikoshBAN" pitchFamily="2" charset="0"/>
                          <a:cs typeface="NikoshBAN" pitchFamily="2" charset="0"/>
                        </a:rPr>
                        <a:t> পাওনা</a:t>
                      </a:r>
                      <a:r>
                        <a:rPr lang="en-US" sz="20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itchFamily="2" charset="0"/>
                          <a:cs typeface="NikoshBAN" pitchFamily="2" charset="0"/>
                        </a:rPr>
                        <a:t>আদায়</a:t>
                      </a:r>
                      <a:endParaRPr lang="bn-IN" sz="20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৩। দেনাদার </a:t>
                      </a:r>
                      <a:r>
                        <a:rPr lang="en-US" sz="2000" dirty="0" err="1">
                          <a:latin typeface="NikoshBAN" pitchFamily="2" charset="0"/>
                          <a:cs typeface="NikoshBAN" pitchFamily="2" charset="0"/>
                        </a:rPr>
                        <a:t>কর্তৃক</a:t>
                      </a:r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 সরাসরি ব্যাংকে </a:t>
                      </a:r>
                      <a:r>
                        <a:rPr lang="en-US" sz="2000" dirty="0" err="1">
                          <a:latin typeface="NikoshBAN" pitchFamily="2" charset="0"/>
                          <a:cs typeface="NikoshBAN" pitchFamily="2" charset="0"/>
                        </a:rPr>
                        <a:t>জমা</a:t>
                      </a:r>
                      <a:r>
                        <a:rPr lang="en-US" sz="20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bn-IN" sz="20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৪। </a:t>
                      </a:r>
                      <a:r>
                        <a:rPr lang="en-US" sz="2000" dirty="0" err="1"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r>
                        <a:rPr lang="en-US" sz="20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itchFamily="2" charset="0"/>
                          <a:cs typeface="NikoshBAN" pitchFamily="2" charset="0"/>
                        </a:rPr>
                        <a:t>কর্তৃক</a:t>
                      </a:r>
                      <a:r>
                        <a:rPr lang="en-US" sz="20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itchFamily="2" charset="0"/>
                          <a:cs typeface="NikoshBAN" pitchFamily="2" charset="0"/>
                        </a:rPr>
                        <a:t>সুদ</a:t>
                      </a:r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 মঞ্জুর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বাদঃ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r>
                        <a:rPr lang="bn-IN" sz="20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জমাকৃত চেক যা ব্যাংকে আদায় বা জমা হয়নি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২। </a:t>
                      </a:r>
                      <a:r>
                        <a:rPr lang="en-US" sz="2000" dirty="0" err="1"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r>
                        <a:rPr lang="en-US" sz="20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itchFamily="2" charset="0"/>
                          <a:cs typeface="NikoshBAN" pitchFamily="2" charset="0"/>
                        </a:rPr>
                        <a:t>কর্তৃক</a:t>
                      </a:r>
                      <a:r>
                        <a:rPr lang="en-US" sz="20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itchFamily="2" charset="0"/>
                          <a:cs typeface="NikoshBAN" pitchFamily="2" charset="0"/>
                        </a:rPr>
                        <a:t>সরাসরি</a:t>
                      </a:r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 যেকোনো</a:t>
                      </a:r>
                      <a:r>
                        <a:rPr lang="bn-IN" sz="2000" baseline="0" dirty="0">
                          <a:latin typeface="NikoshBAN" pitchFamily="2" charset="0"/>
                          <a:cs typeface="NikoshBAN" pitchFamily="2" charset="0"/>
                        </a:rPr>
                        <a:t> দেনা</a:t>
                      </a:r>
                      <a:r>
                        <a:rPr lang="en-US" sz="20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itchFamily="2" charset="0"/>
                          <a:cs typeface="NikoshBAN" pitchFamily="2" charset="0"/>
                        </a:rPr>
                        <a:t>পরিশোধ</a:t>
                      </a:r>
                      <a:r>
                        <a:rPr lang="en-US" sz="20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৩। </a:t>
                      </a:r>
                      <a:r>
                        <a:rPr lang="en-US" sz="2000" dirty="0" err="1"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r>
                        <a:rPr lang="en-US" sz="20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itchFamily="2" charset="0"/>
                          <a:cs typeface="NikoshBAN" pitchFamily="2" charset="0"/>
                        </a:rPr>
                        <a:t>কর্তৃক</a:t>
                      </a:r>
                      <a:r>
                        <a:rPr lang="en-US" sz="20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চেক বা বিলের প্রত্যাখ্যান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৪। </a:t>
                      </a:r>
                      <a:r>
                        <a:rPr lang="en-US" sz="2000" dirty="0" err="1"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r>
                        <a:rPr lang="en-US" sz="20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itchFamily="2" charset="0"/>
                          <a:cs typeface="NikoshBAN" pitchFamily="2" charset="0"/>
                        </a:rPr>
                        <a:t>কর্তৃক</a:t>
                      </a:r>
                      <a:r>
                        <a:rPr lang="en-US" sz="20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itchFamily="2" charset="0"/>
                          <a:cs typeface="NikoshBAN" pitchFamily="2" charset="0"/>
                        </a:rPr>
                        <a:t>চার্জ</a:t>
                      </a:r>
                      <a:r>
                        <a:rPr lang="en-US" sz="20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itchFamily="2" charset="0"/>
                          <a:cs typeface="NikoshBAN" pitchFamily="2" charset="0"/>
                        </a:rPr>
                        <a:t>বা</a:t>
                      </a:r>
                      <a:r>
                        <a:rPr lang="en-US" sz="20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itchFamily="2" charset="0"/>
                          <a:cs typeface="NikoshBAN" pitchFamily="2" charset="0"/>
                        </a:rPr>
                        <a:t>জমাতিরক্তের</a:t>
                      </a:r>
                      <a:r>
                        <a:rPr lang="en-US" sz="20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itchFamily="2" charset="0"/>
                          <a:cs typeface="NikoshBAN" pitchFamily="2" charset="0"/>
                        </a:rPr>
                        <a:t>সুদ</a:t>
                      </a:r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itchFamily="2" charset="0"/>
                          <a:cs typeface="NikoshBAN" pitchFamily="2" charset="0"/>
                        </a:rPr>
                        <a:t>ধার্য</a:t>
                      </a:r>
                      <a:endParaRPr lang="bn-IN" sz="20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ব্যাংক বিবরণী</a:t>
                      </a:r>
                      <a:r>
                        <a:rPr lang="bn-IN" sz="2000" baseline="0" dirty="0">
                          <a:latin typeface="NikoshBAN" pitchFamily="2" charset="0"/>
                          <a:cs typeface="NikoshBAN" pitchFamily="2" charset="0"/>
                        </a:rPr>
                        <a:t> অনুযায়ী ব্যাংক জমার জের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bn-IN" sz="20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endParaRPr lang="bn-IN" sz="20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***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***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***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***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***</a:t>
                      </a:r>
                    </a:p>
                    <a:p>
                      <a:pPr algn="r"/>
                      <a:endParaRPr lang="bn-IN" sz="20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endParaRPr lang="bn-IN" sz="20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endParaRPr lang="bn-IN" sz="20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endParaRPr lang="bn-IN" sz="20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***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31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bn-IN" sz="20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***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***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***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***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***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20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20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20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***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***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7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55586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42037">
                        <a14:foregroundMark x1="8342" y1="4745" x2="8451" y2="2920"/>
                        <a14:foregroundMark x1="3684" y1="1825" x2="3467" y2="3832"/>
                        <a14:foregroundMark x1="2059" y1="26277" x2="2384" y2="21898"/>
                        <a14:backgroundMark x1="17551" y1="74088" x2="17876" y2="62044"/>
                        <a14:backgroundMark x1="12351" y1="75182" x2="14735" y2="57664"/>
                        <a14:backgroundMark x1="8017" y1="74453" x2="6826" y2="65511"/>
                        <a14:backgroundMark x1="7042" y1="80109" x2="6501" y2="72628"/>
                        <a14:backgroundMark x1="14626" y1="83759" x2="14410" y2="73175"/>
                        <a14:backgroundMark x1="15926" y1="87591" x2="14735" y2="78467"/>
                        <a14:backgroundMark x1="26436" y1="77737" x2="27519" y2="65146"/>
                        <a14:backgroundMark x1="16576" y1="80292" x2="19068" y2="75182"/>
                        <a14:backgroundMark x1="22535" y1="87226" x2="22535" y2="67518"/>
                        <a14:backgroundMark x1="34886" y1="84124" x2="34886" y2="75547"/>
                        <a14:backgroundMark x1="38570" y1="84489" x2="38570" y2="75182"/>
                        <a14:backgroundMark x1="40412" y1="83759" x2="39437" y2="74453"/>
                        <a14:backgroundMark x1="33586" y1="83029" x2="33911" y2="72445"/>
                        <a14:backgroundMark x1="28711" y1="82299" x2="29036" y2="73358"/>
                        <a14:backgroundMark x1="31636" y1="74635" x2="32936" y2="68248"/>
                        <a14:backgroundMark x1="24377" y1="87409" x2="24919" y2="70438"/>
                        <a14:backgroundMark x1="20910" y1="89416" x2="20260" y2="78102"/>
                        <a14:backgroundMark x1="17660" y1="93796" x2="17768" y2="83759"/>
                        <a14:backgroundMark x1="22752" y1="94526" x2="21993" y2="83577"/>
                        <a14:backgroundMark x1="27844" y1="94526" x2="25352" y2="82664"/>
                        <a14:backgroundMark x1="24160" y1="96168" x2="25677" y2="89599"/>
                        <a14:backgroundMark x1="20152" y1="95073" x2="24160" y2="91058"/>
                        <a14:backgroundMark x1="19935" y1="98723" x2="22969" y2="89416"/>
                        <a14:backgroundMark x1="24269" y1="98358" x2="24485" y2="92336"/>
                        <a14:backgroundMark x1="17226" y1="98540" x2="18202" y2="88686"/>
                        <a14:backgroundMark x1="15168" y1="97628" x2="16035" y2="92336"/>
                        <a14:backgroundMark x1="13543" y1="93796" x2="16251" y2="89599"/>
                        <a14:backgroundMark x1="13976" y1="97445" x2="14626" y2="94708"/>
                        <a14:backgroundMark x1="12784" y1="96715" x2="13218" y2="93431"/>
                        <a14:backgroundMark x1="5309" y1="12409" x2="5309" y2="12774"/>
                        <a14:backgroundMark x1="33153" y1="2372" x2="33153" y2="2372"/>
                        <a14:backgroundMark x1="34453" y1="5109" x2="34670" y2="4380"/>
                        <a14:backgroundMark x1="36403" y1="730" x2="36403" y2="730"/>
                        <a14:backgroundMark x1="33478" y1="730" x2="33478" y2="730"/>
                        <a14:backgroundMark x1="17660" y1="730" x2="20043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r="57704"/>
          <a:stretch/>
        </p:blipFill>
        <p:spPr>
          <a:xfrm>
            <a:off x="0" y="0"/>
            <a:ext cx="3698328" cy="65169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2031" y="4460375"/>
            <a:ext cx="934352" cy="2072916"/>
          </a:xfrm>
          <a:prstGeom prst="rect">
            <a:avLst/>
          </a:prstGeom>
        </p:spPr>
      </p:pic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xmlns="" val="1336733490"/>
              </p:ext>
            </p:extLst>
          </p:nvPr>
        </p:nvGraphicFramePr>
        <p:xfrm>
          <a:off x="1981200" y="228600"/>
          <a:ext cx="50292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617617" y="1216199"/>
            <a:ext cx="8915400" cy="5262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জনাব কলিম ২০১৯ সালের ৩১ মার্চ তারিখে নগদান বহি মোতাবেক ব্যাংক জমা ২৮,০০০ টাকা হলেও ব্যাংক বিবরণী মোতাবেক ব্যাংক জমা ২৪,৬০০ টাকা। যাচাই করে দুটি বিবরণীর গরমিলগুলো নিন্মে প্রদত্ত হলোঃ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১। চেক ইস্যু করা হয়েছে ৪,০০০ টাকা, কিন্তু পরিশোধ হয়েছে ২,০০০ টাকা।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২। ৫,০০০ টাকার চেক ব্যাংকে জমা দেয়া হলেও ব্যাংক তা ৩১ মার্চের পরে আদায় হয়।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৩। ব্যাংক কর্তৃক পাওনাদারকে পরিশোধ ৩,০০০ টাকা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৪। ব্যাংক কর্তৃক লভ্যাংশ আদায় ২,২০০ টাকা।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৫। ব্যাংক সুদ মঞ্জুর করেছে ৭০০ টাকা।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৬। ব্যাংক চার্জ করেছে ৩০০ টাকা।</a:t>
            </a:r>
          </a:p>
          <a:p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করণীয়ঃ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ক। ব্যাংক কত টাকার জন্য ডেবিট মেমোরেন্ডাম ইস্যু করেছে?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খ। জনাব কলিমের বহিতে প্রয়োজনীয় জাবেদা দাও।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গ। উপর্যুক্ত তথ্যের ভিত্তিতে একটি ব্যাংক সমন্বয় বিবরণী প্রস্তুত কর।</a:t>
            </a:r>
          </a:p>
        </p:txBody>
      </p:sp>
    </p:spTree>
    <p:extLst>
      <p:ext uri="{BB962C8B-B14F-4D97-AF65-F5344CB8AC3E}">
        <p14:creationId xmlns:p14="http://schemas.microsoft.com/office/powerpoint/2010/main" xmlns="" val="20973136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8430</TotalTime>
  <Words>683</Words>
  <Application>Microsoft Office PowerPoint</Application>
  <PresentationFormat>Custom</PresentationFormat>
  <Paragraphs>176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HP</cp:lastModifiedBy>
  <cp:revision>626</cp:revision>
  <dcterms:created xsi:type="dcterms:W3CDTF">2020-11-03T15:24:20Z</dcterms:created>
  <dcterms:modified xsi:type="dcterms:W3CDTF">2020-12-19T11:37:38Z</dcterms:modified>
</cp:coreProperties>
</file>