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gif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notesMasterIdLst>
    <p:notesMasterId r:id="rId28"/>
  </p:notesMasterIdLst>
  <p:sldIdLst>
    <p:sldId id="283" r:id="rId2"/>
    <p:sldId id="282" r:id="rId3"/>
    <p:sldId id="278" r:id="rId4"/>
    <p:sldId id="281" r:id="rId5"/>
    <p:sldId id="279" r:id="rId6"/>
    <p:sldId id="298" r:id="rId7"/>
    <p:sldId id="260" r:id="rId8"/>
    <p:sldId id="272" r:id="rId9"/>
    <p:sldId id="296" r:id="rId10"/>
    <p:sldId id="261" r:id="rId11"/>
    <p:sldId id="258" r:id="rId12"/>
    <p:sldId id="259" r:id="rId13"/>
    <p:sldId id="262" r:id="rId14"/>
    <p:sldId id="263" r:id="rId15"/>
    <p:sldId id="264" r:id="rId16"/>
    <p:sldId id="270" r:id="rId17"/>
    <p:sldId id="299" r:id="rId18"/>
    <p:sldId id="266" r:id="rId19"/>
    <p:sldId id="286" r:id="rId20"/>
    <p:sldId id="291" r:id="rId21"/>
    <p:sldId id="289" r:id="rId22"/>
    <p:sldId id="292" r:id="rId23"/>
    <p:sldId id="293" r:id="rId24"/>
    <p:sldId id="294" r:id="rId25"/>
    <p:sldId id="267" r:id="rId26"/>
    <p:sldId id="27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C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AA414-7A3E-4AD0-AC8C-30852CFDA80B}" type="datetimeFigureOut">
              <a:rPr lang="en-US" smtClean="0"/>
              <a:t>19-Dec-20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F6B3B-395E-4E69-837D-68329852C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08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87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F6B3B-395E-4E69-837D-68329852C8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90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F7105F0-9C1B-4B0F-89A7-7266E7621652}" type="datetimeFigureOut">
              <a:rPr lang="en-US" smtClean="0"/>
              <a:t>19-Dec-20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7BA1-11D6-4B7B-A6A3-28504FC3DB8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40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05F0-9C1B-4B0F-89A7-7266E7621652}" type="datetimeFigureOut">
              <a:rPr lang="en-US" smtClean="0"/>
              <a:t>19-Dec-20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7BA1-11D6-4B7B-A6A3-28504FC3D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1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05F0-9C1B-4B0F-89A7-7266E7621652}" type="datetimeFigureOut">
              <a:rPr lang="en-US" smtClean="0"/>
              <a:t>19-Dec-20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7BA1-11D6-4B7B-A6A3-28504FC3DB8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1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05F0-9C1B-4B0F-89A7-7266E7621652}" type="datetimeFigureOut">
              <a:rPr lang="en-US" smtClean="0"/>
              <a:t>19-Dec-20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7BA1-11D6-4B7B-A6A3-28504FC3D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3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05F0-9C1B-4B0F-89A7-7266E7621652}" type="datetimeFigureOut">
              <a:rPr lang="en-US" smtClean="0"/>
              <a:t>19-Dec-20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7BA1-11D6-4B7B-A6A3-28504FC3DB8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205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05F0-9C1B-4B0F-89A7-7266E7621652}" type="datetimeFigureOut">
              <a:rPr lang="en-US" smtClean="0"/>
              <a:t>19-Dec-20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7BA1-11D6-4B7B-A6A3-28504FC3D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5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05F0-9C1B-4B0F-89A7-7266E7621652}" type="datetimeFigureOut">
              <a:rPr lang="en-US" smtClean="0"/>
              <a:t>19-Dec-20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7BA1-11D6-4B7B-A6A3-28504FC3D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9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05F0-9C1B-4B0F-89A7-7266E7621652}" type="datetimeFigureOut">
              <a:rPr lang="en-US" smtClean="0"/>
              <a:t>19-Dec-20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7BA1-11D6-4B7B-A6A3-28504FC3D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03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05F0-9C1B-4B0F-89A7-7266E7621652}" type="datetimeFigureOut">
              <a:rPr lang="en-US" smtClean="0"/>
              <a:t>19-Dec-20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7BA1-11D6-4B7B-A6A3-28504FC3D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2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05F0-9C1B-4B0F-89A7-7266E7621652}" type="datetimeFigureOut">
              <a:rPr lang="en-US" smtClean="0"/>
              <a:t>19-Dec-20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7BA1-11D6-4B7B-A6A3-28504FC3D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05F0-9C1B-4B0F-89A7-7266E7621652}" type="datetimeFigureOut">
              <a:rPr lang="en-US" smtClean="0"/>
              <a:t>19-Dec-20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7BA1-11D6-4B7B-A6A3-28504FC3DB8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52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7105F0-9C1B-4B0F-89A7-7266E7621652}" type="datetimeFigureOut">
              <a:rPr lang="en-US" smtClean="0"/>
              <a:t>19-Dec-20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4E17BA1-11D6-4B7B-A6A3-28504FC3DB8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11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23080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907" y="0"/>
            <a:ext cx="370309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18" y="0"/>
            <a:ext cx="402608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20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82" y="1338061"/>
            <a:ext cx="5846617" cy="40576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061"/>
            <a:ext cx="6086475" cy="4057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59658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itchFamily="2" charset="0"/>
                <a:cs typeface="NikoshBAN" pitchFamily="2" charset="0"/>
              </a:rPr>
              <a:t>আমরা কীভাবে </a:t>
            </a:r>
            <a:r>
              <a:rPr lang="bn-IN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পরিবেশ সংরক্ষণ </a:t>
            </a:r>
            <a:r>
              <a:rPr lang="bn-IN" sz="6000" b="1" dirty="0">
                <a:latin typeface="NikoshBAN" pitchFamily="2" charset="0"/>
                <a:cs typeface="NikoshBAN" pitchFamily="2" charset="0"/>
              </a:rPr>
              <a:t>করতে পারি?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983" y="5558450"/>
            <a:ext cx="120950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atin typeface="NikoshBAN" pitchFamily="2" charset="0"/>
                <a:cs typeface="NikoshBAN" pitchFamily="2" charset="0"/>
              </a:rPr>
              <a:t>গাছ লাগিয়ে ও গাছ না কেটে।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99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7527"/>
            <a:ext cx="5715000" cy="428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46" y="997528"/>
            <a:ext cx="6064154" cy="42862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itchFamily="2" charset="0"/>
                <a:cs typeface="NikoshBAN" pitchFamily="2" charset="0"/>
              </a:rPr>
              <a:t>আমরা কীভাবে </a:t>
            </a:r>
            <a:r>
              <a:rPr lang="bn-IN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 সংরক্ষণ </a:t>
            </a:r>
            <a:r>
              <a:rPr lang="bn-IN" sz="6000" b="1" dirty="0">
                <a:latin typeface="NikoshBAN" pitchFamily="2" charset="0"/>
                <a:cs typeface="NikoshBAN" pitchFamily="2" charset="0"/>
              </a:rPr>
              <a:t>করতে পারি?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488770"/>
            <a:ext cx="121919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600" b="1" dirty="0">
                <a:latin typeface="NikoshBAN" pitchFamily="2" charset="0"/>
                <a:cs typeface="NikoshBAN" pitchFamily="2" charset="0"/>
              </a:rPr>
              <a:t>কাজ শেষে  বাতি নিভিয়ে রেখে। </a:t>
            </a:r>
            <a:endParaRPr lang="en-US" sz="6600" b="1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545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2217"/>
            <a:ext cx="12192000" cy="40670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06554"/>
            <a:ext cx="11942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itchFamily="2" charset="0"/>
                <a:cs typeface="NikoshBAN" pitchFamily="2" charset="0"/>
              </a:rPr>
              <a:t>আমরা কীভাবে </a:t>
            </a:r>
            <a:r>
              <a:rPr lang="bn-IN" sz="60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পরিবেশ সংরক্ষণ </a:t>
            </a:r>
            <a:r>
              <a:rPr lang="bn-IN" sz="6000" b="1" dirty="0">
                <a:latin typeface="NikoshBAN" pitchFamily="2" charset="0"/>
                <a:cs typeface="NikoshBAN" pitchFamily="2" charset="0"/>
              </a:rPr>
              <a:t>করতে পারি?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21474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atin typeface="NikoshBAN" pitchFamily="2" charset="0"/>
                <a:cs typeface="NikoshBAN" pitchFamily="2" charset="0"/>
              </a:rPr>
              <a:t>রান্না শেষে </a:t>
            </a:r>
            <a:r>
              <a:rPr lang="bn-IN" sz="72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চুলা নিভিয়ে </a:t>
            </a:r>
            <a:r>
              <a:rPr lang="bn-IN" sz="7200" b="1" dirty="0">
                <a:latin typeface="NikoshBAN" pitchFamily="2" charset="0"/>
                <a:cs typeface="NikoshBAN" pitchFamily="2" charset="0"/>
              </a:rPr>
              <a:t>রেখে।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2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5299"/>
            <a:ext cx="6082145" cy="43641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08" y="1115299"/>
            <a:ext cx="5334000" cy="43641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836" y="99636"/>
            <a:ext cx="11970328" cy="10156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itchFamily="2" charset="0"/>
                <a:cs typeface="NikoshBAN" pitchFamily="2" charset="0"/>
              </a:rPr>
              <a:t>আমরা কীভাবে </a:t>
            </a:r>
            <a:r>
              <a:rPr lang="bn-IN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 সংরক্ষণ </a:t>
            </a:r>
            <a:r>
              <a:rPr lang="bn-IN" sz="6000" b="1" dirty="0">
                <a:latin typeface="NikoshBAN" pitchFamily="2" charset="0"/>
                <a:cs typeface="NikoshBAN" pitchFamily="2" charset="0"/>
              </a:rPr>
              <a:t>করতে পারি?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836" y="5742516"/>
            <a:ext cx="11804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যেখানে সেখানে ময়লা না ফেলে নির্দিষ্ট স্থানে ফেলে।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8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0036"/>
            <a:ext cx="6082145" cy="4710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80" y="1330036"/>
            <a:ext cx="5879620" cy="47105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98619" y="6597"/>
            <a:ext cx="74398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31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" y="1296414"/>
            <a:ext cx="6033625" cy="44131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1296413"/>
            <a:ext cx="3086100" cy="4413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1296413"/>
            <a:ext cx="2857500" cy="44131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64" y="159658"/>
            <a:ext cx="12018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itchFamily="2" charset="0"/>
                <a:cs typeface="NikoshBAN" pitchFamily="2" charset="0"/>
              </a:rPr>
              <a:t>আমরা কীভাবে </a:t>
            </a:r>
            <a:r>
              <a:rPr lang="bn-IN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 সংরক্ষণ </a:t>
            </a:r>
            <a:r>
              <a:rPr lang="bn-IN" sz="6000" b="1" dirty="0">
                <a:latin typeface="NikoshBAN" pitchFamily="2" charset="0"/>
                <a:cs typeface="NikoshBAN" pitchFamily="2" charset="0"/>
              </a:rPr>
              <a:t>করতে পারি?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545" y="5721387"/>
            <a:ext cx="119149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itchFamily="2" charset="0"/>
                <a:cs typeface="NikoshBAN" pitchFamily="2" charset="0"/>
              </a:rPr>
              <a:t>গাড়ি চড়ার পরিবর্তে সাইকেল বা পায়ে হেঁটে।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82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ean wa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38" y="1175321"/>
            <a:ext cx="6248400" cy="4423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Water-Pollu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7527"/>
            <a:ext cx="5514975" cy="460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159658"/>
            <a:ext cx="12034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itchFamily="2" charset="0"/>
                <a:cs typeface="NikoshBAN" pitchFamily="2" charset="0"/>
              </a:rPr>
              <a:t>আমরা কীভাবে </a:t>
            </a:r>
            <a:r>
              <a:rPr lang="bn-IN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 সংরক্ষণ </a:t>
            </a:r>
            <a:r>
              <a:rPr lang="bn-IN" sz="6000" b="1" dirty="0">
                <a:latin typeface="NikoshBAN" pitchFamily="2" charset="0"/>
                <a:cs typeface="NikoshBAN" pitchFamily="2" charset="0"/>
              </a:rPr>
              <a:t>করতে পারি?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836" y="5599139"/>
            <a:ext cx="120811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itchFamily="2" charset="0"/>
                <a:cs typeface="NikoshBAN" pitchFamily="2" charset="0"/>
              </a:rPr>
              <a:t>কল-কারখানার দূষিত পানি পরিশোধন করে।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245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cvxzv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512619"/>
            <a:ext cx="4322619" cy="44558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35528"/>
            <a:ext cx="12067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itchFamily="2" charset="0"/>
                <a:cs typeface="NikoshBAN" pitchFamily="2" charset="0"/>
              </a:rPr>
              <a:t>আমরা কীভাবে </a:t>
            </a:r>
            <a:r>
              <a:rPr lang="bn-IN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 সংরক্ষণ </a:t>
            </a:r>
            <a:r>
              <a:rPr lang="bn-IN" sz="6000" b="1" dirty="0">
                <a:latin typeface="NikoshBAN" pitchFamily="2" charset="0"/>
                <a:cs typeface="NikoshBAN" pitchFamily="2" charset="0"/>
              </a:rPr>
              <a:t>করতে পারি?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7126" y="5425713"/>
            <a:ext cx="4197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রিসাইকেল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6890" y="1464694"/>
            <a:ext cx="5015346" cy="517064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সম্পদকে পুনরায় ব্যবহার করার উপযোগী করে প্রস্তুত করাকে রিসাইকেল বলে। 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7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72" y="1081772"/>
            <a:ext cx="7079673" cy="43862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2067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itchFamily="2" charset="0"/>
                <a:cs typeface="NikoshBAN" pitchFamily="2" charset="0"/>
              </a:rPr>
              <a:t>আমরা কীভাবে </a:t>
            </a:r>
            <a:r>
              <a:rPr lang="bn-IN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 সংরক্ষণ </a:t>
            </a:r>
            <a:r>
              <a:rPr lang="bn-IN" sz="6000" b="1" dirty="0">
                <a:latin typeface="NikoshBAN" pitchFamily="2" charset="0"/>
                <a:cs typeface="NikoshBAN" pitchFamily="2" charset="0"/>
              </a:rPr>
              <a:t>করতে পারি?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534143"/>
            <a:ext cx="117902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জনসচেতনতা বৃদ্ধি করে।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691"/>
            <a:ext cx="2507672" cy="5874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492" y="886690"/>
            <a:ext cx="2143125" cy="587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1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0E8FF1-96AA-4118-9B55-E5DA0F2906FA}"/>
              </a:ext>
            </a:extLst>
          </p:cNvPr>
          <p:cNvSpPr txBox="1"/>
          <p:nvPr/>
        </p:nvSpPr>
        <p:spPr>
          <a:xfrm>
            <a:off x="267750" y="5645727"/>
            <a:ext cx="11716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তোমাদে</a:t>
            </a:r>
            <a:r>
              <a:rPr lang="bn-IN" sz="66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6600" dirty="0">
                <a:latin typeface="NikoshBAN" pitchFamily="2" charset="0"/>
                <a:cs typeface="NikoshBAN" pitchFamily="2" charset="0"/>
              </a:rPr>
              <a:t>জ্ঞান ব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ইয়ের </a:t>
            </a:r>
            <a:r>
              <a:rPr lang="bn-IN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১৩ 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নং পৃষ্ঠা </a:t>
            </a:r>
            <a:r>
              <a:rPr lang="bn-IN" sz="6600" dirty="0">
                <a:latin typeface="NikoshBAN" pitchFamily="2" charset="0"/>
                <a:cs typeface="NikoshBAN" pitchFamily="2" charset="0"/>
              </a:rPr>
              <a:t>খোল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ukesh Sutradh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5770" y="1648691"/>
            <a:ext cx="3440392" cy="4020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50" y="1933883"/>
            <a:ext cx="3266683" cy="34505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46753F2-84E0-4C63-B8F8-377CF6535F93}"/>
              </a:ext>
            </a:extLst>
          </p:cNvPr>
          <p:cNvSpPr txBox="1"/>
          <p:nvPr/>
        </p:nvSpPr>
        <p:spPr>
          <a:xfrm>
            <a:off x="717027" y="117022"/>
            <a:ext cx="10186499" cy="12954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34412"/>
              </a:avLst>
            </a:prstTxWarp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পাঠ্য বইয়ের সাথে সমন্বয় সাধন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30" y="2064542"/>
            <a:ext cx="3266683" cy="345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7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4.81481E-6 L -3.95833E-6 -0.06551 " pathEditMode="relative" rAng="0" ptsTypes="AA">
                                      <p:cBhvr>
                                        <p:cTn id="6" dur="1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87"/>
                                    </p:animMotion>
                                    <p:animRot by="1500000">
                                      <p:cBhvr>
                                        <p:cTn id="7" dur="6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625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625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625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2946" y="832311"/>
            <a:ext cx="3773151" cy="196664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11520" b="1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20" b="1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667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0858" y="2098243"/>
            <a:ext cx="10609943" cy="10717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5400" b="1" kern="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 সংরক্ষণে আমরা কী কী করতে পারি?</a:t>
            </a:r>
            <a:endParaRPr lang="bn-BD" sz="5400" b="1" kern="0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0857" y="3206618"/>
            <a:ext cx="10609943" cy="1008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>
              <a:buFont typeface="Wingdings" panose="05000000000000000000" pitchFamily="2" charset="2"/>
              <a:buChar char="v"/>
            </a:pPr>
            <a:r>
              <a:rPr lang="bn-IN" sz="4800" b="1" kern="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বিদ্যুৎ বা জ্বীবাশ্ম জ্বালানির ব্যবহার কমাতে হবে। </a:t>
            </a:r>
            <a:endParaRPr lang="bn-BD" sz="4800" b="1" kern="0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0856" y="4215527"/>
            <a:ext cx="10609943" cy="89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>
              <a:buFont typeface="Wingdings" panose="05000000000000000000" pitchFamily="2" charset="2"/>
              <a:buChar char="v"/>
            </a:pPr>
            <a:r>
              <a:rPr lang="bn-IN" sz="6600" b="1" kern="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 শেষে বাতি নিভিয়ে রেখে।</a:t>
            </a:r>
            <a:endParaRPr lang="bn-BD" sz="6600" b="1" kern="0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0856" y="5112328"/>
            <a:ext cx="10609943" cy="16071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lvl="0" indent="-857250" algn="ctr">
              <a:buFont typeface="Wingdings" panose="05000000000000000000" pitchFamily="2" charset="2"/>
              <a:buChar char="v"/>
            </a:pPr>
            <a:r>
              <a:rPr lang="bn-IN" sz="6000" b="1" kern="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গড়িতে চড়ার পরিবর্তে পায়ে হেঁটে বা সাইকেল ব্যাবহার করতে হবে</a:t>
            </a:r>
            <a:r>
              <a:rPr lang="bn-IN" sz="5400" b="1" kern="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5400" b="1" kern="0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C5F351-8EDD-4D7F-8AA1-A6C47282A782}"/>
              </a:ext>
            </a:extLst>
          </p:cNvPr>
          <p:cNvSpPr txBox="1"/>
          <p:nvPr/>
        </p:nvSpPr>
        <p:spPr>
          <a:xfrm>
            <a:off x="346527" y="591043"/>
            <a:ext cx="11658600" cy="1107996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 ছকের মতো একটি ছক তৈরি ক</a:t>
            </a:r>
            <a:r>
              <a:rPr lang="bn-IN" sz="6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রো।</a:t>
            </a:r>
            <a:r>
              <a:rPr lang="bn-BD" sz="6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13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667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বিদ্যুতের ব্যবহার            আমরা পরিবেশ সংরক্ষণ করতে পারি।  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029200" y="2050473"/>
            <a:ext cx="1690255" cy="150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326005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গাছ            পরিবেশ সংরক্ষণ করতে পারি।   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39636" y="4027853"/>
            <a:ext cx="1925782" cy="112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4793397"/>
            <a:ext cx="12081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 সংরক্ষণের অন্যতম প্রধান উপায় হচ্ছে  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40327" y="6539345"/>
            <a:ext cx="617912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103419" y="181004"/>
            <a:ext cx="4765964" cy="1015663"/>
          </a:xfrm>
          <a:prstGeom prst="rect">
            <a:avLst/>
          </a:prstGeom>
          <a:solidFill>
            <a:srgbClr val="00B050"/>
          </a:solidFill>
          <a:ln w="76200">
            <a:solidFill>
              <a:srgbClr val="C0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 পূরণ কর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09344" y="1196667"/>
            <a:ext cx="18101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কমিয়ে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6084" y="3260052"/>
            <a:ext cx="22493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1415" y="5523682"/>
            <a:ext cx="59971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জনসচেতনতা বৃদ্ধি করা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7723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5" grpId="0"/>
      <p:bldP spid="34" grpId="0" animBg="1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965" y="1551708"/>
            <a:ext cx="11859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 সংরক্ষণ বলতে কী বুঝ ?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8982" y="3072348"/>
            <a:ext cx="111944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পরিবেশের সুরক্ষা এবং যথাযথ ব্যবহারই হচ্ছে পরিবেশ সংরক্ষণ ।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369127" y="0"/>
            <a:ext cx="6373091" cy="15517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6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90211"/>
            <a:ext cx="117763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রিসাইকেল কী ?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091" y="2536761"/>
            <a:ext cx="117763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সম্পদকে পুনরায় ব্যবহার করার উপযোগী করে প্রস্তুত করাকে রিসাইকেল বলে।  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403763" y="0"/>
            <a:ext cx="7523018" cy="133003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26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855" y="131066"/>
            <a:ext cx="117902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 সংরক্ষণের ৩ টি উপায় লেখ?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092" y="1659939"/>
            <a:ext cx="117902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য়লা আবর্জনা নির্দিষ্ট স্থানে ফেলে এবং গাছ লাগিয়ে ।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204475"/>
            <a:ext cx="117902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v"/>
            </a:pPr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সম্পদের ব্যবহার কমিয়ে ।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534143"/>
            <a:ext cx="117902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জনসচেতনতা বৃদ্ধি করে।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083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C:\Users\DEll\Desktop\Fatema Online class content\bari 1.webp"/>
          <p:cNvSpPr>
            <a:spLocks noChangeAspect="1" noChangeArrowheads="1"/>
          </p:cNvSpPr>
          <p:nvPr/>
        </p:nvSpPr>
        <p:spPr bwMode="auto">
          <a:xfrm>
            <a:off x="1916135" y="124760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243" y="1039090"/>
            <a:ext cx="5726774" cy="36437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-55418"/>
            <a:ext cx="3061851" cy="50707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018" y="55418"/>
            <a:ext cx="2964874" cy="46274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0836" y="4303455"/>
            <a:ext cx="1190105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bn-IN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তোমার এলাকার পরিবেশ সং</a:t>
            </a:r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ক্ষণে তোমার ৫</a:t>
            </a:r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 পদক্ষেপ লেখ।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87782" y="55418"/>
            <a:ext cx="6359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7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7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286000" cy="186204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5301" y="1349542"/>
            <a:ext cx="2212260" cy="191831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6531" y="2736011"/>
            <a:ext cx="2057400" cy="186204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7131" y="4261025"/>
            <a:ext cx="2133600" cy="1862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42" y="2036618"/>
            <a:ext cx="5524067" cy="46664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91301" y="308665"/>
            <a:ext cx="81969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bn-BD" sz="9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bn-IN" sz="9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লো </a:t>
            </a:r>
            <a:r>
              <a:rPr lang="bn-BD" sz="9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থেকো</a:t>
            </a:r>
            <a:r>
              <a:rPr lang="bn-BD" sz="9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5" y="4654325"/>
            <a:ext cx="3904152" cy="220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46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2867890" y="156096"/>
            <a:ext cx="6442364" cy="1569660"/>
          </a:xfrm>
          <a:prstGeom prst="rect">
            <a:avLst/>
          </a:prstGeom>
          <a:solidFill>
            <a:srgbClr val="7030A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9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9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2381250" y="2140249"/>
            <a:ext cx="7415644" cy="363176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8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শহিদুজ্জামান</a:t>
            </a:r>
            <a:endParaRPr lang="en-US" sz="8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bn-IN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bn-IN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বহরপুর </a:t>
            </a:r>
            <a:r>
              <a:rPr lang="bn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bn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বালিয়াকান্দি,রাজবাড়ী 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894" y="-2"/>
            <a:ext cx="2381250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38125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95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kesh Sutradh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1790" y="3308328"/>
            <a:ext cx="2434107" cy="3248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6190" y="2675447"/>
            <a:ext cx="6562072" cy="15114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02768" y="2560600"/>
            <a:ext cx="6671252" cy="149545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243711" y="1598281"/>
            <a:ext cx="373380" cy="5148097"/>
            <a:chOff x="5825490" y="1463040"/>
            <a:chExt cx="373380" cy="475488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989320" y="1463040"/>
              <a:ext cx="45720" cy="475488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825490" y="1463040"/>
              <a:ext cx="45720" cy="475488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153150" y="1463040"/>
              <a:ext cx="45720" cy="475488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660823" y="62407"/>
            <a:ext cx="597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85220" y="231683"/>
            <a:ext cx="4754828" cy="1200329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C64B324-7663-4812-B939-452015CE2253}"/>
              </a:ext>
            </a:extLst>
          </p:cNvPr>
          <p:cNvSpPr txBox="1"/>
          <p:nvPr/>
        </p:nvSpPr>
        <p:spPr>
          <a:xfrm>
            <a:off x="1840929" y="3158203"/>
            <a:ext cx="4988739" cy="1495723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5141"/>
              </a:avLst>
            </a:prstTxWarp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শ্রেণি-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পঞ্চম 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  </a:t>
            </a:r>
            <a:endParaRPr lang="en-US" sz="48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35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79" y="461251"/>
            <a:ext cx="4967786" cy="63967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655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শুভেচ্ছা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9" y="2840182"/>
            <a:ext cx="3230895" cy="4128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218" y="2944091"/>
            <a:ext cx="3423300" cy="392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2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4073" y="133629"/>
            <a:ext cx="11429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itchFamily="2" charset="0"/>
                <a:cs typeface="NikoshBAN" pitchFamily="2" charset="0"/>
              </a:rPr>
              <a:t>ছবিতে কী দেখা যাচ্ছে?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4074" y="5723505"/>
            <a:ext cx="11623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itchFamily="2" charset="0"/>
                <a:cs typeface="NikoshBAN" pitchFamily="2" charset="0"/>
              </a:rPr>
              <a:t>বৃক্ষরোপণ করছে।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110" y="133629"/>
            <a:ext cx="11817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itchFamily="2" charset="0"/>
                <a:cs typeface="NikoshBAN" pitchFamily="2" charset="0"/>
              </a:rPr>
              <a:t>বৃক্ষরোপণ হচ্ছে </a:t>
            </a:r>
            <a:r>
              <a:rPr lang="bn-IN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 সংরক্ষণের </a:t>
            </a:r>
            <a:r>
              <a:rPr lang="bn-IN" sz="6000" b="1" dirty="0">
                <a:latin typeface="NikoshBAN" pitchFamily="2" charset="0"/>
                <a:cs typeface="NikoshBAN" pitchFamily="2" charset="0"/>
              </a:rPr>
              <a:t>একটি উপায়।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015" y="1149292"/>
            <a:ext cx="7273637" cy="439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09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09" y="1067298"/>
            <a:ext cx="8270542" cy="4466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-549014" y="-143339"/>
            <a:ext cx="54910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80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5708072" y="5534252"/>
            <a:ext cx="5999019" cy="1210637"/>
          </a:xfrm>
          <a:prstGeom prst="horizontalScroll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 সংরক্ষণ</a:t>
            </a:r>
            <a:endParaRPr lang="en-US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428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474525" y="2369127"/>
            <a:ext cx="11328401" cy="4308763"/>
          </a:xfrm>
          <a:prstGeom prst="round2Diag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bn-IN" sz="48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১.৩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.1</a:t>
            </a:r>
            <a:r>
              <a:rPr lang="bn-IN" sz="48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পরিবেশ সংরক্ষণ বলতে কী বুঝায় তা বলতে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IN" sz="48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১.৩.২ মানুষ ও অন্যান্য জীবের বেঁচে থাকার জন্য পরিবেশ সংরক্ষণের প্রয়োজনীয়তা ব্যাখ্যা করতে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IN" sz="48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১.৩.৩ অন্যকে পরিবেশ সংরক্ষণে উদ্বুদ্ধ করবে ও নিজে সক্রিয় অংশগ্রহণ করবে।</a:t>
            </a:r>
            <a:endParaRPr lang="en-US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540E64-A7A9-4E41-8436-945353B54A4D}"/>
              </a:ext>
            </a:extLst>
          </p:cNvPr>
          <p:cNvSpPr txBox="1"/>
          <p:nvPr/>
        </p:nvSpPr>
        <p:spPr>
          <a:xfrm>
            <a:off x="474525" y="1274988"/>
            <a:ext cx="7062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389" y="180849"/>
            <a:ext cx="5294671" cy="11079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শিখনফল</a:t>
            </a:r>
            <a:r>
              <a:rPr lang="bn-IN" sz="48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48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216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02857"/>
            <a:ext cx="118594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latin typeface="NikoshBAN" pitchFamily="2" charset="0"/>
                <a:cs typeface="NikoshBAN" pitchFamily="2" charset="0"/>
              </a:rPr>
              <a:t>আমরা কীভাবে </a:t>
            </a:r>
            <a:r>
              <a:rPr lang="bn-IN" sz="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 সংরক্ষণ </a:t>
            </a:r>
            <a:r>
              <a:rPr lang="bn-IN" sz="8800" b="1" dirty="0">
                <a:latin typeface="NikoshBAN" pitchFamily="2" charset="0"/>
                <a:cs typeface="NikoshBAN" pitchFamily="2" charset="0"/>
              </a:rPr>
              <a:t>করতে পারি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399" y="1122218"/>
            <a:ext cx="886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21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4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1148</TotalTime>
  <Words>390</Words>
  <Application>Microsoft Office PowerPoint</Application>
  <PresentationFormat>Widescreen</PresentationFormat>
  <Paragraphs>74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Calibri</vt:lpstr>
      <vt:lpstr>NikoshBAN</vt:lpstr>
      <vt:lpstr>NikoshLightBAN</vt:lpstr>
      <vt:lpstr>Tw Cen MT</vt:lpstr>
      <vt:lpstr>Tw Cen MT Condensed</vt:lpstr>
      <vt:lpstr>Wingdings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PC</cp:lastModifiedBy>
  <cp:revision>245</cp:revision>
  <dcterms:created xsi:type="dcterms:W3CDTF">2020-03-15T09:10:48Z</dcterms:created>
  <dcterms:modified xsi:type="dcterms:W3CDTF">2020-12-19T16:07:27Z</dcterms:modified>
</cp:coreProperties>
</file>