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7" r:id="rId4"/>
    <p:sldId id="257" r:id="rId5"/>
    <p:sldId id="258" r:id="rId6"/>
    <p:sldId id="260" r:id="rId7"/>
    <p:sldId id="259" r:id="rId8"/>
    <p:sldId id="263" r:id="rId9"/>
    <p:sldId id="265" r:id="rId10"/>
    <p:sldId id="266" r:id="rId11"/>
    <p:sldId id="268" r:id="rId12"/>
    <p:sldId id="270" r:id="rId13"/>
    <p:sldId id="272" r:id="rId14"/>
    <p:sldId id="269" r:id="rId15"/>
    <p:sldId id="271"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4" descr="হলুদ গাঁদার ফুল"/>
          <p:cNvSpPr>
            <a:spLocks noGrp="1" noChangeAspect="1" noChangeArrowheads="1"/>
          </p:cNvSpPr>
          <p:nvPr>
            <p:ph type="pic" idx="1"/>
          </p:nvPr>
        </p:nvSpPr>
        <p:spPr bwMode="auto">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1026" name="Picture 2" descr="C:\Users\USER\Desktop\index.jpg"/>
          <p:cNvPicPr>
            <a:picLocks noChangeAspect="1" noChangeArrowheads="1"/>
          </p:cNvPicPr>
          <p:nvPr/>
        </p:nvPicPr>
        <p:blipFill>
          <a:blip r:embed="rId2" cstate="print"/>
          <a:srcRect/>
          <a:stretch>
            <a:fillRect/>
          </a:stretch>
        </p:blipFill>
        <p:spPr bwMode="auto">
          <a:xfrm>
            <a:off x="1905000" y="685800"/>
            <a:ext cx="5257800" cy="3962400"/>
          </a:xfrm>
          <a:prstGeom prst="rect">
            <a:avLst/>
          </a:prstGeom>
          <a:noFill/>
        </p:spPr>
      </p:pic>
      <p:sp>
        <p:nvSpPr>
          <p:cNvPr id="7" name="Rectangle 6"/>
          <p:cNvSpPr/>
          <p:nvPr/>
        </p:nvSpPr>
        <p:spPr>
          <a:xfrm>
            <a:off x="4114983" y="3244334"/>
            <a:ext cx="3102131" cy="1200329"/>
          </a:xfrm>
          <a:prstGeom prst="rect">
            <a:avLst/>
          </a:prstGeom>
        </p:spPr>
        <p:txBody>
          <a:bodyPr wrap="none">
            <a:spAutoFit/>
          </a:bodyPr>
          <a:lstStyle/>
          <a:p>
            <a:r>
              <a:rPr lang="en-US" sz="7200" b="1" dirty="0" err="1" smtClean="0">
                <a:solidFill>
                  <a:srgbClr val="FF0000"/>
                </a:solidFill>
              </a:rPr>
              <a:t>স্বাগতম</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p:cBhvr override="childStyle">
                                        <p:cTn id="11" dur="5000" fill="hold"/>
                                        <p:tgtEl>
                                          <p:spTgt spid="7">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r>
              <a:rPr lang="bn-IN" dirty="0" smtClean="0">
                <a:solidFill>
                  <a:srgbClr val="C00000"/>
                </a:solidFill>
              </a:rPr>
              <a:t>পাস্তুরাইজেশন</a:t>
            </a:r>
            <a:r>
              <a:rPr lang="en-US" dirty="0" smtClean="0"/>
              <a:t/>
            </a:r>
            <a:br>
              <a:rPr lang="en-US" dirty="0" smtClean="0"/>
            </a:br>
            <a:r>
              <a:rPr lang="bn-IN" dirty="0" smtClean="0"/>
              <a:t>খাদ্যপণ্য</a:t>
            </a:r>
            <a:r>
              <a:rPr lang="en-US" dirty="0" smtClean="0"/>
              <a:t>, </a:t>
            </a:r>
            <a:r>
              <a:rPr lang="bn-IN" dirty="0" smtClean="0"/>
              <a:t>বিশেষত পানীয় জীবাণুমুক্ত করার পদ্ধতি হচ্ছে পাস্তুরাইজেশন</a:t>
            </a:r>
            <a:r>
              <a:rPr lang="hi-IN" dirty="0" smtClean="0"/>
              <a:t>। </a:t>
            </a:r>
            <a:r>
              <a:rPr lang="bn-IN" dirty="0" smtClean="0"/>
              <a:t>বিশেষ পদ্ধতিতে উচ্চ তাপমাত্রা প্রয়োগে এ কাজটি করা হয়</a:t>
            </a:r>
            <a:r>
              <a:rPr lang="hi-IN" dirty="0" smtClean="0"/>
              <a:t>।</a:t>
            </a:r>
            <a:r>
              <a:rPr lang="en-US" dirty="0" smtClean="0"/>
              <a:t/>
            </a:r>
            <a:br>
              <a:rPr lang="en-US" dirty="0" smtClean="0"/>
            </a:b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78562"/>
          </a:xfrm>
        </p:spPr>
        <p:txBody>
          <a:bodyPr>
            <a:normAutofit/>
          </a:bodyPr>
          <a:lstStyle/>
          <a:p>
            <a:r>
              <a:rPr lang="bn-IN" sz="3200" dirty="0" smtClean="0"/>
              <a:t>১৮৬৫ সালে ফরাসী রসায়নবিদ লুই পাস্তুর এ পদ্ধতি উদ্ভাবন করেন</a:t>
            </a:r>
            <a:r>
              <a:rPr lang="hi-IN" sz="3200" dirty="0" smtClean="0"/>
              <a:t>। </a:t>
            </a:r>
            <a:r>
              <a:rPr lang="bn-IN" sz="3200" dirty="0" smtClean="0"/>
              <a:t>দুধ এবং মদ সংরক্ষণে এ পদ্ধতি উদ্ভাবিত হলেও এখন অনেক পণ্য সংরক্ষণেই এ পদ্ধতি ব্যবহৃত হচ্ছে</a:t>
            </a:r>
            <a:r>
              <a:rPr lang="hi-IN" sz="3200" dirty="0" smtClean="0"/>
              <a:t>।</a:t>
            </a:r>
            <a:r>
              <a:rPr lang="en-US" sz="3200" dirty="0" err="1" smtClean="0"/>
              <a:t>তবে</a:t>
            </a:r>
            <a:r>
              <a:rPr lang="en-US" sz="3200" dirty="0" smtClean="0"/>
              <a:t> </a:t>
            </a:r>
            <a:r>
              <a:rPr lang="en-US" sz="3200" dirty="0" err="1" smtClean="0"/>
              <a:t>দুধ</a:t>
            </a:r>
            <a:r>
              <a:rPr lang="en-US" sz="3200" dirty="0" smtClean="0"/>
              <a:t> </a:t>
            </a:r>
            <a:r>
              <a:rPr lang="en-US" sz="3200" dirty="0" err="1" smtClean="0"/>
              <a:t>প্রক্রিয়াজাতকরণে</a:t>
            </a:r>
            <a:r>
              <a:rPr lang="en-US" sz="3200" dirty="0" smtClean="0"/>
              <a:t> ড. </a:t>
            </a:r>
            <a:r>
              <a:rPr lang="en-US" sz="3200" dirty="0" err="1" smtClean="0"/>
              <a:t>সথসলেট</a:t>
            </a:r>
            <a:r>
              <a:rPr lang="en-US" sz="3200" dirty="0" smtClean="0"/>
              <a:t> </a:t>
            </a:r>
            <a:r>
              <a:rPr lang="en-US" sz="3200" dirty="0" err="1" smtClean="0"/>
              <a:t>নামক</a:t>
            </a:r>
            <a:r>
              <a:rPr lang="en-US" sz="3200" dirty="0" smtClean="0"/>
              <a:t> </a:t>
            </a:r>
            <a:r>
              <a:rPr lang="en-US" sz="3200" dirty="0" err="1" smtClean="0"/>
              <a:t>এক</a:t>
            </a:r>
            <a:r>
              <a:rPr lang="en-US" sz="3200" dirty="0" smtClean="0"/>
              <a:t> </a:t>
            </a:r>
            <a:r>
              <a:rPr lang="en-US" sz="3200" dirty="0" err="1" smtClean="0"/>
              <a:t>জার্মান</a:t>
            </a:r>
            <a:r>
              <a:rPr lang="en-US" sz="3200" dirty="0" smtClean="0"/>
              <a:t> </a:t>
            </a:r>
            <a:r>
              <a:rPr lang="en-US" sz="3200" dirty="0" err="1" smtClean="0"/>
              <a:t>বিজ্ঞানী</a:t>
            </a:r>
            <a:r>
              <a:rPr lang="en-US" sz="3200" dirty="0" smtClean="0"/>
              <a:t> </a:t>
            </a:r>
            <a:r>
              <a:rPr lang="en-US" sz="3200" dirty="0" err="1" smtClean="0"/>
              <a:t>প্রথম</a:t>
            </a:r>
            <a:r>
              <a:rPr lang="en-US" sz="3200" dirty="0" smtClean="0"/>
              <a:t> </a:t>
            </a:r>
            <a:r>
              <a:rPr lang="en-US" sz="3200" dirty="0" err="1" smtClean="0"/>
              <a:t>এর</a:t>
            </a:r>
            <a:r>
              <a:rPr lang="en-US" sz="3200" dirty="0" smtClean="0"/>
              <a:t> </a:t>
            </a:r>
            <a:r>
              <a:rPr lang="en-US" sz="3200" dirty="0" err="1" smtClean="0"/>
              <a:t>ব্যবহার</a:t>
            </a:r>
            <a:r>
              <a:rPr lang="en-US" sz="3200" dirty="0" smtClean="0"/>
              <a:t> </a:t>
            </a:r>
            <a:r>
              <a:rPr lang="en-US" sz="3200" dirty="0" err="1" smtClean="0"/>
              <a:t>করেন</a:t>
            </a:r>
            <a:r>
              <a:rPr lang="en-US" sz="3200" dirty="0" smtClean="0"/>
              <a:t> ।</a:t>
            </a:r>
            <a:r>
              <a:rPr lang="en-US" dirty="0" smtClean="0"/>
              <a:t/>
            </a:r>
            <a:br>
              <a:rPr lang="en-US" dirty="0" smtClean="0"/>
            </a:b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p:cBhvr override="childStyle">
                                        <p:cTn id="6" dur="5000" fill="hold"/>
                                        <p:tgtEl>
                                          <p:spTgt spid="2"/>
                                        </p:tgtEl>
                                        <p:attrNameLst>
                                          <p:attrName>style.color</p:attrName>
                                        </p:attrNameLst>
                                      </p:cBhvr>
                                      <p:by>
                                        <p:hsl h="0" s="12549" l="25098"/>
                                      </p:by>
                                    </p:animClr>
                                    <p:animClr clrSpc="hsl">
                                      <p:cBhvr>
                                        <p:cTn id="7" dur="5000" fill="hold"/>
                                        <p:tgtEl>
                                          <p:spTgt spid="2"/>
                                        </p:tgtEl>
                                        <p:attrNameLst>
                                          <p:attrName>fillcolor</p:attrName>
                                        </p:attrNameLst>
                                      </p:cBhvr>
                                      <p:by>
                                        <p:hsl h="0" s="12549" l="25098"/>
                                      </p:by>
                                    </p:animClr>
                                    <p:animClr clrSpc="hsl">
                                      <p:cBhvr>
                                        <p:cTn id="8" dur="5000" fill="hold"/>
                                        <p:tgtEl>
                                          <p:spTgt spid="2"/>
                                        </p:tgtEl>
                                        <p:attrNameLst>
                                          <p:attrName>stroke.color</p:attrName>
                                        </p:attrNameLst>
                                      </p:cBhvr>
                                      <p:by>
                                        <p:hsl h="0" s="12549" l="25098"/>
                                      </p:by>
                                    </p:animClr>
                                    <p:set>
                                      <p:cBhvr>
                                        <p:cTn id="9" dur="5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629400"/>
          </a:xfrm>
        </p:spPr>
        <p:txBody>
          <a:bodyPr>
            <a:normAutofit/>
          </a:bodyPr>
          <a:lstStyle/>
          <a:p>
            <a:r>
              <a:rPr lang="bn-IN" sz="4000" dirty="0" smtClean="0">
                <a:solidFill>
                  <a:srgbClr val="7030A0"/>
                </a:solidFill>
              </a:rPr>
              <a:t>দুধের </a:t>
            </a:r>
            <a:r>
              <a:rPr lang="bn-IN" sz="4000" dirty="0" smtClean="0">
                <a:solidFill>
                  <a:srgbClr val="7030A0"/>
                </a:solidFill>
              </a:rPr>
              <a:t>পাস্তুরাইজেশন</a:t>
            </a:r>
            <a:r>
              <a:rPr lang="en-US" sz="4000" dirty="0" smtClean="0">
                <a:solidFill>
                  <a:srgbClr val="7030A0"/>
                </a:solidFill>
              </a:rPr>
              <a:t> </a:t>
            </a:r>
            <a:r>
              <a:rPr lang="en-US" sz="4000" dirty="0" err="1" smtClean="0">
                <a:solidFill>
                  <a:srgbClr val="7030A0"/>
                </a:solidFill>
              </a:rPr>
              <a:t>মুলনীতি</a:t>
            </a:r>
            <a:r>
              <a:rPr lang="en-US" sz="4000" dirty="0" smtClean="0">
                <a:solidFill>
                  <a:srgbClr val="7030A0"/>
                </a:solidFill>
              </a:rPr>
              <a:t>:</a:t>
            </a:r>
            <a:br>
              <a:rPr lang="en-US" sz="4000" dirty="0" smtClean="0">
                <a:solidFill>
                  <a:srgbClr val="7030A0"/>
                </a:solidFill>
              </a:rPr>
            </a:br>
            <a:r>
              <a:rPr lang="en-US" sz="4000" dirty="0" smtClean="0">
                <a:solidFill>
                  <a:srgbClr val="7030A0"/>
                </a:solidFill>
              </a:rPr>
              <a:t>১.</a:t>
            </a:r>
            <a:r>
              <a:rPr lang="en-US" sz="3100" dirty="0" smtClean="0">
                <a:solidFill>
                  <a:srgbClr val="002060"/>
                </a:solidFill>
              </a:rPr>
              <a:t>দুধ </a:t>
            </a:r>
            <a:r>
              <a:rPr lang="en-US" sz="3100" dirty="0" err="1" smtClean="0">
                <a:solidFill>
                  <a:srgbClr val="002060"/>
                </a:solidFill>
              </a:rPr>
              <a:t>সাধারণ</a:t>
            </a:r>
            <a:r>
              <a:rPr lang="en-US" sz="3100" dirty="0" smtClean="0">
                <a:solidFill>
                  <a:srgbClr val="002060"/>
                </a:solidFill>
              </a:rPr>
              <a:t> </a:t>
            </a:r>
            <a:r>
              <a:rPr lang="en-US" sz="3100" dirty="0" err="1" smtClean="0">
                <a:solidFill>
                  <a:srgbClr val="002060"/>
                </a:solidFill>
              </a:rPr>
              <a:t>তাপমাত্রায়</a:t>
            </a:r>
            <a:r>
              <a:rPr lang="en-US" sz="3100" dirty="0" smtClean="0">
                <a:solidFill>
                  <a:srgbClr val="002060"/>
                </a:solidFill>
              </a:rPr>
              <a:t> </a:t>
            </a:r>
            <a:r>
              <a:rPr lang="en-US" sz="3100" dirty="0" err="1" smtClean="0">
                <a:solidFill>
                  <a:srgbClr val="002060"/>
                </a:solidFill>
              </a:rPr>
              <a:t>বেশিক্ষণ</a:t>
            </a:r>
            <a:r>
              <a:rPr lang="en-US" sz="3100" dirty="0" smtClean="0">
                <a:solidFill>
                  <a:srgbClr val="002060"/>
                </a:solidFill>
              </a:rPr>
              <a:t> </a:t>
            </a:r>
            <a:r>
              <a:rPr lang="en-US" sz="3100" dirty="0" err="1" smtClean="0">
                <a:solidFill>
                  <a:srgbClr val="002060"/>
                </a:solidFill>
              </a:rPr>
              <a:t>সংরক্ষণ</a:t>
            </a:r>
            <a:r>
              <a:rPr lang="en-US" sz="3100" dirty="0" smtClean="0">
                <a:solidFill>
                  <a:srgbClr val="002060"/>
                </a:solidFill>
              </a:rPr>
              <a:t> </a:t>
            </a:r>
            <a:r>
              <a:rPr lang="en-US" sz="3100" dirty="0" err="1" smtClean="0">
                <a:solidFill>
                  <a:srgbClr val="002060"/>
                </a:solidFill>
              </a:rPr>
              <a:t>করা</a:t>
            </a:r>
            <a:r>
              <a:rPr lang="en-US" sz="3100" dirty="0" smtClean="0">
                <a:solidFill>
                  <a:srgbClr val="002060"/>
                </a:solidFill>
              </a:rPr>
              <a:t> </a:t>
            </a:r>
            <a:r>
              <a:rPr lang="en-US" sz="3100" dirty="0" err="1" smtClean="0">
                <a:solidFill>
                  <a:srgbClr val="002060"/>
                </a:solidFill>
              </a:rPr>
              <a:t>যায়</a:t>
            </a:r>
            <a:r>
              <a:rPr lang="en-US" sz="3100" dirty="0" smtClean="0">
                <a:solidFill>
                  <a:srgbClr val="002060"/>
                </a:solidFill>
              </a:rPr>
              <a:t> </a:t>
            </a:r>
            <a:r>
              <a:rPr lang="en-US" sz="3100" dirty="0" err="1" smtClean="0">
                <a:solidFill>
                  <a:srgbClr val="002060"/>
                </a:solidFill>
              </a:rPr>
              <a:t>না</a:t>
            </a:r>
            <a:r>
              <a:rPr lang="en-US" sz="3100" dirty="0" smtClean="0">
                <a:solidFill>
                  <a:srgbClr val="002060"/>
                </a:solidFill>
              </a:rPr>
              <a:t> ।</a:t>
            </a:r>
            <a:r>
              <a:rPr lang="en-US" sz="3100" dirty="0" err="1" smtClean="0">
                <a:solidFill>
                  <a:srgbClr val="002060"/>
                </a:solidFill>
              </a:rPr>
              <a:t>বিভিন্ন</a:t>
            </a:r>
            <a:r>
              <a:rPr lang="en-US" sz="3100" dirty="0" smtClean="0">
                <a:solidFill>
                  <a:srgbClr val="002060"/>
                </a:solidFill>
              </a:rPr>
              <a:t> </a:t>
            </a:r>
            <a:r>
              <a:rPr lang="en-US" sz="3100" dirty="0" err="1" smtClean="0">
                <a:solidFill>
                  <a:srgbClr val="002060"/>
                </a:solidFill>
              </a:rPr>
              <a:t>অনুজীব</a:t>
            </a:r>
            <a:r>
              <a:rPr lang="en-US" sz="3100" dirty="0" smtClean="0">
                <a:solidFill>
                  <a:srgbClr val="002060"/>
                </a:solidFill>
              </a:rPr>
              <a:t> </a:t>
            </a:r>
            <a:r>
              <a:rPr lang="en-US" sz="3100" dirty="0" err="1" smtClean="0">
                <a:solidFill>
                  <a:srgbClr val="002060"/>
                </a:solidFill>
              </a:rPr>
              <a:t>দুধ</a:t>
            </a:r>
            <a:r>
              <a:rPr lang="en-US" sz="3100" dirty="0" smtClean="0">
                <a:solidFill>
                  <a:srgbClr val="002060"/>
                </a:solidFill>
              </a:rPr>
              <a:t> </a:t>
            </a:r>
            <a:r>
              <a:rPr lang="en-US" sz="3100" dirty="0" err="1" smtClean="0">
                <a:solidFill>
                  <a:srgbClr val="002060"/>
                </a:solidFill>
              </a:rPr>
              <a:t>নষ্ট</a:t>
            </a:r>
            <a:r>
              <a:rPr lang="en-US" sz="3100" dirty="0" smtClean="0">
                <a:solidFill>
                  <a:srgbClr val="002060"/>
                </a:solidFill>
              </a:rPr>
              <a:t> </a:t>
            </a:r>
            <a:r>
              <a:rPr lang="en-US" sz="3100" dirty="0" err="1" smtClean="0">
                <a:solidFill>
                  <a:srgbClr val="002060"/>
                </a:solidFill>
              </a:rPr>
              <a:t>করে</a:t>
            </a:r>
            <a:r>
              <a:rPr lang="en-US" sz="3100" dirty="0" smtClean="0">
                <a:solidFill>
                  <a:srgbClr val="002060"/>
                </a:solidFill>
              </a:rPr>
              <a:t> </a:t>
            </a:r>
            <a:r>
              <a:rPr lang="en-US" sz="3100" dirty="0" err="1" smtClean="0">
                <a:solidFill>
                  <a:srgbClr val="002060"/>
                </a:solidFill>
              </a:rPr>
              <a:t>দেয়</a:t>
            </a:r>
            <a:r>
              <a:rPr lang="en-US" sz="3100" dirty="0" smtClean="0">
                <a:solidFill>
                  <a:srgbClr val="002060"/>
                </a:solidFill>
              </a:rPr>
              <a:t> ।</a:t>
            </a:r>
            <a:r>
              <a:rPr lang="en-US" sz="3100" dirty="0" err="1" smtClean="0">
                <a:solidFill>
                  <a:srgbClr val="002060"/>
                </a:solidFill>
              </a:rPr>
              <a:t>এই</a:t>
            </a:r>
            <a:r>
              <a:rPr lang="en-US" sz="3100" dirty="0" smtClean="0">
                <a:solidFill>
                  <a:srgbClr val="002060"/>
                </a:solidFill>
              </a:rPr>
              <a:t> </a:t>
            </a:r>
            <a:r>
              <a:rPr lang="en-US" sz="3100" dirty="0" err="1" smtClean="0">
                <a:solidFill>
                  <a:srgbClr val="002060"/>
                </a:solidFill>
              </a:rPr>
              <a:t>অনুজীব</a:t>
            </a:r>
            <a:r>
              <a:rPr lang="en-US" sz="3100" dirty="0" smtClean="0">
                <a:solidFill>
                  <a:srgbClr val="002060"/>
                </a:solidFill>
              </a:rPr>
              <a:t> </a:t>
            </a:r>
            <a:r>
              <a:rPr lang="en-US" sz="3100" dirty="0" err="1" smtClean="0">
                <a:solidFill>
                  <a:srgbClr val="002060"/>
                </a:solidFill>
              </a:rPr>
              <a:t>অতি</a:t>
            </a:r>
            <a:r>
              <a:rPr lang="en-US" sz="3100" dirty="0" smtClean="0">
                <a:solidFill>
                  <a:srgbClr val="002060"/>
                </a:solidFill>
              </a:rPr>
              <a:t> </a:t>
            </a:r>
            <a:r>
              <a:rPr lang="en-US" sz="3100" dirty="0" err="1" smtClean="0">
                <a:solidFill>
                  <a:srgbClr val="002060"/>
                </a:solidFill>
              </a:rPr>
              <a:t>উচ্চ</a:t>
            </a:r>
            <a:r>
              <a:rPr lang="en-US" sz="3100" dirty="0" smtClean="0">
                <a:solidFill>
                  <a:srgbClr val="002060"/>
                </a:solidFill>
              </a:rPr>
              <a:t> </a:t>
            </a:r>
            <a:r>
              <a:rPr lang="en-US" sz="3100" dirty="0" err="1" smtClean="0">
                <a:solidFill>
                  <a:srgbClr val="002060"/>
                </a:solidFill>
              </a:rPr>
              <a:t>তাপমাত্রায়</a:t>
            </a:r>
            <a:r>
              <a:rPr lang="en-US" sz="3100" dirty="0" smtClean="0">
                <a:solidFill>
                  <a:srgbClr val="002060"/>
                </a:solidFill>
              </a:rPr>
              <a:t> ও </a:t>
            </a:r>
            <a:r>
              <a:rPr lang="en-US" sz="3100" dirty="0" err="1" smtClean="0">
                <a:solidFill>
                  <a:srgbClr val="002060"/>
                </a:solidFill>
              </a:rPr>
              <a:t>নিম্ন</a:t>
            </a:r>
            <a:r>
              <a:rPr lang="en-US" sz="3100" dirty="0" smtClean="0">
                <a:solidFill>
                  <a:srgbClr val="002060"/>
                </a:solidFill>
              </a:rPr>
              <a:t> </a:t>
            </a:r>
            <a:r>
              <a:rPr lang="en-US" sz="3100" dirty="0" smtClean="0">
                <a:solidFill>
                  <a:srgbClr val="002060"/>
                </a:solidFill>
              </a:rPr>
              <a:t> </a:t>
            </a:r>
            <a:r>
              <a:rPr lang="en-US" sz="3100" dirty="0" err="1" smtClean="0">
                <a:solidFill>
                  <a:srgbClr val="002060"/>
                </a:solidFill>
              </a:rPr>
              <a:t>তাপমাত্রায়</a:t>
            </a:r>
            <a:r>
              <a:rPr lang="en-US" sz="3100" dirty="0" smtClean="0">
                <a:solidFill>
                  <a:srgbClr val="002060"/>
                </a:solidFill>
              </a:rPr>
              <a:t> </a:t>
            </a:r>
            <a:r>
              <a:rPr lang="en-US" sz="3100" dirty="0" err="1" smtClean="0">
                <a:solidFill>
                  <a:srgbClr val="002060"/>
                </a:solidFill>
              </a:rPr>
              <a:t>জন্মাতে</a:t>
            </a:r>
            <a:r>
              <a:rPr lang="en-US" sz="3100" dirty="0" smtClean="0">
                <a:solidFill>
                  <a:srgbClr val="002060"/>
                </a:solidFill>
              </a:rPr>
              <a:t> ও </a:t>
            </a:r>
            <a:r>
              <a:rPr lang="en-US" sz="3100" dirty="0" err="1" smtClean="0">
                <a:solidFill>
                  <a:srgbClr val="002060"/>
                </a:solidFill>
              </a:rPr>
              <a:t>বংশবিস্তার</a:t>
            </a:r>
            <a:r>
              <a:rPr lang="en-US" sz="3100" dirty="0" smtClean="0">
                <a:solidFill>
                  <a:srgbClr val="002060"/>
                </a:solidFill>
              </a:rPr>
              <a:t> </a:t>
            </a:r>
            <a:r>
              <a:rPr lang="en-US" sz="3100" dirty="0" err="1" smtClean="0">
                <a:solidFill>
                  <a:srgbClr val="002060"/>
                </a:solidFill>
              </a:rPr>
              <a:t>করতে</a:t>
            </a:r>
            <a:r>
              <a:rPr lang="en-US" sz="3100" dirty="0" smtClean="0">
                <a:solidFill>
                  <a:srgbClr val="002060"/>
                </a:solidFill>
              </a:rPr>
              <a:t> </a:t>
            </a:r>
            <a:r>
              <a:rPr lang="en-US" sz="3100" dirty="0" err="1" smtClean="0">
                <a:solidFill>
                  <a:srgbClr val="002060"/>
                </a:solidFill>
              </a:rPr>
              <a:t>পারে</a:t>
            </a:r>
            <a:r>
              <a:rPr lang="en-US" sz="3100" dirty="0" smtClean="0">
                <a:solidFill>
                  <a:srgbClr val="002060"/>
                </a:solidFill>
              </a:rPr>
              <a:t> </a:t>
            </a:r>
            <a:r>
              <a:rPr lang="en-US" sz="3100" dirty="0" err="1" smtClean="0">
                <a:solidFill>
                  <a:srgbClr val="002060"/>
                </a:solidFill>
              </a:rPr>
              <a:t>না</a:t>
            </a:r>
            <a:r>
              <a:rPr lang="en-US" sz="3100" dirty="0" smtClean="0">
                <a:solidFill>
                  <a:srgbClr val="002060"/>
                </a:solidFill>
              </a:rPr>
              <a:t> ।</a:t>
            </a:r>
            <a:br>
              <a:rPr lang="en-US" sz="3100" dirty="0" smtClean="0">
                <a:solidFill>
                  <a:srgbClr val="002060"/>
                </a:solidFill>
              </a:rPr>
            </a:br>
            <a:r>
              <a:rPr lang="en-US" sz="3100" dirty="0" smtClean="0">
                <a:solidFill>
                  <a:srgbClr val="002060"/>
                </a:solidFill>
              </a:rPr>
              <a:t>২.</a:t>
            </a:r>
            <a:r>
              <a:rPr lang="bn-IN" sz="3100" dirty="0" smtClean="0"/>
              <a:t> পাস্তুরাইজেশন পদ্ধতিতে সব ক্ষতিকারক জীবাণু ধ্বংস করা না গেলেও অধিকাংশ জীবাণুই ধ্বংস করা সম্ভব হয়</a:t>
            </a:r>
            <a:r>
              <a:rPr lang="hi-IN" sz="3100" dirty="0" smtClean="0"/>
              <a:t>। </a:t>
            </a:r>
            <a:r>
              <a:rPr lang="bn-IN" sz="3100" dirty="0" smtClean="0"/>
              <a:t>পানীয়কে উচ্চ তাপমাত্রায় নিয়ে জীবাণু ধ্বংস করতে গেলে পানীয়ের স্বাদ</a:t>
            </a:r>
            <a:r>
              <a:rPr lang="en-US" sz="3100" dirty="0" smtClean="0"/>
              <a:t>-</a:t>
            </a:r>
            <a:r>
              <a:rPr lang="bn-IN" sz="3100" dirty="0" smtClean="0"/>
              <a:t>গন্ধ এবং পুষ্টিমান নষ্ট হওয়ার আশংকা থাকে</a:t>
            </a:r>
            <a:r>
              <a:rPr lang="hi-IN" sz="3100" dirty="0" smtClean="0"/>
              <a:t>। </a:t>
            </a:r>
            <a:r>
              <a:rPr lang="bn-IN" sz="3100" dirty="0" smtClean="0"/>
              <a:t>এজন্য নির্দিষ্ট তাপমাত্রায় জীবাণু ধ্বংস করার পর দ্রুত শীতল করতে হয়</a:t>
            </a:r>
            <a:r>
              <a:rPr lang="en-US" sz="3100" dirty="0" smtClean="0"/>
              <a:t>, </a:t>
            </a:r>
            <a:r>
              <a:rPr lang="bn-IN" sz="3100" dirty="0" smtClean="0"/>
              <a:t>আর উচ্চ তাপমাত্রায়ও বেশি সময় রাখা হয় না</a:t>
            </a:r>
            <a:r>
              <a:rPr lang="hi-IN" sz="3100" dirty="0" smtClean="0"/>
              <a:t>।</a:t>
            </a:r>
            <a:r>
              <a:rPr lang="en-US" sz="3600" dirty="0" smtClean="0"/>
              <a:t/>
            </a:r>
            <a:br>
              <a:rPr lang="en-US" sz="3600" dirty="0" smtClean="0"/>
            </a:br>
            <a:endParaRPr lang="ar-SA"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6858000"/>
          </a:xfrm>
        </p:spPr>
        <p:txBody>
          <a:bodyPr>
            <a:noAutofit/>
          </a:bodyPr>
          <a:lstStyle/>
          <a:p>
            <a:r>
              <a:rPr lang="en-US" sz="3200" b="1" dirty="0" err="1" smtClean="0">
                <a:solidFill>
                  <a:srgbClr val="FF0000"/>
                </a:solidFill>
              </a:rPr>
              <a:t>বাসা</a:t>
            </a:r>
            <a:r>
              <a:rPr lang="en-US" sz="3200" b="1" dirty="0" smtClean="0">
                <a:solidFill>
                  <a:srgbClr val="FF0000"/>
                </a:solidFill>
              </a:rPr>
              <a:t> </a:t>
            </a:r>
            <a:r>
              <a:rPr lang="en-US" sz="3200" b="1" dirty="0" err="1" smtClean="0">
                <a:solidFill>
                  <a:srgbClr val="FF0000"/>
                </a:solidFill>
              </a:rPr>
              <a:t>বাড়ীতে</a:t>
            </a:r>
            <a:r>
              <a:rPr lang="en-US" sz="3200" b="1" dirty="0" smtClean="0">
                <a:solidFill>
                  <a:srgbClr val="FF0000"/>
                </a:solidFill>
              </a:rPr>
              <a:t> </a:t>
            </a:r>
            <a:r>
              <a:rPr lang="en-US" sz="3200" b="1" dirty="0" err="1" smtClean="0">
                <a:solidFill>
                  <a:srgbClr val="FF0000"/>
                </a:solidFill>
              </a:rPr>
              <a:t>স্বাভাবিক</a:t>
            </a:r>
            <a:r>
              <a:rPr lang="en-US" sz="3200" b="1" dirty="0" smtClean="0">
                <a:solidFill>
                  <a:srgbClr val="FF0000"/>
                </a:solidFill>
              </a:rPr>
              <a:t> </a:t>
            </a:r>
            <a:r>
              <a:rPr lang="bn-IN" sz="3200" b="1" dirty="0" smtClean="0">
                <a:solidFill>
                  <a:srgbClr val="FF0000"/>
                </a:solidFill>
              </a:rPr>
              <a:t>দুধ সংরক্ষণ </a:t>
            </a:r>
            <a:r>
              <a:rPr lang="en-US" sz="3200" b="1" dirty="0" smtClean="0">
                <a:solidFill>
                  <a:srgbClr val="FF0000"/>
                </a:solidFill>
              </a:rPr>
              <a:t>:</a:t>
            </a:r>
            <a:r>
              <a:rPr lang="en-US" sz="3200" b="1" dirty="0" smtClean="0"/>
              <a:t/>
            </a:r>
            <a:br>
              <a:rPr lang="en-US" sz="3200" b="1" dirty="0" smtClean="0"/>
            </a:br>
            <a:r>
              <a:rPr lang="bn-IN" sz="3200" dirty="0" smtClean="0"/>
              <a:t>তরল </a:t>
            </a:r>
            <a:r>
              <a:rPr lang="bn-IN" sz="3200" dirty="0" smtClean="0"/>
              <a:t>দুধ খুবই পুষ্টিকর খাবার। তবে কয়েক ঘণ্টা বাইরে রাখলেই নষ্ট হয়ে যায় এর পুষ্টিগুণ ও স্বাদ।</a:t>
            </a:r>
            <a:r>
              <a:rPr lang="en-US" sz="3200" dirty="0" smtClean="0"/>
              <a:t/>
            </a:r>
            <a:br>
              <a:rPr lang="en-US" sz="3200" dirty="0" smtClean="0"/>
            </a:br>
            <a:r>
              <a:rPr lang="bn-IN" sz="3200" dirty="0" smtClean="0"/>
              <a:t>তাছাড়া জ্বাল দিয়ে বেশি হলে তিন দিন পর্যন্ত দুধ সংরক্ষণ করা যায়। তবে চাইলে দুধ ফ্রিজে রেখে সংরক্ষণ করা যায়।</a:t>
            </a:r>
            <a:r>
              <a:rPr lang="en-US" sz="3200" dirty="0" smtClean="0"/>
              <a:t/>
            </a:r>
            <a:br>
              <a:rPr lang="en-US" sz="3200" dirty="0" smtClean="0"/>
            </a:br>
            <a:r>
              <a:rPr lang="bn-IN" sz="3200" dirty="0" smtClean="0"/>
              <a:t>তরল </a:t>
            </a:r>
            <a:r>
              <a:rPr lang="bn-IN" sz="3200" dirty="0" smtClean="0"/>
              <a:t>দুধ ৫ থেকে ৭ দিন পর্যন্ত ফ্রিজে রাখলে ভালো থাকে। আর ফ্রিজারে রাখলে তিন মাস পর্যন্ত খেতে পারবেন। তবে পুরোপুরি পুষ্টি পেতে চাইলে এক মাসের মধ্যে দুধ খেয়ে ফেলাই ভালো। নয়তো ধীরে ধীরে এর পুষ্টিগুণ হারিয়ে যায়।</a:t>
            </a:r>
            <a:r>
              <a:rPr lang="en-US" sz="3200" dirty="0" smtClean="0"/>
              <a:t/>
            </a:r>
            <a:br>
              <a:rPr lang="en-US" sz="3200" dirty="0" smtClean="0"/>
            </a:br>
            <a:endParaRPr lang="ar-S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p:cBhvr override="childStyle">
                                        <p:cTn id="6" dur="5000" fill="hold"/>
                                        <p:tgtEl>
                                          <p:spTgt spid="2"/>
                                        </p:tgtEl>
                                        <p:attrNameLst>
                                          <p:attrName>style.color</p:attrName>
                                        </p:attrNameLst>
                                      </p:cBhvr>
                                      <p:by>
                                        <p:hsl h="0" s="12549" l="25098"/>
                                      </p:by>
                                    </p:animClr>
                                    <p:animClr clrSpc="hsl">
                                      <p:cBhvr>
                                        <p:cTn id="7" dur="5000" fill="hold"/>
                                        <p:tgtEl>
                                          <p:spTgt spid="2"/>
                                        </p:tgtEl>
                                        <p:attrNameLst>
                                          <p:attrName>fillcolor</p:attrName>
                                        </p:attrNameLst>
                                      </p:cBhvr>
                                      <p:by>
                                        <p:hsl h="0" s="12549" l="25098"/>
                                      </p:by>
                                    </p:animClr>
                                    <p:animClr clrSpc="hsl">
                                      <p:cBhvr>
                                        <p:cTn id="8" dur="5000" fill="hold"/>
                                        <p:tgtEl>
                                          <p:spTgt spid="2"/>
                                        </p:tgtEl>
                                        <p:attrNameLst>
                                          <p:attrName>stroke.color</p:attrName>
                                        </p:attrNameLst>
                                      </p:cBhvr>
                                      <p:by>
                                        <p:hsl h="0" s="12549" l="25098"/>
                                      </p:by>
                                    </p:animClr>
                                    <p:set>
                                      <p:cBhvr>
                                        <p:cTn id="9" dur="5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29400"/>
          </a:xfrm>
        </p:spPr>
        <p:txBody>
          <a:bodyPr>
            <a:normAutofit fontScale="90000"/>
          </a:bodyPr>
          <a:lstStyle/>
          <a:p>
            <a:r>
              <a:rPr lang="bn-IN" sz="3600" dirty="0" smtClean="0">
                <a:solidFill>
                  <a:srgbClr val="7030A0"/>
                </a:solidFill>
              </a:rPr>
              <a:t>দুধের পাস্তুরাইজেশন পদ্ধতি চালু </a:t>
            </a:r>
            <a:r>
              <a:rPr lang="en-US" sz="3600" dirty="0" smtClean="0">
                <a:solidFill>
                  <a:srgbClr val="7030A0"/>
                </a:solidFill>
              </a:rPr>
              <a:t>: </a:t>
            </a:r>
            <a:r>
              <a:rPr lang="en-US" sz="3600" dirty="0" smtClean="0"/>
              <a:t/>
            </a:r>
            <a:br>
              <a:rPr lang="en-US" sz="3600" dirty="0" smtClean="0"/>
            </a:br>
            <a:r>
              <a:rPr lang="bn-IN" sz="3600" dirty="0" smtClean="0"/>
              <a:t>আগে </a:t>
            </a:r>
            <a:r>
              <a:rPr lang="bn-IN" sz="3600" dirty="0" smtClean="0"/>
              <a:t>বাড়িতে বা বাড়ির খুব কাছে গরু থাকতো</a:t>
            </a:r>
            <a:r>
              <a:rPr lang="en-US" sz="3600" dirty="0" smtClean="0"/>
              <a:t>, </a:t>
            </a:r>
            <a:r>
              <a:rPr lang="bn-IN" sz="3600" dirty="0" smtClean="0"/>
              <a:t>যেখান থেকে দুধ সংগ্রহ করা হত</a:t>
            </a:r>
            <a:r>
              <a:rPr lang="hi-IN" sz="3600" dirty="0" smtClean="0"/>
              <a:t>।</a:t>
            </a:r>
            <a:r>
              <a:rPr lang="bn-IN" sz="3600" dirty="0" smtClean="0"/>
              <a:t> কিন্তু</a:t>
            </a:r>
            <a:r>
              <a:rPr lang="en-US" sz="3600" dirty="0" smtClean="0"/>
              <a:t> </a:t>
            </a:r>
            <a:r>
              <a:rPr lang="en-US" sz="3600" dirty="0" err="1" smtClean="0"/>
              <a:t>বাণিজ্যিক</a:t>
            </a:r>
            <a:r>
              <a:rPr lang="en-US" sz="3600" dirty="0" smtClean="0"/>
              <a:t> </a:t>
            </a:r>
            <a:r>
              <a:rPr lang="en-US" sz="3600" dirty="0" err="1" smtClean="0"/>
              <a:t>ডেয়রি</a:t>
            </a:r>
            <a:r>
              <a:rPr lang="en-US" sz="3600" dirty="0" smtClean="0"/>
              <a:t> </a:t>
            </a:r>
            <a:r>
              <a:rPr lang="en-US" sz="3600" dirty="0" err="1" smtClean="0"/>
              <a:t>খামার</a:t>
            </a:r>
            <a:r>
              <a:rPr lang="en-US" sz="3600" dirty="0" smtClean="0"/>
              <a:t> </a:t>
            </a:r>
            <a:r>
              <a:rPr lang="en-US" sz="3600" dirty="0" err="1" smtClean="0"/>
              <a:t>প্রতিষ্ঠার</a:t>
            </a:r>
            <a:r>
              <a:rPr lang="en-US" sz="3600" dirty="0" smtClean="0"/>
              <a:t> </a:t>
            </a:r>
            <a:r>
              <a:rPr lang="en-US" sz="3600" dirty="0" err="1" smtClean="0"/>
              <a:t>ফলে</a:t>
            </a:r>
            <a:r>
              <a:rPr lang="en-US" sz="3600" dirty="0" smtClean="0"/>
              <a:t> </a:t>
            </a:r>
            <a:r>
              <a:rPr lang="en-US" sz="3600" dirty="0" err="1" smtClean="0"/>
              <a:t>দুধ</a:t>
            </a:r>
            <a:r>
              <a:rPr lang="en-US" sz="3600" dirty="0" smtClean="0"/>
              <a:t> </a:t>
            </a:r>
            <a:r>
              <a:rPr lang="en-US" sz="3600" dirty="0" err="1" smtClean="0"/>
              <a:t>উৎপাদন</a:t>
            </a:r>
            <a:r>
              <a:rPr lang="en-US" sz="3600" dirty="0" smtClean="0"/>
              <a:t> </a:t>
            </a:r>
            <a:r>
              <a:rPr lang="en-US" sz="3600" dirty="0" err="1" smtClean="0"/>
              <a:t>বেড়ে</a:t>
            </a:r>
            <a:r>
              <a:rPr lang="en-US" sz="3600" dirty="0" smtClean="0"/>
              <a:t> </a:t>
            </a:r>
            <a:r>
              <a:rPr lang="en-US" sz="3600" dirty="0" err="1" smtClean="0"/>
              <a:t>গেছে</a:t>
            </a:r>
            <a:r>
              <a:rPr lang="en-US" sz="3600" dirty="0" smtClean="0"/>
              <a:t> ।</a:t>
            </a:r>
            <a:r>
              <a:rPr lang="hi-IN" sz="3600" dirty="0" smtClean="0"/>
              <a:t> </a:t>
            </a:r>
            <a:r>
              <a:rPr lang="en-US" sz="3600" dirty="0" err="1" smtClean="0"/>
              <a:t>এছাড়া</a:t>
            </a:r>
            <a:r>
              <a:rPr lang="en-US" sz="3600" dirty="0" smtClean="0"/>
              <a:t> </a:t>
            </a:r>
            <a:r>
              <a:rPr lang="bn-IN" sz="3600" dirty="0" smtClean="0"/>
              <a:t>নগরায়ণের </a:t>
            </a:r>
            <a:r>
              <a:rPr lang="bn-IN" sz="3600" dirty="0" smtClean="0"/>
              <a:t>ফলে ভোক্তার কাছে দুধ পৌঁছানোর প্রয়োজনীয় সময়ের পরিমাণ বাড়তে থাকে</a:t>
            </a:r>
            <a:r>
              <a:rPr lang="hi-IN" sz="3600" dirty="0" smtClean="0"/>
              <a:t>।</a:t>
            </a:r>
            <a:r>
              <a:rPr lang="en-US" sz="3600" dirty="0" err="1" smtClean="0"/>
              <a:t>সেইসাথে</a:t>
            </a:r>
            <a:r>
              <a:rPr lang="en-US" sz="3600" dirty="0" smtClean="0"/>
              <a:t> </a:t>
            </a:r>
            <a:r>
              <a:rPr lang="bn-IN" sz="3600" dirty="0" smtClean="0"/>
              <a:t>বিংশ </a:t>
            </a:r>
            <a:r>
              <a:rPr lang="bn-IN" sz="3600" dirty="0" smtClean="0"/>
              <a:t>শতকের শুরু দিকে ইউরোপে দুধের কারণে যক্ষাসহ নানা রোগের প্রকোপ বৃদ্ধি পায়</a:t>
            </a:r>
            <a:r>
              <a:rPr lang="hi-IN" sz="3600" dirty="0" smtClean="0"/>
              <a:t>। </a:t>
            </a:r>
            <a:r>
              <a:rPr lang="bn-IN" sz="3600" dirty="0" smtClean="0"/>
              <a:t>এ পটভূমিতেই দুধের পাস্তুরাইজেশন পদ্ধতি চালু হয়</a:t>
            </a:r>
            <a:r>
              <a:rPr lang="hi-IN" sz="3600" dirty="0" smtClean="0"/>
              <a:t>।</a:t>
            </a:r>
            <a:r>
              <a:rPr lang="en-US" dirty="0" smtClean="0"/>
              <a:t/>
            </a:r>
            <a:br>
              <a:rPr lang="en-US" dirty="0" smtClean="0"/>
            </a:br>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629400"/>
          </a:xfrm>
        </p:spPr>
        <p:txBody>
          <a:bodyPr>
            <a:normAutofit/>
          </a:bodyPr>
          <a:lstStyle/>
          <a:p>
            <a:r>
              <a:rPr lang="en-US" dirty="0" smtClean="0"/>
              <a:t/>
            </a:r>
            <a:br>
              <a:rPr lang="en-US" dirty="0" smtClean="0"/>
            </a:br>
            <a:r>
              <a:rPr lang="en-US" dirty="0" smtClean="0"/>
              <a:t/>
            </a:r>
            <a:br>
              <a:rPr lang="en-US" dirty="0" smtClean="0"/>
            </a:br>
            <a:r>
              <a:rPr lang="en-US" dirty="0" smtClean="0"/>
              <a:t/>
            </a:r>
            <a:br>
              <a:rPr lang="en-US" dirty="0" smtClean="0"/>
            </a:br>
            <a:endParaRPr lang="ar-SA" dirty="0"/>
          </a:p>
        </p:txBody>
      </p:sp>
      <p:sp>
        <p:nvSpPr>
          <p:cNvPr id="3" name="Rectangle 2"/>
          <p:cNvSpPr/>
          <p:nvPr/>
        </p:nvSpPr>
        <p:spPr>
          <a:xfrm>
            <a:off x="228600" y="0"/>
            <a:ext cx="8915400" cy="6986528"/>
          </a:xfrm>
          <a:prstGeom prst="rect">
            <a:avLst/>
          </a:prstGeom>
        </p:spPr>
        <p:txBody>
          <a:bodyPr wrap="square">
            <a:spAutoFit/>
          </a:bodyPr>
          <a:lstStyle/>
          <a:p>
            <a:r>
              <a:rPr lang="en-US" sz="3200" dirty="0" err="1" smtClean="0"/>
              <a:t>পাস্তুরিকরণ</a:t>
            </a:r>
            <a:r>
              <a:rPr lang="en-US" sz="3200" dirty="0" smtClean="0"/>
              <a:t> </a:t>
            </a:r>
            <a:r>
              <a:rPr lang="en-US" sz="3200" dirty="0" err="1" smtClean="0"/>
              <a:t>পদ্ধতি</a:t>
            </a:r>
            <a:r>
              <a:rPr lang="en-US" sz="3200" dirty="0" smtClean="0"/>
              <a:t> ( </a:t>
            </a:r>
            <a:r>
              <a:rPr lang="en-US" sz="3200" dirty="0" err="1" smtClean="0"/>
              <a:t>আধুনিক</a:t>
            </a:r>
            <a:r>
              <a:rPr lang="en-US" sz="3200" dirty="0" smtClean="0"/>
              <a:t> </a:t>
            </a:r>
            <a:r>
              <a:rPr lang="en-US" sz="3200" dirty="0" err="1" smtClean="0"/>
              <a:t>প</a:t>
            </a:r>
            <a:r>
              <a:rPr lang="en-US" sz="3200" dirty="0" err="1" smtClean="0"/>
              <a:t>দ্ধতি</a:t>
            </a:r>
            <a:r>
              <a:rPr lang="en-US" sz="3200" dirty="0" smtClean="0"/>
              <a:t>):</a:t>
            </a:r>
          </a:p>
          <a:p>
            <a:endParaRPr lang="en-US" sz="2400" dirty="0" smtClean="0"/>
          </a:p>
          <a:p>
            <a:r>
              <a:rPr lang="en-US" sz="2400" dirty="0" smtClean="0">
                <a:solidFill>
                  <a:srgbClr val="7030A0"/>
                </a:solidFill>
              </a:rPr>
              <a:t>১.নিম্নতাপ </a:t>
            </a:r>
            <a:r>
              <a:rPr lang="en-US" sz="2400" dirty="0" err="1" smtClean="0">
                <a:solidFill>
                  <a:srgbClr val="7030A0"/>
                </a:solidFill>
              </a:rPr>
              <a:t>দীর্ঘ</a:t>
            </a:r>
            <a:r>
              <a:rPr lang="en-US" sz="2400" dirty="0" smtClean="0">
                <a:solidFill>
                  <a:srgbClr val="7030A0"/>
                </a:solidFill>
              </a:rPr>
              <a:t> </a:t>
            </a:r>
            <a:r>
              <a:rPr lang="en-US" sz="2400" dirty="0" err="1" smtClean="0">
                <a:solidFill>
                  <a:srgbClr val="7030A0"/>
                </a:solidFill>
              </a:rPr>
              <a:t>সময়</a:t>
            </a:r>
            <a:r>
              <a:rPr lang="en-US" sz="2400" dirty="0" smtClean="0">
                <a:solidFill>
                  <a:srgbClr val="7030A0"/>
                </a:solidFill>
              </a:rPr>
              <a:t> </a:t>
            </a:r>
            <a:r>
              <a:rPr lang="bn-IN" sz="2400" dirty="0" smtClean="0">
                <a:solidFill>
                  <a:srgbClr val="7030A0"/>
                </a:solidFill>
              </a:rPr>
              <a:t>পাস্তুরাইজেশন</a:t>
            </a:r>
            <a:r>
              <a:rPr lang="en-US" sz="2400" dirty="0" smtClean="0">
                <a:solidFill>
                  <a:srgbClr val="002060"/>
                </a:solidFill>
              </a:rPr>
              <a:t>(LTHT)</a:t>
            </a:r>
            <a:r>
              <a:rPr lang="bn-IN" sz="2400" dirty="0" smtClean="0">
                <a:solidFill>
                  <a:srgbClr val="002060"/>
                </a:solidFill>
              </a:rPr>
              <a:t> </a:t>
            </a:r>
            <a:r>
              <a:rPr lang="en-US" sz="2400" dirty="0" smtClean="0"/>
              <a:t>:</a:t>
            </a:r>
            <a:r>
              <a:rPr lang="bn-IN" sz="2400" dirty="0" smtClean="0"/>
              <a:t> ৬৩</a:t>
            </a:r>
            <a:r>
              <a:rPr lang="en-US" sz="2400" dirty="0" smtClean="0"/>
              <a:t> </a:t>
            </a:r>
            <a:r>
              <a:rPr lang="en-US" sz="2400" dirty="0" err="1" smtClean="0"/>
              <a:t>ডিগ্রি</a:t>
            </a:r>
            <a:r>
              <a:rPr lang="bn-IN" sz="2400" dirty="0" smtClean="0"/>
              <a:t> </a:t>
            </a:r>
            <a:r>
              <a:rPr lang="bn-IN" sz="2400" dirty="0" smtClean="0"/>
              <a:t>সে</a:t>
            </a:r>
            <a:r>
              <a:rPr lang="en-US" sz="2400" dirty="0" smtClean="0"/>
              <a:t>. </a:t>
            </a:r>
            <a:r>
              <a:rPr lang="bn-IN" sz="2400" dirty="0" smtClean="0"/>
              <a:t>তাপমাত্রা প্রয়োগ </a:t>
            </a:r>
            <a:r>
              <a:rPr lang="bn-IN" sz="2400" dirty="0" smtClean="0"/>
              <a:t>করলে </a:t>
            </a:r>
            <a:r>
              <a:rPr lang="bn-IN" sz="2400" dirty="0" smtClean="0"/>
              <a:t>৩০ মিনিট রাখতে </a:t>
            </a:r>
            <a:r>
              <a:rPr lang="bn-IN" sz="2400" dirty="0" smtClean="0"/>
              <a:t>হবে</a:t>
            </a:r>
            <a:r>
              <a:rPr lang="en-US" sz="2400" dirty="0" smtClean="0"/>
              <a:t>  </a:t>
            </a:r>
            <a:r>
              <a:rPr lang="en-US" sz="2400" dirty="0" err="1" smtClean="0"/>
              <a:t>এবং</a:t>
            </a:r>
            <a:r>
              <a:rPr lang="en-US" sz="2400" dirty="0" smtClean="0"/>
              <a:t> ৪ </a:t>
            </a:r>
            <a:r>
              <a:rPr lang="en-US" sz="2400" dirty="0" err="1" smtClean="0"/>
              <a:t>ডিগ্রি</a:t>
            </a:r>
            <a:r>
              <a:rPr lang="bn-IN" sz="2400" dirty="0" smtClean="0"/>
              <a:t> সে</a:t>
            </a:r>
            <a:r>
              <a:rPr lang="en-US" sz="2400" dirty="0" smtClean="0"/>
              <a:t>.  </a:t>
            </a:r>
            <a:r>
              <a:rPr lang="bn-IN" sz="2400" dirty="0" smtClean="0"/>
              <a:t>তাপমাত্রায় শীতল করতে হবে </a:t>
            </a:r>
            <a:r>
              <a:rPr lang="en-US" sz="2400" dirty="0" smtClean="0"/>
              <a:t>। </a:t>
            </a:r>
          </a:p>
          <a:p>
            <a:endParaRPr lang="en-US" sz="2400" dirty="0" smtClean="0"/>
          </a:p>
          <a:p>
            <a:r>
              <a:rPr lang="en-US" sz="2400" dirty="0" smtClean="0">
                <a:solidFill>
                  <a:srgbClr val="7030A0"/>
                </a:solidFill>
              </a:rPr>
              <a:t>২.</a:t>
            </a:r>
            <a:r>
              <a:rPr lang="en-US" sz="2400" dirty="0" smtClean="0">
                <a:solidFill>
                  <a:srgbClr val="7030A0"/>
                </a:solidFill>
              </a:rPr>
              <a:t> </a:t>
            </a:r>
            <a:r>
              <a:rPr lang="en-US" sz="2400" dirty="0" err="1" smtClean="0">
                <a:solidFill>
                  <a:srgbClr val="7030A0"/>
                </a:solidFill>
              </a:rPr>
              <a:t>উচ্চতাপ</a:t>
            </a:r>
            <a:r>
              <a:rPr lang="en-US" sz="2400" dirty="0" smtClean="0">
                <a:solidFill>
                  <a:srgbClr val="7030A0"/>
                </a:solidFill>
              </a:rPr>
              <a:t> </a:t>
            </a:r>
            <a:r>
              <a:rPr lang="en-US" sz="2400" dirty="0" err="1" smtClean="0">
                <a:solidFill>
                  <a:srgbClr val="7030A0"/>
                </a:solidFill>
              </a:rPr>
              <a:t>কম</a:t>
            </a:r>
            <a:r>
              <a:rPr lang="en-US" sz="2400" dirty="0" smtClean="0">
                <a:solidFill>
                  <a:srgbClr val="7030A0"/>
                </a:solidFill>
              </a:rPr>
              <a:t> </a:t>
            </a:r>
            <a:r>
              <a:rPr lang="en-US" sz="2400" dirty="0" err="1" smtClean="0">
                <a:solidFill>
                  <a:srgbClr val="7030A0"/>
                </a:solidFill>
              </a:rPr>
              <a:t>সময়</a:t>
            </a:r>
            <a:r>
              <a:rPr lang="en-US" sz="2400" dirty="0" smtClean="0">
                <a:solidFill>
                  <a:srgbClr val="7030A0"/>
                </a:solidFill>
              </a:rPr>
              <a:t> </a:t>
            </a:r>
            <a:r>
              <a:rPr lang="bn-IN" sz="2400" dirty="0" smtClean="0">
                <a:solidFill>
                  <a:srgbClr val="7030A0"/>
                </a:solidFill>
              </a:rPr>
              <a:t>পাস্তুরাইজেশন </a:t>
            </a:r>
            <a:r>
              <a:rPr lang="en-US" sz="2400" dirty="0" smtClean="0">
                <a:solidFill>
                  <a:srgbClr val="002060"/>
                </a:solidFill>
              </a:rPr>
              <a:t>(HTLT): </a:t>
            </a:r>
            <a:r>
              <a:rPr lang="bn-IN" sz="2400" dirty="0" smtClean="0"/>
              <a:t>৭২ </a:t>
            </a:r>
            <a:r>
              <a:rPr lang="en-US" sz="2400" dirty="0" err="1" smtClean="0"/>
              <a:t>ডিগ্রি</a:t>
            </a:r>
            <a:r>
              <a:rPr lang="en-US" sz="2400" dirty="0" smtClean="0"/>
              <a:t> </a:t>
            </a:r>
            <a:r>
              <a:rPr lang="bn-IN" sz="2400" dirty="0" smtClean="0"/>
              <a:t>সে</a:t>
            </a:r>
            <a:r>
              <a:rPr lang="en-US" sz="2400" dirty="0" smtClean="0"/>
              <a:t>. </a:t>
            </a:r>
            <a:r>
              <a:rPr lang="bn-IN" sz="2400" dirty="0" smtClean="0"/>
              <a:t>তাপমাত্রা প্রয়োগ করলে ১৫ সেকেন্ড রেখে </a:t>
            </a:r>
            <a:r>
              <a:rPr lang="en-US" sz="2400" dirty="0" smtClean="0"/>
              <a:t>৪</a:t>
            </a:r>
            <a:r>
              <a:rPr lang="en-US" sz="2400" dirty="0" smtClean="0"/>
              <a:t> </a:t>
            </a:r>
            <a:r>
              <a:rPr lang="en-US" sz="2400" dirty="0" err="1" smtClean="0"/>
              <a:t>ডিগ্রি</a:t>
            </a:r>
            <a:r>
              <a:rPr lang="bn-IN" sz="2400" dirty="0" smtClean="0"/>
              <a:t> </a:t>
            </a:r>
            <a:r>
              <a:rPr lang="bn-IN" sz="2400" dirty="0" smtClean="0"/>
              <a:t>সে</a:t>
            </a:r>
            <a:r>
              <a:rPr lang="en-US" sz="2400" dirty="0" smtClean="0"/>
              <a:t>. </a:t>
            </a:r>
            <a:r>
              <a:rPr lang="en-US" sz="2400" dirty="0" smtClean="0"/>
              <a:t> </a:t>
            </a:r>
            <a:r>
              <a:rPr lang="bn-IN" sz="2400" dirty="0" smtClean="0"/>
              <a:t>তাপমাত্রায় </a:t>
            </a:r>
            <a:r>
              <a:rPr lang="bn-IN" sz="2400" dirty="0" smtClean="0"/>
              <a:t>শীতল করতে হবে</a:t>
            </a:r>
            <a:r>
              <a:rPr lang="hi-IN" sz="2400" dirty="0" smtClean="0"/>
              <a:t>।</a:t>
            </a:r>
            <a:endParaRPr lang="en-US" sz="2400" dirty="0" smtClean="0"/>
          </a:p>
          <a:p>
            <a:endParaRPr lang="en-US" sz="2400" dirty="0" smtClean="0"/>
          </a:p>
          <a:p>
            <a:r>
              <a:rPr lang="en-US" sz="2400" dirty="0" smtClean="0">
                <a:solidFill>
                  <a:srgbClr val="7030A0"/>
                </a:solidFill>
              </a:rPr>
              <a:t>৩.</a:t>
            </a:r>
            <a:r>
              <a:rPr lang="bn-IN" sz="2400" dirty="0" smtClean="0">
                <a:solidFill>
                  <a:srgbClr val="7030A0"/>
                </a:solidFill>
              </a:rPr>
              <a:t> </a:t>
            </a:r>
            <a:r>
              <a:rPr lang="en-US" sz="2400" dirty="0" err="1" smtClean="0">
                <a:solidFill>
                  <a:srgbClr val="7030A0"/>
                </a:solidFill>
              </a:rPr>
              <a:t>অতি</a:t>
            </a:r>
            <a:r>
              <a:rPr lang="en-US" sz="2400" dirty="0" smtClean="0">
                <a:solidFill>
                  <a:srgbClr val="7030A0"/>
                </a:solidFill>
              </a:rPr>
              <a:t> </a:t>
            </a:r>
            <a:r>
              <a:rPr lang="en-US" sz="2400" dirty="0" err="1" smtClean="0">
                <a:solidFill>
                  <a:srgbClr val="7030A0"/>
                </a:solidFill>
              </a:rPr>
              <a:t>উচ্চ</a:t>
            </a:r>
            <a:r>
              <a:rPr lang="en-US" sz="2400" dirty="0" smtClean="0">
                <a:solidFill>
                  <a:srgbClr val="7030A0"/>
                </a:solidFill>
              </a:rPr>
              <a:t> </a:t>
            </a:r>
            <a:r>
              <a:rPr lang="en-US" sz="2400" dirty="0" err="1" smtClean="0">
                <a:solidFill>
                  <a:srgbClr val="7030A0"/>
                </a:solidFill>
              </a:rPr>
              <a:t>তাপ</a:t>
            </a:r>
            <a:r>
              <a:rPr lang="en-US" sz="2400" dirty="0" smtClean="0">
                <a:solidFill>
                  <a:srgbClr val="7030A0"/>
                </a:solidFill>
              </a:rPr>
              <a:t>/</a:t>
            </a:r>
            <a:r>
              <a:rPr lang="bn-IN" sz="2400" dirty="0" smtClean="0">
                <a:solidFill>
                  <a:srgbClr val="7030A0"/>
                </a:solidFill>
              </a:rPr>
              <a:t> </a:t>
            </a:r>
            <a:r>
              <a:rPr lang="bn-IN" sz="2400" dirty="0" smtClean="0">
                <a:solidFill>
                  <a:srgbClr val="7030A0"/>
                </a:solidFill>
              </a:rPr>
              <a:t>আলট্রা হাই টেমপারেচার </a:t>
            </a:r>
            <a:r>
              <a:rPr lang="bn-IN" sz="2400" dirty="0" smtClean="0">
                <a:solidFill>
                  <a:srgbClr val="7030A0"/>
                </a:solidFill>
              </a:rPr>
              <a:t>পাস্তুরাইজেশন</a:t>
            </a:r>
            <a:r>
              <a:rPr lang="en-US" sz="2400" dirty="0" smtClean="0">
                <a:solidFill>
                  <a:srgbClr val="7030A0"/>
                </a:solidFill>
              </a:rPr>
              <a:t> </a:t>
            </a:r>
            <a:r>
              <a:rPr lang="en-US" sz="2400" dirty="0" smtClean="0">
                <a:solidFill>
                  <a:srgbClr val="002060"/>
                </a:solidFill>
              </a:rPr>
              <a:t>(UHT)</a:t>
            </a:r>
            <a:r>
              <a:rPr lang="hi-IN" sz="2400" dirty="0" smtClean="0">
                <a:solidFill>
                  <a:srgbClr val="002060"/>
                </a:solidFill>
              </a:rPr>
              <a:t> </a:t>
            </a:r>
            <a:r>
              <a:rPr lang="en-US" sz="2400" dirty="0" smtClean="0"/>
              <a:t>:</a:t>
            </a:r>
            <a:r>
              <a:rPr lang="bn-IN" sz="2400" dirty="0" smtClean="0"/>
              <a:t> </a:t>
            </a:r>
            <a:r>
              <a:rPr lang="bn-IN" sz="2400" dirty="0" smtClean="0"/>
              <a:t>১ থেকে ২ সেকেন্ড সময় </a:t>
            </a:r>
            <a:r>
              <a:rPr lang="bn-IN" sz="2400" dirty="0" smtClean="0"/>
              <a:t>১৩৮ </a:t>
            </a:r>
            <a:r>
              <a:rPr lang="en-US" sz="2400" dirty="0" err="1" smtClean="0"/>
              <a:t>ডিগ্রি</a:t>
            </a:r>
            <a:r>
              <a:rPr lang="en-US" sz="2400" dirty="0" smtClean="0"/>
              <a:t> </a:t>
            </a:r>
            <a:r>
              <a:rPr lang="bn-IN" sz="2400" dirty="0" smtClean="0"/>
              <a:t>সে</a:t>
            </a:r>
            <a:r>
              <a:rPr lang="en-US" sz="2400" dirty="0" smtClean="0"/>
              <a:t>. </a:t>
            </a:r>
            <a:r>
              <a:rPr lang="bn-IN" sz="2400" dirty="0" smtClean="0"/>
              <a:t>থেকে ১৫০ </a:t>
            </a:r>
            <a:r>
              <a:rPr lang="en-US" sz="2400" dirty="0" err="1" smtClean="0"/>
              <a:t>ডিগ্রি</a:t>
            </a:r>
            <a:r>
              <a:rPr lang="en-US" sz="2400" dirty="0" smtClean="0"/>
              <a:t> </a:t>
            </a:r>
            <a:r>
              <a:rPr lang="bn-IN" sz="2400" dirty="0" smtClean="0"/>
              <a:t>সে</a:t>
            </a:r>
            <a:r>
              <a:rPr lang="en-US" sz="2400" dirty="0" smtClean="0"/>
              <a:t>. </a:t>
            </a:r>
            <a:r>
              <a:rPr lang="en-US" sz="2400" dirty="0" smtClean="0"/>
              <a:t>. </a:t>
            </a:r>
            <a:r>
              <a:rPr lang="bn-IN" sz="2400" dirty="0" smtClean="0"/>
              <a:t>তাপমাত্রায় দুধ রেখে জীবাণুমুক্ত প্যাকেট বা কনটেইনারে রাখা হয়</a:t>
            </a:r>
            <a:r>
              <a:rPr lang="hi-IN" sz="2400" dirty="0" smtClean="0"/>
              <a:t>। </a:t>
            </a:r>
            <a:r>
              <a:rPr lang="bn-IN" sz="2400" dirty="0" smtClean="0"/>
              <a:t>এসব প্যাকেট হিমায়ন যন্ত্র বা রেফ্রিজারেটরে রাখতে হয় না</a:t>
            </a:r>
            <a:r>
              <a:rPr lang="en-US" sz="2400" dirty="0" smtClean="0"/>
              <a:t>, </a:t>
            </a:r>
            <a:r>
              <a:rPr lang="bn-IN" sz="2400" dirty="0" smtClean="0"/>
              <a:t>এমনিতেই ৬০</a:t>
            </a:r>
            <a:r>
              <a:rPr lang="en-US" sz="2400" dirty="0" smtClean="0"/>
              <a:t>-</a:t>
            </a:r>
            <a:r>
              <a:rPr lang="bn-IN" sz="2400" dirty="0" smtClean="0"/>
              <a:t>৯০ দিন ভালো থাকে</a:t>
            </a:r>
            <a:r>
              <a:rPr lang="hi-IN" sz="2400" dirty="0" smtClean="0"/>
              <a:t>।</a:t>
            </a:r>
            <a:r>
              <a:rPr lang="en-US" sz="2400" dirty="0" smtClean="0"/>
              <a:t> </a:t>
            </a:r>
            <a:endParaRPr lang="en-US" sz="2400" dirty="0" smtClean="0"/>
          </a:p>
          <a:p>
            <a:r>
              <a:rPr lang="bn-IN" sz="2400" dirty="0" smtClean="0"/>
              <a:t>হিমায়ন যন্ত্র ছাড়াই রাখা যায় বলে এ পদ্ধতি পৃথিবীর অনেক দেশে জনপ্রিয় হয়েছে</a:t>
            </a:r>
            <a:r>
              <a:rPr lang="hi-IN" sz="2400" dirty="0" smtClean="0"/>
              <a:t>। </a:t>
            </a:r>
            <a:r>
              <a:rPr lang="bn-IN" sz="2400" dirty="0" smtClean="0"/>
              <a:t>বাংলাদেশেও সাধারণ পদ্ধতির পাশাপাশি ইউএইচটি পদ্ধতিতে পাস্তুরিত দুধ বাজারজাত করা হচ্ছে</a:t>
            </a:r>
            <a:r>
              <a:rPr lang="hi-IN" sz="2400" dirty="0" smtClean="0"/>
              <a:t>।</a:t>
            </a:r>
            <a:endParaRPr lang="en-US" sz="2400" dirty="0" smtClean="0"/>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sz="4800" dirty="0" err="1" smtClean="0">
                <a:solidFill>
                  <a:srgbClr val="C00000"/>
                </a:solidFill>
              </a:rPr>
              <a:t>প্রশ্নোত্তর</a:t>
            </a:r>
            <a:r>
              <a:rPr lang="en-US" dirty="0" smtClean="0"/>
              <a:t/>
            </a:r>
            <a:br>
              <a:rPr lang="en-US" dirty="0" smtClean="0"/>
            </a:br>
            <a:r>
              <a:rPr lang="en-US" dirty="0" smtClean="0">
                <a:solidFill>
                  <a:srgbClr val="002060"/>
                </a:solidFill>
              </a:rPr>
              <a:t>১.</a:t>
            </a:r>
            <a:r>
              <a:rPr lang="bn-IN" dirty="0" smtClean="0">
                <a:solidFill>
                  <a:srgbClr val="002060"/>
                </a:solidFill>
              </a:rPr>
              <a:t> </a:t>
            </a:r>
            <a:r>
              <a:rPr lang="bn-IN" dirty="0" smtClean="0">
                <a:solidFill>
                  <a:srgbClr val="002060"/>
                </a:solidFill>
              </a:rPr>
              <a:t>পাস্তুরাইজেশন</a:t>
            </a:r>
            <a:r>
              <a:rPr lang="en-US" dirty="0" smtClean="0">
                <a:solidFill>
                  <a:srgbClr val="002060"/>
                </a:solidFill>
              </a:rPr>
              <a:t> </a:t>
            </a:r>
            <a:r>
              <a:rPr lang="en-US" dirty="0" err="1" smtClean="0">
                <a:solidFill>
                  <a:srgbClr val="002060"/>
                </a:solidFill>
              </a:rPr>
              <a:t>বলতে</a:t>
            </a:r>
            <a:r>
              <a:rPr lang="en-US" dirty="0" smtClean="0">
                <a:solidFill>
                  <a:srgbClr val="002060"/>
                </a:solidFill>
              </a:rPr>
              <a:t> </a:t>
            </a:r>
            <a:r>
              <a:rPr lang="en-US" dirty="0" err="1" smtClean="0">
                <a:solidFill>
                  <a:srgbClr val="002060"/>
                </a:solidFill>
              </a:rPr>
              <a:t>কি</a:t>
            </a:r>
            <a:r>
              <a:rPr lang="en-US" dirty="0" smtClean="0">
                <a:solidFill>
                  <a:srgbClr val="002060"/>
                </a:solidFill>
              </a:rPr>
              <a:t> </a:t>
            </a:r>
            <a:r>
              <a:rPr lang="en-US" dirty="0" err="1" smtClean="0">
                <a:solidFill>
                  <a:srgbClr val="002060"/>
                </a:solidFill>
              </a:rPr>
              <a:t>বুঝ</a:t>
            </a:r>
            <a:r>
              <a:rPr lang="en-US" dirty="0" smtClean="0">
                <a:solidFill>
                  <a:srgbClr val="002060"/>
                </a:solidFill>
              </a:rPr>
              <a:t> ?</a:t>
            </a:r>
            <a:br>
              <a:rPr lang="en-US" dirty="0" smtClean="0">
                <a:solidFill>
                  <a:srgbClr val="002060"/>
                </a:solidFill>
              </a:rPr>
            </a:br>
            <a:r>
              <a:rPr lang="en-US" dirty="0" smtClean="0">
                <a:solidFill>
                  <a:srgbClr val="002060"/>
                </a:solidFill>
              </a:rPr>
              <a:t>২.বাসা </a:t>
            </a:r>
            <a:r>
              <a:rPr lang="en-US" dirty="0" err="1" smtClean="0">
                <a:solidFill>
                  <a:srgbClr val="002060"/>
                </a:solidFill>
              </a:rPr>
              <a:t>বাড়িতে</a:t>
            </a:r>
            <a:r>
              <a:rPr lang="en-US" dirty="0" smtClean="0">
                <a:solidFill>
                  <a:srgbClr val="002060"/>
                </a:solidFill>
              </a:rPr>
              <a:t> </a:t>
            </a:r>
            <a:r>
              <a:rPr lang="en-US" dirty="0" err="1" smtClean="0">
                <a:solidFill>
                  <a:srgbClr val="002060"/>
                </a:solidFill>
              </a:rPr>
              <a:t>কিভাবে</a:t>
            </a:r>
            <a:r>
              <a:rPr lang="en-US" dirty="0" smtClean="0">
                <a:solidFill>
                  <a:srgbClr val="002060"/>
                </a:solidFill>
              </a:rPr>
              <a:t> </a:t>
            </a:r>
            <a:r>
              <a:rPr lang="en-US" dirty="0" err="1" smtClean="0">
                <a:solidFill>
                  <a:srgbClr val="002060"/>
                </a:solidFill>
              </a:rPr>
              <a:t>তরল</a:t>
            </a:r>
            <a:r>
              <a:rPr lang="en-US" dirty="0" smtClean="0">
                <a:solidFill>
                  <a:srgbClr val="002060"/>
                </a:solidFill>
              </a:rPr>
              <a:t> </a:t>
            </a:r>
            <a:r>
              <a:rPr lang="en-US" dirty="0" err="1" smtClean="0">
                <a:solidFill>
                  <a:srgbClr val="002060"/>
                </a:solidFill>
              </a:rPr>
              <a:t>দুধ</a:t>
            </a:r>
            <a:r>
              <a:rPr lang="en-US" dirty="0" smtClean="0">
                <a:solidFill>
                  <a:srgbClr val="002060"/>
                </a:solidFill>
              </a:rPr>
              <a:t> </a:t>
            </a:r>
            <a:r>
              <a:rPr lang="en-US" dirty="0" err="1" smtClean="0">
                <a:solidFill>
                  <a:srgbClr val="002060"/>
                </a:solidFill>
              </a:rPr>
              <a:t>সংরক্ষণ</a:t>
            </a:r>
            <a:r>
              <a:rPr lang="en-US" dirty="0" smtClean="0">
                <a:solidFill>
                  <a:srgbClr val="002060"/>
                </a:solidFill>
              </a:rPr>
              <a:t> </a:t>
            </a:r>
            <a:r>
              <a:rPr lang="en-US" dirty="0" err="1" smtClean="0">
                <a:solidFill>
                  <a:srgbClr val="002060"/>
                </a:solidFill>
              </a:rPr>
              <a:t>করা</a:t>
            </a:r>
            <a:r>
              <a:rPr lang="en-US" dirty="0" smtClean="0">
                <a:solidFill>
                  <a:srgbClr val="002060"/>
                </a:solidFill>
              </a:rPr>
              <a:t> </a:t>
            </a:r>
            <a:r>
              <a:rPr lang="en-US" dirty="0" err="1" smtClean="0">
                <a:solidFill>
                  <a:srgbClr val="002060"/>
                </a:solidFill>
              </a:rPr>
              <a:t>হয়</a:t>
            </a:r>
            <a:r>
              <a:rPr lang="en-US" dirty="0" smtClean="0">
                <a:solidFill>
                  <a:srgbClr val="002060"/>
                </a:solidFill>
              </a:rPr>
              <a:t> ।</a:t>
            </a:r>
            <a:br>
              <a:rPr lang="en-US" dirty="0" smtClean="0">
                <a:solidFill>
                  <a:srgbClr val="002060"/>
                </a:solidFill>
              </a:rPr>
            </a:br>
            <a:r>
              <a:rPr lang="en-US" dirty="0" smtClean="0">
                <a:solidFill>
                  <a:srgbClr val="002060"/>
                </a:solidFill>
              </a:rPr>
              <a:t>৩.</a:t>
            </a:r>
            <a:r>
              <a:rPr lang="bn-IN" dirty="0" smtClean="0">
                <a:solidFill>
                  <a:srgbClr val="002060"/>
                </a:solidFill>
              </a:rPr>
              <a:t> পাস্তুরাইজেশন </a:t>
            </a:r>
            <a:r>
              <a:rPr lang="en-US" dirty="0" err="1" smtClean="0">
                <a:solidFill>
                  <a:srgbClr val="002060"/>
                </a:solidFill>
              </a:rPr>
              <a:t>এর</a:t>
            </a:r>
            <a:r>
              <a:rPr lang="en-US" dirty="0" smtClean="0">
                <a:solidFill>
                  <a:srgbClr val="002060"/>
                </a:solidFill>
              </a:rPr>
              <a:t> </a:t>
            </a:r>
            <a:r>
              <a:rPr lang="en-US" dirty="0" err="1" smtClean="0">
                <a:solidFill>
                  <a:srgbClr val="002060"/>
                </a:solidFill>
              </a:rPr>
              <a:t>পদ্ধতিগুলো</a:t>
            </a:r>
            <a:r>
              <a:rPr lang="en-US" dirty="0" smtClean="0">
                <a:solidFill>
                  <a:srgbClr val="002060"/>
                </a:solidFill>
              </a:rPr>
              <a:t> </a:t>
            </a:r>
            <a:r>
              <a:rPr lang="en-US" dirty="0" err="1" smtClean="0">
                <a:solidFill>
                  <a:srgbClr val="002060"/>
                </a:solidFill>
              </a:rPr>
              <a:t>কী</a:t>
            </a:r>
            <a:r>
              <a:rPr lang="en-US" dirty="0" smtClean="0">
                <a:solidFill>
                  <a:srgbClr val="002060"/>
                </a:solidFill>
              </a:rPr>
              <a:t> </a:t>
            </a:r>
            <a:r>
              <a:rPr lang="en-US" dirty="0" err="1" smtClean="0">
                <a:solidFill>
                  <a:srgbClr val="002060"/>
                </a:solidFill>
              </a:rPr>
              <a:t>কী</a:t>
            </a:r>
            <a:r>
              <a:rPr lang="en-US" dirty="0" smtClean="0">
                <a:solidFill>
                  <a:srgbClr val="002060"/>
                </a:solidFill>
              </a:rPr>
              <a:t> ?</a:t>
            </a:r>
            <a:r>
              <a:rPr lang="en-US" dirty="0" smtClean="0">
                <a:solidFill>
                  <a:srgbClr val="C00000"/>
                </a:solidFill>
              </a:rPr>
              <a:t/>
            </a:r>
            <a:br>
              <a:rPr lang="en-US" dirty="0" smtClean="0">
                <a:solidFill>
                  <a:srgbClr val="C00000"/>
                </a:solidFill>
              </a:rPr>
            </a:b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p:cBhvr override="childStyle">
                                        <p:cTn id="6" dur="5000" fill="hold"/>
                                        <p:tgtEl>
                                          <p:spTgt spid="2"/>
                                        </p:tgtEl>
                                        <p:attrNameLst>
                                          <p:attrName>style.color</p:attrName>
                                        </p:attrNameLst>
                                      </p:cBhvr>
                                      <p:by>
                                        <p:hsl h="0" s="12549" l="25098"/>
                                      </p:by>
                                    </p:animClr>
                                    <p:animClr clrSpc="hsl">
                                      <p:cBhvr>
                                        <p:cTn id="7" dur="5000" fill="hold"/>
                                        <p:tgtEl>
                                          <p:spTgt spid="2"/>
                                        </p:tgtEl>
                                        <p:attrNameLst>
                                          <p:attrName>fillcolor</p:attrName>
                                        </p:attrNameLst>
                                      </p:cBhvr>
                                      <p:by>
                                        <p:hsl h="0" s="12549" l="25098"/>
                                      </p:by>
                                    </p:animClr>
                                    <p:animClr clrSpc="hsl">
                                      <p:cBhvr>
                                        <p:cTn id="8" dur="5000" fill="hold"/>
                                        <p:tgtEl>
                                          <p:spTgt spid="2"/>
                                        </p:tgtEl>
                                        <p:attrNameLst>
                                          <p:attrName>stroke.color</p:attrName>
                                        </p:attrNameLst>
                                      </p:cBhvr>
                                      <p:by>
                                        <p:hsl h="0" s="12549" l="25098"/>
                                      </p:by>
                                    </p:animClr>
                                    <p:set>
                                      <p:cBhvr>
                                        <p:cTn id="9" dur="5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dirty="0" err="1" smtClean="0"/>
              <a:t>বাড়ীর</a:t>
            </a:r>
            <a:r>
              <a:rPr lang="en-US" dirty="0" smtClean="0"/>
              <a:t> </a:t>
            </a:r>
            <a:r>
              <a:rPr lang="en-US" dirty="0" err="1" smtClean="0"/>
              <a:t>কাজ</a:t>
            </a:r>
            <a:r>
              <a:rPr lang="en-US" dirty="0" smtClean="0"/>
              <a:t>:</a:t>
            </a:r>
            <a:br>
              <a:rPr lang="en-US" dirty="0" smtClean="0"/>
            </a:br>
            <a:r>
              <a:rPr lang="bn-IN" dirty="0" smtClean="0">
                <a:solidFill>
                  <a:srgbClr val="002060"/>
                </a:solidFill>
              </a:rPr>
              <a:t> </a:t>
            </a:r>
            <a:r>
              <a:rPr lang="en-US" dirty="0" smtClean="0">
                <a:solidFill>
                  <a:srgbClr val="002060"/>
                </a:solidFill>
              </a:rPr>
              <a:t/>
            </a:r>
            <a:br>
              <a:rPr lang="en-US" dirty="0" smtClean="0">
                <a:solidFill>
                  <a:srgbClr val="002060"/>
                </a:solidFill>
              </a:rPr>
            </a:br>
            <a:r>
              <a:rPr lang="bn-IN" dirty="0" smtClean="0">
                <a:solidFill>
                  <a:srgbClr val="002060"/>
                </a:solidFill>
              </a:rPr>
              <a:t>পাস্তুরাইজেশন </a:t>
            </a:r>
            <a:r>
              <a:rPr lang="en-US" dirty="0" err="1" smtClean="0">
                <a:solidFill>
                  <a:srgbClr val="002060"/>
                </a:solidFill>
              </a:rPr>
              <a:t>এর</a:t>
            </a:r>
            <a:r>
              <a:rPr lang="en-US" dirty="0" smtClean="0">
                <a:solidFill>
                  <a:srgbClr val="002060"/>
                </a:solidFill>
              </a:rPr>
              <a:t> </a:t>
            </a:r>
            <a:r>
              <a:rPr lang="en-US" dirty="0" err="1" smtClean="0">
                <a:solidFill>
                  <a:srgbClr val="002060"/>
                </a:solidFill>
              </a:rPr>
              <a:t>পদ্ধতিগুলো</a:t>
            </a:r>
            <a:r>
              <a:rPr lang="en-US" dirty="0" smtClean="0">
                <a:solidFill>
                  <a:srgbClr val="002060"/>
                </a:solidFill>
              </a:rPr>
              <a:t> </a:t>
            </a:r>
            <a:r>
              <a:rPr lang="en-US" dirty="0" err="1" smtClean="0">
                <a:solidFill>
                  <a:srgbClr val="002060"/>
                </a:solidFill>
              </a:rPr>
              <a:t>কী</a:t>
            </a:r>
            <a:r>
              <a:rPr lang="en-US" dirty="0" smtClean="0">
                <a:solidFill>
                  <a:srgbClr val="002060"/>
                </a:solidFill>
              </a:rPr>
              <a:t> </a:t>
            </a:r>
            <a:r>
              <a:rPr lang="en-US" dirty="0" err="1" smtClean="0">
                <a:solidFill>
                  <a:srgbClr val="002060"/>
                </a:solidFill>
              </a:rPr>
              <a:t>কী</a:t>
            </a:r>
            <a:r>
              <a:rPr lang="en-US" dirty="0" smtClean="0">
                <a:solidFill>
                  <a:srgbClr val="002060"/>
                </a:solidFill>
              </a:rPr>
              <a:t> </a:t>
            </a:r>
            <a:r>
              <a:rPr lang="en-US" dirty="0" err="1" smtClean="0">
                <a:solidFill>
                  <a:srgbClr val="002060"/>
                </a:solidFill>
              </a:rPr>
              <a:t>খাতায়</a:t>
            </a:r>
            <a:r>
              <a:rPr lang="en-US" dirty="0" smtClean="0">
                <a:solidFill>
                  <a:srgbClr val="002060"/>
                </a:solidFill>
              </a:rPr>
              <a:t> </a:t>
            </a:r>
            <a:r>
              <a:rPr lang="en-US" dirty="0" err="1" smtClean="0">
                <a:solidFill>
                  <a:srgbClr val="002060"/>
                </a:solidFill>
              </a:rPr>
              <a:t>লিখে</a:t>
            </a:r>
            <a:r>
              <a:rPr lang="en-US" dirty="0" smtClean="0">
                <a:solidFill>
                  <a:srgbClr val="002060"/>
                </a:solidFill>
              </a:rPr>
              <a:t> </a:t>
            </a:r>
            <a:r>
              <a:rPr lang="en-US" dirty="0" err="1" smtClean="0">
                <a:solidFill>
                  <a:srgbClr val="002060"/>
                </a:solidFill>
              </a:rPr>
              <a:t>আনবা</a:t>
            </a:r>
            <a:r>
              <a:rPr lang="en-US" dirty="0" smtClean="0">
                <a:solidFill>
                  <a:srgbClr val="002060"/>
                </a:solidFill>
              </a:rPr>
              <a:t> ।</a:t>
            </a: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114800"/>
            <a:ext cx="5486400" cy="1066800"/>
          </a:xfrm>
        </p:spPr>
        <p:txBody>
          <a:bodyPr>
            <a:noAutofit/>
          </a:bodyPr>
          <a:lstStyle/>
          <a:p>
            <a:pPr algn="ctr"/>
            <a:r>
              <a:rPr lang="en-US" sz="7200" dirty="0" err="1" smtClean="0">
                <a:solidFill>
                  <a:srgbClr val="C00000"/>
                </a:solidFill>
              </a:rPr>
              <a:t>ধন্যবাদ</a:t>
            </a:r>
            <a:endParaRPr lang="ar-SA" sz="7200" dirty="0">
              <a:solidFill>
                <a:srgbClr val="C00000"/>
              </a:solidFill>
            </a:endParaRPr>
          </a:p>
        </p:txBody>
      </p:sp>
      <p:pic>
        <p:nvPicPr>
          <p:cNvPr id="3076" name="Picture 4" descr="Beautiful flower with plastic carry bag | | শপিং ব্যাগ দিয়ে ফুল বানানো | |  Beautiful flower with plastic carry bag بواسطة Seek Colour Crafts"/>
          <p:cNvPicPr>
            <a:picLocks noGrp="1" noChangeAspect="1" noChangeArrowheads="1"/>
          </p:cNvPicPr>
          <p:nvPr>
            <p:ph type="pic" idx="1"/>
          </p:nvPr>
        </p:nvPicPr>
        <p:blipFill>
          <a:blip r:embed="rId2" cstate="print"/>
          <a:srcRect l="64" r="64"/>
          <a:stretch>
            <a:fillRect/>
          </a:stretch>
        </p:blipFill>
        <p:spPr bwMode="auto">
          <a:xfrm>
            <a:off x="1792288" y="612775"/>
            <a:ext cx="5486400" cy="34258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583362"/>
          </a:xfrm>
        </p:spPr>
        <p:txBody>
          <a:bodyPr>
            <a:normAutofit fontScale="90000"/>
          </a:bodyPr>
          <a:lstStyle/>
          <a:p>
            <a:r>
              <a:rPr lang="en-US" sz="8800" dirty="0" err="1" smtClean="0">
                <a:solidFill>
                  <a:srgbClr val="00B050"/>
                </a:solidFill>
              </a:rPr>
              <a:t>কৃষি</a:t>
            </a:r>
            <a:r>
              <a:rPr lang="en-US" sz="8800" dirty="0" smtClean="0">
                <a:solidFill>
                  <a:srgbClr val="00B050"/>
                </a:solidFill>
              </a:rPr>
              <a:t> </a:t>
            </a:r>
            <a:r>
              <a:rPr lang="en-US" sz="8800" dirty="0" err="1" smtClean="0">
                <a:solidFill>
                  <a:srgbClr val="00B050"/>
                </a:solidFill>
              </a:rPr>
              <a:t>শিক্ষা</a:t>
            </a:r>
            <a:r>
              <a:rPr lang="en-US" sz="8800" dirty="0" smtClean="0"/>
              <a:t/>
            </a:r>
            <a:br>
              <a:rPr lang="en-US" sz="8800" dirty="0" smtClean="0"/>
            </a:br>
            <a:r>
              <a:rPr lang="en-US" sz="6600" dirty="0" smtClean="0"/>
              <a:t> </a:t>
            </a:r>
            <a:r>
              <a:rPr lang="en-US" sz="6600" dirty="0" err="1" smtClean="0"/>
              <a:t>শ্রেণি</a:t>
            </a:r>
            <a:r>
              <a:rPr lang="en-US" sz="6600" dirty="0" smtClean="0"/>
              <a:t> :  </a:t>
            </a:r>
            <a:r>
              <a:rPr lang="en-US" sz="6600" dirty="0" err="1" smtClean="0"/>
              <a:t>দাখিল</a:t>
            </a:r>
            <a:r>
              <a:rPr lang="en-US" sz="6600" dirty="0" smtClean="0"/>
              <a:t> </a:t>
            </a:r>
            <a:r>
              <a:rPr lang="en-US" sz="6600" dirty="0" err="1" smtClean="0"/>
              <a:t>নবম</a:t>
            </a:r>
            <a:r>
              <a:rPr lang="en-US" sz="6600" dirty="0" smtClean="0"/>
              <a:t> -</a:t>
            </a:r>
            <a:r>
              <a:rPr lang="en-US" sz="6600" dirty="0" err="1" smtClean="0"/>
              <a:t>দশম</a:t>
            </a:r>
            <a:r>
              <a:rPr lang="en-US" sz="6600" dirty="0" smtClean="0"/>
              <a:t> </a:t>
            </a:r>
            <a:br>
              <a:rPr lang="en-US" sz="6600" dirty="0" smtClean="0"/>
            </a:br>
            <a:r>
              <a:rPr lang="en-US" sz="6600" dirty="0" smtClean="0"/>
              <a:t> </a:t>
            </a:r>
            <a:r>
              <a:rPr lang="en-US" sz="12000" dirty="0" smtClean="0"/>
              <a:t/>
            </a:r>
            <a:br>
              <a:rPr lang="en-US" sz="12000" dirty="0" smtClean="0"/>
            </a:br>
            <a:r>
              <a:rPr lang="en-US" dirty="0" smtClean="0"/>
              <a:t/>
            </a:r>
            <a:br>
              <a:rPr lang="en-US" dirty="0" smtClean="0"/>
            </a:br>
            <a:r>
              <a:rPr lang="en-US" dirty="0" err="1" smtClean="0">
                <a:solidFill>
                  <a:srgbClr val="0070C0"/>
                </a:solidFill>
              </a:rPr>
              <a:t>ফাহমিদা</a:t>
            </a:r>
            <a:r>
              <a:rPr lang="en-US" dirty="0" smtClean="0">
                <a:solidFill>
                  <a:srgbClr val="0070C0"/>
                </a:solidFill>
              </a:rPr>
              <a:t> </a:t>
            </a:r>
            <a:r>
              <a:rPr lang="en-US" dirty="0" err="1" smtClean="0">
                <a:solidFill>
                  <a:srgbClr val="0070C0"/>
                </a:solidFill>
              </a:rPr>
              <a:t>বেগম</a:t>
            </a:r>
            <a:r>
              <a:rPr lang="en-US" dirty="0" smtClean="0">
                <a:solidFill>
                  <a:srgbClr val="0070C0"/>
                </a:solidFill>
              </a:rPr>
              <a:t>                    </a:t>
            </a:r>
            <a:br>
              <a:rPr lang="en-US" dirty="0" smtClean="0">
                <a:solidFill>
                  <a:srgbClr val="0070C0"/>
                </a:solidFill>
              </a:rPr>
            </a:br>
            <a:r>
              <a:rPr lang="en-US" dirty="0" err="1" smtClean="0">
                <a:solidFill>
                  <a:srgbClr val="0070C0"/>
                </a:solidFill>
              </a:rPr>
              <a:t>সহকারী</a:t>
            </a:r>
            <a:r>
              <a:rPr lang="en-US" dirty="0" smtClean="0">
                <a:solidFill>
                  <a:srgbClr val="0070C0"/>
                </a:solidFill>
              </a:rPr>
              <a:t> </a:t>
            </a:r>
            <a:r>
              <a:rPr lang="en-US" dirty="0" err="1" smtClean="0">
                <a:solidFill>
                  <a:srgbClr val="0070C0"/>
                </a:solidFill>
              </a:rPr>
              <a:t>শিক্ষক</a:t>
            </a:r>
            <a:r>
              <a:rPr lang="en-US" dirty="0" smtClean="0">
                <a:solidFill>
                  <a:srgbClr val="0070C0"/>
                </a:solidFill>
              </a:rPr>
              <a:t/>
            </a:r>
            <a:br>
              <a:rPr lang="en-US" dirty="0" smtClean="0">
                <a:solidFill>
                  <a:srgbClr val="0070C0"/>
                </a:solidFill>
              </a:rPr>
            </a:br>
            <a:r>
              <a:rPr lang="en-US" dirty="0" err="1" smtClean="0">
                <a:solidFill>
                  <a:srgbClr val="0070C0"/>
                </a:solidFill>
              </a:rPr>
              <a:t>কাকুরা</a:t>
            </a:r>
            <a:r>
              <a:rPr lang="en-US" dirty="0" smtClean="0">
                <a:solidFill>
                  <a:srgbClr val="0070C0"/>
                </a:solidFill>
              </a:rPr>
              <a:t> </a:t>
            </a:r>
            <a:r>
              <a:rPr lang="en-US" dirty="0" err="1" smtClean="0">
                <a:solidFill>
                  <a:srgbClr val="0070C0"/>
                </a:solidFill>
              </a:rPr>
              <a:t>ফাজিল</a:t>
            </a:r>
            <a:r>
              <a:rPr lang="en-US" dirty="0" smtClean="0">
                <a:solidFill>
                  <a:srgbClr val="0070C0"/>
                </a:solidFill>
              </a:rPr>
              <a:t> </a:t>
            </a:r>
            <a:r>
              <a:rPr lang="en-US" dirty="0" err="1" smtClean="0">
                <a:solidFill>
                  <a:srgbClr val="0070C0"/>
                </a:solidFill>
              </a:rPr>
              <a:t>মাদরাসা</a:t>
            </a:r>
            <a:r>
              <a:rPr lang="en-US" dirty="0" smtClean="0">
                <a:solidFill>
                  <a:srgbClr val="0070C0"/>
                </a:solidFill>
              </a:rPr>
              <a:t/>
            </a:r>
            <a:br>
              <a:rPr lang="en-US" dirty="0" smtClean="0">
                <a:solidFill>
                  <a:srgbClr val="0070C0"/>
                </a:solidFill>
              </a:rPr>
            </a:br>
            <a:r>
              <a:rPr lang="en-US" dirty="0" err="1" smtClean="0">
                <a:solidFill>
                  <a:srgbClr val="0070C0"/>
                </a:solidFill>
              </a:rPr>
              <a:t>তারাকান্দা,ময়মনসিংহ</a:t>
            </a:r>
            <a:r>
              <a:rPr lang="en-US" dirty="0" smtClean="0">
                <a:solidFill>
                  <a:srgbClr val="0070C0"/>
                </a:solidFill>
              </a:rPr>
              <a:t> ।</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err="1" smtClean="0">
                <a:solidFill>
                  <a:srgbClr val="7030A0"/>
                </a:solidFill>
              </a:rPr>
              <a:t>ছবি</a:t>
            </a:r>
            <a:r>
              <a:rPr lang="en-US" dirty="0" smtClean="0">
                <a:solidFill>
                  <a:srgbClr val="7030A0"/>
                </a:solidFill>
              </a:rPr>
              <a:t> </a:t>
            </a:r>
            <a:r>
              <a:rPr lang="en-US" dirty="0" err="1" smtClean="0">
                <a:solidFill>
                  <a:srgbClr val="7030A0"/>
                </a:solidFill>
              </a:rPr>
              <a:t>দেখে</a:t>
            </a:r>
            <a:r>
              <a:rPr lang="en-US" dirty="0" smtClean="0">
                <a:solidFill>
                  <a:srgbClr val="7030A0"/>
                </a:solidFill>
              </a:rPr>
              <a:t> </a:t>
            </a:r>
            <a:r>
              <a:rPr lang="en-US" dirty="0" err="1" smtClean="0">
                <a:solidFill>
                  <a:srgbClr val="7030A0"/>
                </a:solidFill>
              </a:rPr>
              <a:t>চিন্তা</a:t>
            </a:r>
            <a:r>
              <a:rPr lang="en-US" dirty="0" smtClean="0">
                <a:solidFill>
                  <a:srgbClr val="7030A0"/>
                </a:solidFill>
              </a:rPr>
              <a:t> </a:t>
            </a:r>
            <a:r>
              <a:rPr lang="en-US" dirty="0" err="1" smtClean="0">
                <a:solidFill>
                  <a:srgbClr val="7030A0"/>
                </a:solidFill>
              </a:rPr>
              <a:t>কর</a:t>
            </a:r>
            <a:r>
              <a:rPr lang="en-US" dirty="0" smtClean="0">
                <a:solidFill>
                  <a:srgbClr val="7030A0"/>
                </a:solidFill>
              </a:rPr>
              <a:t> </a:t>
            </a:r>
            <a:endParaRPr lang="ar-SA"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p:cBhvr override="childStyle">
                                        <p:cTn id="6" dur="5000" fill="hold"/>
                                        <p:tgtEl>
                                          <p:spTgt spid="2"/>
                                        </p:tgtEl>
                                        <p:attrNameLst>
                                          <p:attrName>style.color</p:attrName>
                                        </p:attrNameLst>
                                      </p:cBhvr>
                                      <p:by>
                                        <p:hsl h="0" s="12549" l="25098"/>
                                      </p:by>
                                    </p:animClr>
                                    <p:animClr clrSpc="hsl">
                                      <p:cBhvr>
                                        <p:cTn id="7" dur="5000" fill="hold"/>
                                        <p:tgtEl>
                                          <p:spTgt spid="2"/>
                                        </p:tgtEl>
                                        <p:attrNameLst>
                                          <p:attrName>fillcolor</p:attrName>
                                        </p:attrNameLst>
                                      </p:cBhvr>
                                      <p:by>
                                        <p:hsl h="0" s="12549" l="25098"/>
                                      </p:by>
                                    </p:animClr>
                                    <p:animClr clrSpc="hsl">
                                      <p:cBhvr>
                                        <p:cTn id="8" dur="5000" fill="hold"/>
                                        <p:tgtEl>
                                          <p:spTgt spid="2"/>
                                        </p:tgtEl>
                                        <p:attrNameLst>
                                          <p:attrName>stroke.color</p:attrName>
                                        </p:attrNameLst>
                                      </p:cBhvr>
                                      <p:by>
                                        <p:hsl h="0" s="12549" l="25098"/>
                                      </p:by>
                                    </p:animClr>
                                    <p:set>
                                      <p:cBhvr>
                                        <p:cTn id="9" dur="5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smtClean="0">
                <a:solidFill>
                  <a:srgbClr val="7030A0"/>
                </a:solidFill>
              </a:rPr>
              <a:t>বড়</a:t>
            </a:r>
            <a:r>
              <a:rPr lang="en-US" sz="2400" dirty="0" smtClean="0">
                <a:solidFill>
                  <a:srgbClr val="7030A0"/>
                </a:solidFill>
              </a:rPr>
              <a:t> </a:t>
            </a:r>
            <a:r>
              <a:rPr lang="en-US" sz="2400" dirty="0" err="1" smtClean="0">
                <a:solidFill>
                  <a:srgbClr val="7030A0"/>
                </a:solidFill>
              </a:rPr>
              <a:t>বড়</a:t>
            </a:r>
            <a:r>
              <a:rPr lang="en-US" sz="2400" dirty="0" smtClean="0">
                <a:solidFill>
                  <a:srgbClr val="7030A0"/>
                </a:solidFill>
              </a:rPr>
              <a:t> </a:t>
            </a:r>
            <a:r>
              <a:rPr lang="en-US" sz="2400" dirty="0" err="1" smtClean="0">
                <a:solidFill>
                  <a:srgbClr val="7030A0"/>
                </a:solidFill>
              </a:rPr>
              <a:t>পাত্রে</a:t>
            </a:r>
            <a:r>
              <a:rPr lang="en-US" sz="2400" dirty="0" smtClean="0">
                <a:solidFill>
                  <a:srgbClr val="7030A0"/>
                </a:solidFill>
              </a:rPr>
              <a:t> </a:t>
            </a:r>
            <a:r>
              <a:rPr lang="en-US" sz="2400" dirty="0" err="1" smtClean="0">
                <a:solidFill>
                  <a:srgbClr val="7030A0"/>
                </a:solidFill>
              </a:rPr>
              <a:t>তরল</a:t>
            </a:r>
            <a:r>
              <a:rPr lang="en-US" sz="2400" dirty="0" smtClean="0">
                <a:solidFill>
                  <a:srgbClr val="7030A0"/>
                </a:solidFill>
              </a:rPr>
              <a:t> </a:t>
            </a:r>
            <a:r>
              <a:rPr lang="en-US" sz="2400" dirty="0" err="1" smtClean="0">
                <a:solidFill>
                  <a:srgbClr val="7030A0"/>
                </a:solidFill>
              </a:rPr>
              <a:t>দুধ</a:t>
            </a:r>
            <a:r>
              <a:rPr lang="en-US" sz="2400" dirty="0" smtClean="0">
                <a:solidFill>
                  <a:srgbClr val="7030A0"/>
                </a:solidFill>
              </a:rPr>
              <a:t>  </a:t>
            </a:r>
            <a:r>
              <a:rPr lang="en-US" sz="2400" dirty="0" err="1" smtClean="0">
                <a:solidFill>
                  <a:srgbClr val="7030A0"/>
                </a:solidFill>
              </a:rPr>
              <a:t>জমা</a:t>
            </a:r>
            <a:r>
              <a:rPr lang="en-US" sz="2400" dirty="0" smtClean="0">
                <a:solidFill>
                  <a:srgbClr val="7030A0"/>
                </a:solidFill>
              </a:rPr>
              <a:t> </a:t>
            </a:r>
            <a:r>
              <a:rPr lang="en-US" sz="2400" dirty="0" err="1" smtClean="0">
                <a:solidFill>
                  <a:srgbClr val="7030A0"/>
                </a:solidFill>
              </a:rPr>
              <a:t>করা</a:t>
            </a:r>
            <a:r>
              <a:rPr lang="en-US" sz="2400" dirty="0" smtClean="0">
                <a:solidFill>
                  <a:srgbClr val="7030A0"/>
                </a:solidFill>
              </a:rPr>
              <a:t> </a:t>
            </a:r>
            <a:r>
              <a:rPr lang="en-US" sz="2400" dirty="0" err="1" smtClean="0">
                <a:solidFill>
                  <a:srgbClr val="7030A0"/>
                </a:solidFill>
              </a:rPr>
              <a:t>হচ্ছে</a:t>
            </a:r>
            <a:r>
              <a:rPr lang="en-US" sz="2400" dirty="0" smtClean="0">
                <a:solidFill>
                  <a:srgbClr val="7030A0"/>
                </a:solidFill>
              </a:rPr>
              <a:t> ।</a:t>
            </a:r>
            <a:endParaRPr lang="ar-SA" sz="2400" dirty="0">
              <a:solidFill>
                <a:srgbClr val="7030A0"/>
              </a:solidFill>
            </a:endParaRPr>
          </a:p>
        </p:txBody>
      </p:sp>
      <p:pic>
        <p:nvPicPr>
          <p:cNvPr id="1026" name="Picture 2"/>
          <p:cNvPicPr>
            <a:picLocks noGrp="1" noChangeAspect="1" noChangeArrowheads="1"/>
          </p:cNvPicPr>
          <p:nvPr>
            <p:ph type="pic" idx="1"/>
          </p:nvPr>
        </p:nvPicPr>
        <p:blipFill>
          <a:blip r:embed="rId2" cstate="print"/>
          <a:srcRect l="13144" r="13144"/>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0" y="5334000"/>
            <a:ext cx="1828800" cy="1295400"/>
          </a:xfrm>
        </p:spPr>
        <p:txBody>
          <a:bodyPr>
            <a:normAutofit/>
          </a:bodyPr>
          <a:lstStyle/>
          <a:p>
            <a:r>
              <a:rPr lang="en-US" sz="4000" dirty="0" err="1" smtClean="0"/>
              <a:t>তরল</a:t>
            </a:r>
            <a:r>
              <a:rPr lang="en-US" sz="4000" dirty="0" smtClean="0"/>
              <a:t> </a:t>
            </a:r>
            <a:r>
              <a:rPr lang="en-US" sz="4000" dirty="0" err="1" smtClean="0"/>
              <a:t>দুধ</a:t>
            </a:r>
            <a:endParaRPr lang="ar-SA" sz="4000" dirty="0"/>
          </a:p>
        </p:txBody>
      </p:sp>
      <p:pic>
        <p:nvPicPr>
          <p:cNvPr id="2050" name="Picture 2"/>
          <p:cNvPicPr>
            <a:picLocks noGrp="1" noChangeAspect="1" noChangeArrowheads="1"/>
          </p:cNvPicPr>
          <p:nvPr>
            <p:ph type="pic" idx="1"/>
          </p:nvPr>
        </p:nvPicPr>
        <p:blipFill>
          <a:blip r:embed="rId2" cstate="print"/>
          <a:srcRect t="2552" b="2552"/>
          <a:stretch>
            <a:fillRect/>
          </a:stretch>
        </p:blipFill>
        <p:spPr bwMode="auto">
          <a:xfrm>
            <a:off x="1752600" y="152400"/>
            <a:ext cx="4724400" cy="297179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752600" y="3352800"/>
            <a:ext cx="48006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type="pic" idx="1"/>
          </p:nvPr>
        </p:nvPicPr>
        <p:blipFill>
          <a:blip r:embed="rId2" cstate="print"/>
          <a:srcRect l="5556" r="5556"/>
          <a:stretch>
            <a:fillRect/>
          </a:stretch>
        </p:blipFill>
        <p:spPr bwMode="auto">
          <a:xfrm>
            <a:off x="1792288" y="612775"/>
            <a:ext cx="2703512" cy="29686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24400" y="685801"/>
            <a:ext cx="3314700" cy="2895599"/>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905000" y="3733800"/>
            <a:ext cx="4343400" cy="2057400"/>
          </a:xfrm>
          <a:prstGeom prst="rect">
            <a:avLst/>
          </a:prstGeom>
          <a:noFill/>
          <a:ln w="9525">
            <a:noFill/>
            <a:miter lim="800000"/>
            <a:headEnd/>
            <a:tailEnd/>
          </a:ln>
        </p:spPr>
      </p:pic>
      <p:sp>
        <p:nvSpPr>
          <p:cNvPr id="5" name="Rectangle 4"/>
          <p:cNvSpPr/>
          <p:nvPr/>
        </p:nvSpPr>
        <p:spPr>
          <a:xfrm>
            <a:off x="1219200" y="6019800"/>
            <a:ext cx="7239000" cy="769441"/>
          </a:xfrm>
          <a:prstGeom prst="rect">
            <a:avLst/>
          </a:prstGeom>
        </p:spPr>
        <p:txBody>
          <a:bodyPr wrap="square">
            <a:spAutoFit/>
          </a:bodyPr>
          <a:lstStyle/>
          <a:p>
            <a:r>
              <a:rPr lang="en-US" sz="4400" dirty="0" err="1" smtClean="0"/>
              <a:t>তরল</a:t>
            </a:r>
            <a:r>
              <a:rPr lang="en-US" sz="4400" dirty="0" smtClean="0"/>
              <a:t> </a:t>
            </a:r>
            <a:r>
              <a:rPr lang="en-US" sz="4400" dirty="0" err="1" smtClean="0"/>
              <a:t>দুধ</a:t>
            </a:r>
            <a:r>
              <a:rPr lang="en-US" sz="4400" dirty="0" smtClean="0"/>
              <a:t> </a:t>
            </a:r>
            <a:r>
              <a:rPr lang="en-US" sz="4400" dirty="0" err="1" smtClean="0"/>
              <a:t>ফ্রিজে</a:t>
            </a:r>
            <a:r>
              <a:rPr lang="en-US" sz="4400" dirty="0" smtClean="0"/>
              <a:t> </a:t>
            </a:r>
            <a:r>
              <a:rPr lang="en-US" sz="4400" dirty="0" err="1" smtClean="0"/>
              <a:t>সংরক্ষণ</a:t>
            </a:r>
            <a:endParaRPr lang="ar-SA"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images.jpg"/>
          <p:cNvPicPr>
            <a:picLocks noGrp="1" noChangeAspect="1" noChangeArrowheads="1"/>
          </p:cNvPicPr>
          <p:nvPr>
            <p:ph type="pic" idx="1"/>
          </p:nvPr>
        </p:nvPicPr>
        <p:blipFill>
          <a:blip r:embed="rId2" cstate="print"/>
          <a:srcRect l="64" r="64"/>
          <a:stretch>
            <a:fillRect/>
          </a:stretch>
        </p:blipFill>
        <p:spPr bwMode="auto">
          <a:xfrm>
            <a:off x="2057400" y="685799"/>
            <a:ext cx="4876800" cy="3886201"/>
          </a:xfrm>
          <a:prstGeom prst="rect">
            <a:avLst/>
          </a:prstGeom>
          <a:noFill/>
        </p:spPr>
      </p:pic>
      <p:sp>
        <p:nvSpPr>
          <p:cNvPr id="6" name="Rectangle 5"/>
          <p:cNvSpPr/>
          <p:nvPr/>
        </p:nvSpPr>
        <p:spPr>
          <a:xfrm>
            <a:off x="838201" y="4648200"/>
            <a:ext cx="8040428" cy="830997"/>
          </a:xfrm>
          <a:prstGeom prst="rect">
            <a:avLst/>
          </a:prstGeom>
        </p:spPr>
        <p:txBody>
          <a:bodyPr wrap="square">
            <a:spAutoFit/>
          </a:bodyPr>
          <a:lstStyle/>
          <a:p>
            <a:pPr algn="ctr"/>
            <a:r>
              <a:rPr lang="en-US" sz="4800" dirty="0" err="1" smtClean="0">
                <a:solidFill>
                  <a:srgbClr val="FF0000"/>
                </a:solidFill>
              </a:rPr>
              <a:t>তরল</a:t>
            </a:r>
            <a:r>
              <a:rPr lang="en-US" sz="4800" dirty="0" smtClean="0">
                <a:solidFill>
                  <a:srgbClr val="FF0000"/>
                </a:solidFill>
              </a:rPr>
              <a:t> </a:t>
            </a:r>
            <a:r>
              <a:rPr lang="en-US" sz="4800" dirty="0" err="1" smtClean="0">
                <a:solidFill>
                  <a:srgbClr val="FF0000"/>
                </a:solidFill>
              </a:rPr>
              <a:t>দুধ</a:t>
            </a:r>
            <a:r>
              <a:rPr lang="en-US" sz="4800" dirty="0" smtClean="0">
                <a:solidFill>
                  <a:srgbClr val="FF0000"/>
                </a:solidFill>
              </a:rPr>
              <a:t> </a:t>
            </a:r>
            <a:r>
              <a:rPr lang="en-US" sz="4800" dirty="0" err="1" smtClean="0">
                <a:solidFill>
                  <a:srgbClr val="FF0000"/>
                </a:solidFill>
              </a:rPr>
              <a:t>পাস্তুরিকরন</a:t>
            </a:r>
            <a:r>
              <a:rPr lang="en-US" sz="4800" dirty="0" smtClean="0">
                <a:solidFill>
                  <a:srgbClr val="FF0000"/>
                </a:solidFill>
              </a:rPr>
              <a:t> </a:t>
            </a:r>
            <a:r>
              <a:rPr lang="en-US" sz="4800" dirty="0" err="1" smtClean="0">
                <a:solidFill>
                  <a:srgbClr val="FF0000"/>
                </a:solidFill>
              </a:rPr>
              <a:t>মেশিন</a:t>
            </a:r>
            <a:r>
              <a:rPr lang="en-US" sz="4800" dirty="0" smtClean="0">
                <a:solidFill>
                  <a:srgbClr val="FF0000"/>
                </a:solidFill>
              </a:rPr>
              <a:t> </a:t>
            </a:r>
            <a:endParaRPr lang="ar-SA"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rmAutofit/>
          </a:bodyPr>
          <a:lstStyle/>
          <a:p>
            <a:r>
              <a:rPr lang="en-US" dirty="0" err="1" smtClean="0"/>
              <a:t>আজকের</a:t>
            </a:r>
            <a:r>
              <a:rPr lang="en-US" dirty="0" smtClean="0"/>
              <a:t> </a:t>
            </a:r>
            <a:r>
              <a:rPr lang="en-US" dirty="0" err="1" smtClean="0"/>
              <a:t>বিষয়ঃ</a:t>
            </a:r>
            <a:r>
              <a:rPr lang="en-US" dirty="0" smtClean="0"/>
              <a:t/>
            </a:r>
            <a:br>
              <a:rPr lang="en-US" dirty="0" smtClean="0"/>
            </a:br>
            <a:r>
              <a:rPr lang="en-US" dirty="0" smtClean="0"/>
              <a:t/>
            </a:r>
            <a:br>
              <a:rPr lang="en-US" dirty="0" smtClean="0"/>
            </a:br>
            <a:r>
              <a:rPr lang="en-US" dirty="0" err="1" smtClean="0">
                <a:solidFill>
                  <a:srgbClr val="FF0000"/>
                </a:solidFill>
              </a:rPr>
              <a:t>দুধ</a:t>
            </a:r>
            <a:r>
              <a:rPr lang="en-US" dirty="0" smtClean="0">
                <a:solidFill>
                  <a:srgbClr val="FF0000"/>
                </a:solidFill>
              </a:rPr>
              <a:t> </a:t>
            </a:r>
            <a:r>
              <a:rPr lang="en-US" dirty="0" err="1" smtClean="0">
                <a:solidFill>
                  <a:srgbClr val="FF0000"/>
                </a:solidFill>
              </a:rPr>
              <a:t>পাস্তুরিকরণ</a:t>
            </a:r>
            <a:r>
              <a:rPr lang="en-US" dirty="0" smtClean="0"/>
              <a:t/>
            </a:r>
            <a:br>
              <a:rPr lang="en-US" dirty="0" smtClean="0"/>
            </a:br>
            <a:r>
              <a:rPr lang="en-US" dirty="0" smtClean="0"/>
              <a:t/>
            </a:r>
            <a:br>
              <a:rPr lang="en-US" dirty="0" smtClean="0"/>
            </a:br>
            <a:r>
              <a:rPr lang="en-US" dirty="0" smtClean="0">
                <a:solidFill>
                  <a:srgbClr val="00B050"/>
                </a:solidFill>
              </a:rPr>
              <a:t>৭ম </a:t>
            </a:r>
            <a:r>
              <a:rPr lang="en-US" dirty="0" err="1" smtClean="0">
                <a:solidFill>
                  <a:srgbClr val="00B050"/>
                </a:solidFill>
              </a:rPr>
              <a:t>অধ্যায়</a:t>
            </a:r>
            <a:r>
              <a:rPr lang="en-US" dirty="0" smtClean="0">
                <a:solidFill>
                  <a:srgbClr val="00B050"/>
                </a:solidFill>
              </a:rPr>
              <a:t>, ২য় </a:t>
            </a:r>
            <a:r>
              <a:rPr lang="en-US" dirty="0" err="1" smtClean="0">
                <a:solidFill>
                  <a:srgbClr val="00B050"/>
                </a:solidFill>
              </a:rPr>
              <a:t>পরিচ্ছেদ</a:t>
            </a:r>
            <a:endParaRPr lang="ar-SA"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400800"/>
          </a:xfrm>
        </p:spPr>
        <p:txBody>
          <a:bodyPr>
            <a:normAutofit/>
          </a:bodyPr>
          <a:lstStyle/>
          <a:p>
            <a:r>
              <a:rPr lang="en-US" dirty="0" err="1" smtClean="0">
                <a:solidFill>
                  <a:srgbClr val="00B050"/>
                </a:solidFill>
              </a:rPr>
              <a:t>শিখন</a:t>
            </a:r>
            <a:r>
              <a:rPr lang="en-US" dirty="0" smtClean="0">
                <a:solidFill>
                  <a:srgbClr val="00B050"/>
                </a:solidFill>
              </a:rPr>
              <a:t> </a:t>
            </a:r>
            <a:r>
              <a:rPr lang="en-US" dirty="0" err="1" smtClean="0">
                <a:solidFill>
                  <a:srgbClr val="00B050"/>
                </a:solidFill>
              </a:rPr>
              <a:t>ফল</a:t>
            </a:r>
            <a:r>
              <a:rPr lang="en-US" dirty="0" smtClean="0"/>
              <a:t/>
            </a:r>
            <a:br>
              <a:rPr lang="en-US" dirty="0" smtClean="0"/>
            </a:br>
            <a:r>
              <a:rPr lang="en-US" dirty="0" smtClean="0"/>
              <a:t> </a:t>
            </a:r>
            <a:r>
              <a:rPr lang="en-US" sz="2800" dirty="0" smtClean="0"/>
              <a:t>১. </a:t>
            </a:r>
            <a:r>
              <a:rPr lang="en-US" sz="2800" dirty="0" err="1" smtClean="0"/>
              <a:t>দুধে</a:t>
            </a:r>
            <a:r>
              <a:rPr lang="en-US" sz="2800" dirty="0" smtClean="0"/>
              <a:t> </a:t>
            </a:r>
            <a:r>
              <a:rPr lang="en-US" sz="2800" dirty="0" err="1" smtClean="0"/>
              <a:t>রোগ</a:t>
            </a:r>
            <a:r>
              <a:rPr lang="en-US" sz="2800" dirty="0" smtClean="0"/>
              <a:t> </a:t>
            </a:r>
            <a:r>
              <a:rPr lang="en-US" sz="2800" dirty="0" err="1" smtClean="0"/>
              <a:t>সৃষ্টিকারী</a:t>
            </a:r>
            <a:r>
              <a:rPr lang="en-US" sz="2800" dirty="0" smtClean="0"/>
              <a:t> </a:t>
            </a:r>
            <a:r>
              <a:rPr lang="en-US" sz="2800" dirty="0" err="1" smtClean="0"/>
              <a:t>জীবাণু</a:t>
            </a:r>
            <a:r>
              <a:rPr lang="en-US" sz="2800" dirty="0" smtClean="0"/>
              <a:t> </a:t>
            </a:r>
            <a:r>
              <a:rPr lang="en-US" sz="2800" dirty="0" err="1" smtClean="0"/>
              <a:t>নিয়ন্ত্রণ</a:t>
            </a:r>
            <a:r>
              <a:rPr lang="en-US" sz="2800" dirty="0" smtClean="0"/>
              <a:t> </a:t>
            </a:r>
            <a:r>
              <a:rPr lang="en-US" sz="2800" dirty="0" err="1" smtClean="0"/>
              <a:t>করার</a:t>
            </a:r>
            <a:r>
              <a:rPr lang="en-US" sz="2800" dirty="0" smtClean="0"/>
              <a:t> </a:t>
            </a:r>
            <a:r>
              <a:rPr lang="en-US" sz="2800" dirty="0" err="1" smtClean="0"/>
              <a:t>উপায়</a:t>
            </a:r>
            <a:r>
              <a:rPr lang="en-US" sz="2800" dirty="0" smtClean="0"/>
              <a:t> </a:t>
            </a:r>
            <a:r>
              <a:rPr lang="en-US" sz="2800" dirty="0" err="1" smtClean="0"/>
              <a:t>জানতে</a:t>
            </a:r>
            <a:r>
              <a:rPr lang="en-US" sz="2800" dirty="0" smtClean="0"/>
              <a:t> </a:t>
            </a:r>
            <a:r>
              <a:rPr lang="en-US" sz="2800" dirty="0" err="1" smtClean="0"/>
              <a:t>পারবে</a:t>
            </a:r>
            <a:r>
              <a:rPr lang="en-US" sz="2800" dirty="0" smtClean="0"/>
              <a:t> ।</a:t>
            </a:r>
            <a:r>
              <a:rPr lang="en-US" sz="2800" dirty="0" smtClean="0"/>
              <a:t/>
            </a:r>
            <a:br>
              <a:rPr lang="en-US" sz="2800" dirty="0" smtClean="0"/>
            </a:br>
            <a:r>
              <a:rPr lang="en-US" sz="2800" dirty="0" smtClean="0"/>
              <a:t>২. </a:t>
            </a:r>
            <a:r>
              <a:rPr lang="en-US" sz="2800" dirty="0" err="1" smtClean="0"/>
              <a:t>দুধ</a:t>
            </a:r>
            <a:r>
              <a:rPr lang="en-US" sz="2800" dirty="0" smtClean="0"/>
              <a:t> </a:t>
            </a:r>
            <a:r>
              <a:rPr lang="en-US" sz="2800" dirty="0" err="1" smtClean="0"/>
              <a:t>বেশী</a:t>
            </a:r>
            <a:r>
              <a:rPr lang="en-US" sz="2800" dirty="0" smtClean="0"/>
              <a:t> </a:t>
            </a:r>
            <a:r>
              <a:rPr lang="en-US" sz="2800" dirty="0" err="1" smtClean="0"/>
              <a:t>সময়</a:t>
            </a:r>
            <a:r>
              <a:rPr lang="en-US" sz="2800" dirty="0" smtClean="0"/>
              <a:t> </a:t>
            </a:r>
            <a:r>
              <a:rPr lang="en-US" sz="2800" dirty="0" err="1" smtClean="0"/>
              <a:t>সংরক্ষণ</a:t>
            </a:r>
            <a:r>
              <a:rPr lang="en-US" sz="2800" dirty="0" smtClean="0"/>
              <a:t> </a:t>
            </a:r>
            <a:r>
              <a:rPr lang="en-US" sz="2800" dirty="0" err="1" smtClean="0"/>
              <a:t>পদ্ধতি</a:t>
            </a:r>
            <a:r>
              <a:rPr lang="en-US" sz="2800" dirty="0" smtClean="0"/>
              <a:t> </a:t>
            </a:r>
            <a:r>
              <a:rPr lang="en-US" sz="2800" dirty="0" err="1" smtClean="0"/>
              <a:t>শিখতে</a:t>
            </a:r>
            <a:r>
              <a:rPr lang="en-US" sz="2800" dirty="0" smtClean="0"/>
              <a:t> </a:t>
            </a:r>
            <a:r>
              <a:rPr lang="en-US" sz="2800" dirty="0" err="1" smtClean="0"/>
              <a:t>পারবে</a:t>
            </a:r>
            <a:r>
              <a:rPr lang="en-US" sz="2800" dirty="0" smtClean="0"/>
              <a:t> ।</a:t>
            </a:r>
            <a:br>
              <a:rPr lang="en-US" sz="2800" dirty="0" smtClean="0"/>
            </a:br>
            <a:r>
              <a:rPr lang="en-US" sz="2800" dirty="0" smtClean="0"/>
              <a:t>৩.নিরাপদ </a:t>
            </a:r>
            <a:r>
              <a:rPr lang="en-US" sz="2800" dirty="0" err="1" smtClean="0"/>
              <a:t>স্বাস্থ্যসম্মত</a:t>
            </a:r>
            <a:r>
              <a:rPr lang="en-US" sz="2800" dirty="0" smtClean="0"/>
              <a:t> </a:t>
            </a:r>
            <a:r>
              <a:rPr lang="en-US" sz="2800" dirty="0" err="1" smtClean="0"/>
              <a:t>দুধ</a:t>
            </a:r>
            <a:r>
              <a:rPr lang="en-US" sz="2800" dirty="0" smtClean="0"/>
              <a:t> </a:t>
            </a:r>
            <a:r>
              <a:rPr lang="en-US" sz="2800" dirty="0" err="1" smtClean="0"/>
              <a:t>পাওয়ার</a:t>
            </a:r>
            <a:r>
              <a:rPr lang="en-US" sz="2800" dirty="0" smtClean="0"/>
              <a:t> </a:t>
            </a:r>
            <a:r>
              <a:rPr lang="en-US" sz="2800" dirty="0" err="1" smtClean="0"/>
              <a:t>উপায়</a:t>
            </a:r>
            <a:r>
              <a:rPr lang="en-US" sz="2800" dirty="0" smtClean="0"/>
              <a:t> </a:t>
            </a:r>
            <a:r>
              <a:rPr lang="en-US" sz="2800" dirty="0" err="1" smtClean="0"/>
              <a:t>জানবে</a:t>
            </a:r>
            <a:r>
              <a:rPr lang="en-US" sz="2800" dirty="0" smtClean="0"/>
              <a:t> ।</a:t>
            </a:r>
            <a:r>
              <a:rPr lang="en-US" dirty="0" smtClean="0"/>
              <a:t/>
            </a:r>
            <a:br>
              <a:rPr lang="en-US" dirty="0" smtClean="0"/>
            </a:b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p:cBhvr override="childStyle">
                                        <p:cTn id="6" dur="5000" fill="hold"/>
                                        <p:tgtEl>
                                          <p:spTgt spid="2"/>
                                        </p:tgtEl>
                                        <p:attrNameLst>
                                          <p:attrName>style.color</p:attrName>
                                        </p:attrNameLst>
                                      </p:cBhvr>
                                      <p:by>
                                        <p:hsl h="0" s="12549" l="25098"/>
                                      </p:by>
                                    </p:animClr>
                                    <p:animClr clrSpc="hsl">
                                      <p:cBhvr>
                                        <p:cTn id="7" dur="5000" fill="hold"/>
                                        <p:tgtEl>
                                          <p:spTgt spid="2"/>
                                        </p:tgtEl>
                                        <p:attrNameLst>
                                          <p:attrName>fillcolor</p:attrName>
                                        </p:attrNameLst>
                                      </p:cBhvr>
                                      <p:by>
                                        <p:hsl h="0" s="12549" l="25098"/>
                                      </p:by>
                                    </p:animClr>
                                    <p:animClr clrSpc="hsl">
                                      <p:cBhvr>
                                        <p:cTn id="8" dur="5000" fill="hold"/>
                                        <p:tgtEl>
                                          <p:spTgt spid="2"/>
                                        </p:tgtEl>
                                        <p:attrNameLst>
                                          <p:attrName>stroke.color</p:attrName>
                                        </p:attrNameLst>
                                      </p:cBhvr>
                                      <p:by>
                                        <p:hsl h="0" s="12549" l="25098"/>
                                      </p:by>
                                    </p:animClr>
                                    <p:set>
                                      <p:cBhvr>
                                        <p:cTn id="9" dur="5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239</Words>
  <Application>Microsoft Office PowerPoint</Application>
  <PresentationFormat>On-screen Show (4:3)</PresentationFormat>
  <Paragraphs>26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কৃষি শিক্ষা  শ্রেণি :  দাখিল নবম -দশম     ফাহমিদা বেগম                     সহকারী শিক্ষক কাকুরা ফাজিল মাদরাসা তারাকান্দা,ময়মনসিংহ ।</vt:lpstr>
      <vt:lpstr>ছবি দেখে চিন্তা কর </vt:lpstr>
      <vt:lpstr>বড় বড় পাত্রে তরল দুধ  জমা করা হচ্ছে ।</vt:lpstr>
      <vt:lpstr>Slide 5</vt:lpstr>
      <vt:lpstr>Slide 6</vt:lpstr>
      <vt:lpstr>Slide 7</vt:lpstr>
      <vt:lpstr>আজকের বিষয়ঃ  দুধ পাস্তুরিকরণ  ৭ম অধ্যায়, ২য় পরিচ্ছেদ</vt:lpstr>
      <vt:lpstr>শিখন ফল  ১. দুধে রোগ সৃষ্টিকারী জীবাণু নিয়ন্ত্রণ করার উপায় জানতে পারবে । ২. দুধ বেশী সময় সংরক্ষণ পদ্ধতি শিখতে পারবে । ৩.নিরাপদ স্বাস্থ্যসম্মত দুধ পাওয়ার উপায় জানবে । </vt:lpstr>
      <vt:lpstr>পাস্তুরাইজেশন খাদ্যপণ্য, বিশেষত পানীয় জীবাণুমুক্ত করার পদ্ধতি হচ্ছে পাস্তুরাইজেশন। বিশেষ পদ্ধতিতে উচ্চ তাপমাত্রা প্রয়োগে এ কাজটি করা হয়। </vt:lpstr>
      <vt:lpstr>১৮৬৫ সালে ফরাসী রসায়নবিদ লুই পাস্তুর এ পদ্ধতি উদ্ভাবন করেন। দুধ এবং মদ সংরক্ষণে এ পদ্ধতি উদ্ভাবিত হলেও এখন অনেক পণ্য সংরক্ষণেই এ পদ্ধতি ব্যবহৃত হচ্ছে।তবে দুধ প্রক্রিয়াজাতকরণে ড. সথসলেট নামক এক জার্মান বিজ্ঞানী প্রথম এর ব্যবহার করেন । </vt:lpstr>
      <vt:lpstr>দুধের পাস্তুরাইজেশন মুলনীতি: ১.দুধ সাধারণ তাপমাত্রায় বেশিক্ষণ সংরক্ষণ করা যায় না ।বিভিন্ন অনুজীব দুধ নষ্ট করে দেয় ।এই অনুজীব অতি উচ্চ তাপমাত্রায় ও নিম্ন  তাপমাত্রায় জন্মাতে ও বংশবিস্তার করতে পারে না । ২. পাস্তুরাইজেশন পদ্ধতিতে সব ক্ষতিকারক জীবাণু ধ্বংস করা না গেলেও অধিকাংশ জীবাণুই ধ্বংস করা সম্ভব হয়। পানীয়কে উচ্চ তাপমাত্রায় নিয়ে জীবাণু ধ্বংস করতে গেলে পানীয়ের স্বাদ-গন্ধ এবং পুষ্টিমান নষ্ট হওয়ার আশংকা থাকে। এজন্য নির্দিষ্ট তাপমাত্রায় জীবাণু ধ্বংস করার পর দ্রুত শীতল করতে হয়, আর উচ্চ তাপমাত্রায়ও বেশি সময় রাখা হয় না। </vt:lpstr>
      <vt:lpstr>বাসা বাড়ীতে স্বাভাবিক দুধ সংরক্ষণ : তরল দুধ খুবই পুষ্টিকর খাবার। তবে কয়েক ঘণ্টা বাইরে রাখলেই নষ্ট হয়ে যায় এর পুষ্টিগুণ ও স্বাদ। তাছাড়া জ্বাল দিয়ে বেশি হলে তিন দিন পর্যন্ত দুধ সংরক্ষণ করা যায়। তবে চাইলে দুধ ফ্রিজে রেখে সংরক্ষণ করা যায়। তরল দুধ ৫ থেকে ৭ দিন পর্যন্ত ফ্রিজে রাখলে ভালো থাকে। আর ফ্রিজারে রাখলে তিন মাস পর্যন্ত খেতে পারবেন। তবে পুরোপুরি পুষ্টি পেতে চাইলে এক মাসের মধ্যে দুধ খেয়ে ফেলাই ভালো। নয়তো ধীরে ধীরে এর পুষ্টিগুণ হারিয়ে যায়। </vt:lpstr>
      <vt:lpstr>দুধের পাস্তুরাইজেশন পদ্ধতি চালু :  আগে বাড়িতে বা বাড়ির খুব কাছে গরু থাকতো, যেখান থেকে দুধ সংগ্রহ করা হত। কিন্তু বাণিজ্যিক ডেয়রি খামার প্রতিষ্ঠার ফলে দুধ উৎপাদন বেড়ে গেছে । এছাড়া নগরায়ণের ফলে ভোক্তার কাছে দুধ পৌঁছানোর প্রয়োজনীয় সময়ের পরিমাণ বাড়তে থাকে।সেইসাথে বিংশ শতকের শুরু দিকে ইউরোপে দুধের কারণে যক্ষাসহ নানা রোগের প্রকোপ বৃদ্ধি পায়। এ পটভূমিতেই দুধের পাস্তুরাইজেশন পদ্ধতি চালু হয়। </vt:lpstr>
      <vt:lpstr>   </vt:lpstr>
      <vt:lpstr>প্রশ্নোত্তর ১. পাস্তুরাইজেশন বলতে কি বুঝ ? ২.বাসা বাড়িতে কিভাবে তরল দুধ সংরক্ষণ করা হয় । ৩. পাস্তুরাইজেশন এর পদ্ধতিগুলো কী কী ? </vt:lpstr>
      <vt:lpstr>বাড়ীর কাজ:   পাস্তুরাইজেশন এর পদ্ধতিগুলো কী কী খাতায় লিখে আনবা ।</vt:lpstr>
      <vt:lpstr>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বিষয়ঃ দুধ পাস্তুরিকরণ</dc:title>
  <dc:creator>USER</dc:creator>
  <cp:lastModifiedBy>USER</cp:lastModifiedBy>
  <cp:revision>30</cp:revision>
  <dcterms:created xsi:type="dcterms:W3CDTF">2006-08-16T00:00:00Z</dcterms:created>
  <dcterms:modified xsi:type="dcterms:W3CDTF">2020-12-18T17:47:51Z</dcterms:modified>
</cp:coreProperties>
</file>