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81" r:id="rId3"/>
    <p:sldId id="278" r:id="rId4"/>
    <p:sldId id="258" r:id="rId5"/>
    <p:sldId id="259" r:id="rId6"/>
    <p:sldId id="260" r:id="rId7"/>
    <p:sldId id="261" r:id="rId8"/>
    <p:sldId id="264" r:id="rId9"/>
    <p:sldId id="262" r:id="rId10"/>
    <p:sldId id="263" r:id="rId11"/>
    <p:sldId id="265" r:id="rId12"/>
    <p:sldId id="267" r:id="rId13"/>
    <p:sldId id="268" r:id="rId14"/>
    <p:sldId id="269" r:id="rId15"/>
    <p:sldId id="270" r:id="rId16"/>
    <p:sldId id="279" r:id="rId17"/>
    <p:sldId id="28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00FA6-AA2E-491D-9880-7DBCDA1C559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17B43981-5C68-4827-A362-7B70EAD690A2}">
      <dgm:prSet phldrT="[Text]" custT="1"/>
      <dgm:spPr>
        <a:solidFill>
          <a:schemeClr val="accent6">
            <a:lumMod val="40000"/>
            <a:lumOff val="60000"/>
          </a:schemeClr>
        </a:solidFill>
      </dgm:spPr>
      <dgm:t>
        <a:bodyPr/>
        <a:lstStyle/>
        <a:p>
          <a:r>
            <a:rPr lang="bn-BD" sz="3600" dirty="0">
              <a:solidFill>
                <a:schemeClr val="tx2"/>
              </a:solidFill>
              <a:latin typeface="NikoshBAN" pitchFamily="2" charset="0"/>
              <a:cs typeface="NikoshBAN" pitchFamily="2" charset="0"/>
            </a:rPr>
            <a:t>অনুমান</a:t>
          </a:r>
          <a:endParaRPr lang="en-US" sz="3600" dirty="0">
            <a:solidFill>
              <a:schemeClr val="tx2"/>
            </a:solidFill>
            <a:latin typeface="NikoshBAN" pitchFamily="2" charset="0"/>
            <a:cs typeface="NikoshBAN" pitchFamily="2" charset="0"/>
          </a:endParaRPr>
        </a:p>
      </dgm:t>
    </dgm:pt>
    <dgm:pt modelId="{8C72F990-B82B-4C1E-AD0C-0311BD104C47}" type="parTrans" cxnId="{AE25C295-A4C5-4E7C-AB9F-D3AE185B4B45}">
      <dgm:prSet/>
      <dgm:spPr/>
      <dgm:t>
        <a:bodyPr/>
        <a:lstStyle/>
        <a:p>
          <a:endParaRPr lang="en-US"/>
        </a:p>
      </dgm:t>
    </dgm:pt>
    <dgm:pt modelId="{626D3AB4-97F9-40D6-834D-CD41B04C5CB3}" type="sibTrans" cxnId="{AE25C295-A4C5-4E7C-AB9F-D3AE185B4B45}">
      <dgm:prSet/>
      <dgm:spPr>
        <a:solidFill>
          <a:schemeClr val="accent6">
            <a:lumMod val="75000"/>
          </a:schemeClr>
        </a:solidFill>
      </dgm:spPr>
      <dgm:t>
        <a:bodyPr/>
        <a:lstStyle/>
        <a:p>
          <a:endParaRPr lang="en-US"/>
        </a:p>
      </dgm:t>
    </dgm:pt>
    <dgm:pt modelId="{0119D6BC-6D37-4883-A7DE-5BEBF4E4027A}">
      <dgm:prSet phldrT="[Text]" custT="1"/>
      <dgm:spPr>
        <a:solidFill>
          <a:schemeClr val="accent4">
            <a:lumMod val="40000"/>
            <a:lumOff val="60000"/>
          </a:schemeClr>
        </a:solidFill>
      </dgm:spPr>
      <dgm:t>
        <a:bodyPr/>
        <a:lstStyle/>
        <a:p>
          <a:r>
            <a:rPr lang="bn-BD" sz="3200" dirty="0">
              <a:solidFill>
                <a:schemeClr val="tx2"/>
              </a:solidFill>
              <a:latin typeface="NikoshBAN" pitchFamily="2" charset="0"/>
              <a:cs typeface="NikoshBAN" pitchFamily="2" charset="0"/>
            </a:rPr>
            <a:t>আরোহ</a:t>
          </a:r>
        </a:p>
        <a:p>
          <a:r>
            <a:rPr lang="bn-BD" sz="3200" dirty="0">
              <a:solidFill>
                <a:schemeClr val="tx2"/>
              </a:solidFill>
              <a:latin typeface="NikoshBAN" pitchFamily="2" charset="0"/>
              <a:cs typeface="NikoshBAN" pitchFamily="2" charset="0"/>
            </a:rPr>
            <a:t>অনুমান </a:t>
          </a:r>
          <a:endParaRPr lang="en-US" sz="3200" dirty="0">
            <a:solidFill>
              <a:schemeClr val="tx2"/>
            </a:solidFill>
            <a:latin typeface="NikoshBAN" pitchFamily="2" charset="0"/>
            <a:cs typeface="NikoshBAN" pitchFamily="2" charset="0"/>
          </a:endParaRPr>
        </a:p>
      </dgm:t>
    </dgm:pt>
    <dgm:pt modelId="{96981BD5-B8FB-4E9B-8DDE-8E274373AC20}" type="parTrans" cxnId="{4E825ABA-3075-442D-9C2D-8276AC096FA2}">
      <dgm:prSet/>
      <dgm:spPr/>
      <dgm:t>
        <a:bodyPr/>
        <a:lstStyle/>
        <a:p>
          <a:endParaRPr lang="en-US"/>
        </a:p>
      </dgm:t>
    </dgm:pt>
    <dgm:pt modelId="{B7236D3F-ADFF-4E76-B05A-72280A12DC8C}" type="sibTrans" cxnId="{4E825ABA-3075-442D-9C2D-8276AC096FA2}">
      <dgm:prSet/>
      <dgm:spPr>
        <a:solidFill>
          <a:schemeClr val="accent6">
            <a:lumMod val="75000"/>
          </a:schemeClr>
        </a:solidFill>
      </dgm:spPr>
      <dgm:t>
        <a:bodyPr/>
        <a:lstStyle/>
        <a:p>
          <a:endParaRPr lang="en-US"/>
        </a:p>
      </dgm:t>
    </dgm:pt>
    <dgm:pt modelId="{AA1389F0-9146-42DC-8ACD-F2E02555009B}">
      <dgm:prSet phldrT="[Text]" custT="1"/>
      <dgm:spPr>
        <a:solidFill>
          <a:schemeClr val="accent4">
            <a:lumMod val="40000"/>
            <a:lumOff val="60000"/>
          </a:schemeClr>
        </a:solidFill>
      </dgm:spPr>
      <dgm:t>
        <a:bodyPr/>
        <a:lstStyle/>
        <a:p>
          <a:r>
            <a:rPr lang="bn-BD" sz="2800" dirty="0">
              <a:solidFill>
                <a:schemeClr val="tx2"/>
              </a:solidFill>
            </a:rPr>
            <a:t> </a:t>
          </a:r>
          <a:r>
            <a:rPr lang="bn-BD" sz="2800" dirty="0">
              <a:solidFill>
                <a:schemeClr val="tx2"/>
              </a:solidFill>
              <a:latin typeface="NikoshBAN" pitchFamily="2" charset="0"/>
              <a:cs typeface="NikoshBAN" pitchFamily="2" charset="0"/>
            </a:rPr>
            <a:t>অবরোহ</a:t>
          </a:r>
        </a:p>
        <a:p>
          <a:r>
            <a:rPr lang="bn-BD" sz="2800" dirty="0">
              <a:solidFill>
                <a:schemeClr val="tx2"/>
              </a:solidFill>
              <a:latin typeface="NikoshBAN" pitchFamily="2" charset="0"/>
              <a:cs typeface="NikoshBAN" pitchFamily="2" charset="0"/>
            </a:rPr>
            <a:t>অনুমান</a:t>
          </a:r>
          <a:endParaRPr lang="en-US" sz="2800" dirty="0">
            <a:solidFill>
              <a:schemeClr val="tx2"/>
            </a:solidFill>
            <a:latin typeface="NikoshBAN" pitchFamily="2" charset="0"/>
            <a:cs typeface="NikoshBAN" pitchFamily="2" charset="0"/>
          </a:endParaRPr>
        </a:p>
      </dgm:t>
    </dgm:pt>
    <dgm:pt modelId="{AC04C9E3-DFD1-452C-B0BF-847B33BE2229}" type="parTrans" cxnId="{7979A7D1-3015-435F-9CF3-E7088719C5DC}">
      <dgm:prSet/>
      <dgm:spPr/>
      <dgm:t>
        <a:bodyPr/>
        <a:lstStyle/>
        <a:p>
          <a:endParaRPr lang="en-US"/>
        </a:p>
      </dgm:t>
    </dgm:pt>
    <dgm:pt modelId="{02C8FA8C-83B0-4D70-B34B-C6B5829F0265}" type="sibTrans" cxnId="{7979A7D1-3015-435F-9CF3-E7088719C5DC}">
      <dgm:prSet/>
      <dgm:spPr>
        <a:solidFill>
          <a:schemeClr val="accent6">
            <a:lumMod val="75000"/>
          </a:schemeClr>
        </a:solidFill>
      </dgm:spPr>
      <dgm:t>
        <a:bodyPr/>
        <a:lstStyle/>
        <a:p>
          <a:endParaRPr lang="en-US"/>
        </a:p>
      </dgm:t>
    </dgm:pt>
    <dgm:pt modelId="{61905030-1F78-4E16-B71B-3C5BA67B1B22}" type="pres">
      <dgm:prSet presAssocID="{FCA00FA6-AA2E-491D-9880-7DBCDA1C559E}" presName="Name0" presStyleCnt="0">
        <dgm:presLayoutVars>
          <dgm:dir/>
          <dgm:resizeHandles val="exact"/>
        </dgm:presLayoutVars>
      </dgm:prSet>
      <dgm:spPr/>
    </dgm:pt>
    <dgm:pt modelId="{155FFF02-D99E-4152-9A13-F60BA59A6111}" type="pres">
      <dgm:prSet presAssocID="{17B43981-5C68-4827-A362-7B70EAD690A2}" presName="node" presStyleLbl="node1" presStyleIdx="0" presStyleCnt="3" custRadScaleRad="101327" custRadScaleInc="-685">
        <dgm:presLayoutVars>
          <dgm:bulletEnabled val="1"/>
        </dgm:presLayoutVars>
      </dgm:prSet>
      <dgm:spPr/>
    </dgm:pt>
    <dgm:pt modelId="{2C49E125-499C-4A68-8D00-988047989FBE}" type="pres">
      <dgm:prSet presAssocID="{626D3AB4-97F9-40D6-834D-CD41B04C5CB3}" presName="sibTrans" presStyleLbl="sibTrans2D1" presStyleIdx="0" presStyleCnt="3"/>
      <dgm:spPr/>
    </dgm:pt>
    <dgm:pt modelId="{174C3DDD-B76A-4775-ACD0-37E13C1320F4}" type="pres">
      <dgm:prSet presAssocID="{626D3AB4-97F9-40D6-834D-CD41B04C5CB3}" presName="connectorText" presStyleLbl="sibTrans2D1" presStyleIdx="0" presStyleCnt="3"/>
      <dgm:spPr/>
    </dgm:pt>
    <dgm:pt modelId="{A1B615A5-9611-4AD2-B572-0FF5BC0C51B7}" type="pres">
      <dgm:prSet presAssocID="{0119D6BC-6D37-4883-A7DE-5BEBF4E4027A}" presName="node" presStyleLbl="node1" presStyleIdx="1" presStyleCnt="3">
        <dgm:presLayoutVars>
          <dgm:bulletEnabled val="1"/>
        </dgm:presLayoutVars>
      </dgm:prSet>
      <dgm:spPr/>
    </dgm:pt>
    <dgm:pt modelId="{810FC426-B614-47FE-999D-4DABBC5058B6}" type="pres">
      <dgm:prSet presAssocID="{B7236D3F-ADFF-4E76-B05A-72280A12DC8C}" presName="sibTrans" presStyleLbl="sibTrans2D1" presStyleIdx="1" presStyleCnt="3"/>
      <dgm:spPr/>
    </dgm:pt>
    <dgm:pt modelId="{D3EF8467-36FD-4571-9082-6BD92E19FFA3}" type="pres">
      <dgm:prSet presAssocID="{B7236D3F-ADFF-4E76-B05A-72280A12DC8C}" presName="connectorText" presStyleLbl="sibTrans2D1" presStyleIdx="1" presStyleCnt="3"/>
      <dgm:spPr/>
    </dgm:pt>
    <dgm:pt modelId="{6D196EE3-A6B4-4343-A54E-D91F3E4D566E}" type="pres">
      <dgm:prSet presAssocID="{AA1389F0-9146-42DC-8ACD-F2E02555009B}" presName="node" presStyleLbl="node1" presStyleIdx="2" presStyleCnt="3">
        <dgm:presLayoutVars>
          <dgm:bulletEnabled val="1"/>
        </dgm:presLayoutVars>
      </dgm:prSet>
      <dgm:spPr/>
    </dgm:pt>
    <dgm:pt modelId="{5C0F4C46-278B-4AFC-BDF4-1AA225927E41}" type="pres">
      <dgm:prSet presAssocID="{02C8FA8C-83B0-4D70-B34B-C6B5829F0265}" presName="sibTrans" presStyleLbl="sibTrans2D1" presStyleIdx="2" presStyleCnt="3"/>
      <dgm:spPr/>
    </dgm:pt>
    <dgm:pt modelId="{628A226A-AEE5-43CD-84A9-695B7B1B2B7D}" type="pres">
      <dgm:prSet presAssocID="{02C8FA8C-83B0-4D70-B34B-C6B5829F0265}" presName="connectorText" presStyleLbl="sibTrans2D1" presStyleIdx="2" presStyleCnt="3"/>
      <dgm:spPr/>
    </dgm:pt>
  </dgm:ptLst>
  <dgm:cxnLst>
    <dgm:cxn modelId="{A4BD5507-118B-4E88-B0C4-B4411A2E7368}" type="presOf" srcId="{626D3AB4-97F9-40D6-834D-CD41B04C5CB3}" destId="{2C49E125-499C-4A68-8D00-988047989FBE}" srcOrd="0" destOrd="0" presId="urn:microsoft.com/office/officeart/2005/8/layout/cycle7"/>
    <dgm:cxn modelId="{3EC59907-49C0-4EB8-B89A-BA98270FBE83}" type="presOf" srcId="{02C8FA8C-83B0-4D70-B34B-C6B5829F0265}" destId="{5C0F4C46-278B-4AFC-BDF4-1AA225927E41}" srcOrd="0" destOrd="0" presId="urn:microsoft.com/office/officeart/2005/8/layout/cycle7"/>
    <dgm:cxn modelId="{AE60D338-05AB-41D9-8CC7-0C18E7B959E2}" type="presOf" srcId="{0119D6BC-6D37-4883-A7DE-5BEBF4E4027A}" destId="{A1B615A5-9611-4AD2-B572-0FF5BC0C51B7}" srcOrd="0" destOrd="0" presId="urn:microsoft.com/office/officeart/2005/8/layout/cycle7"/>
    <dgm:cxn modelId="{FC7F2E3E-920B-4385-AE23-87B81A805434}" type="presOf" srcId="{B7236D3F-ADFF-4E76-B05A-72280A12DC8C}" destId="{D3EF8467-36FD-4571-9082-6BD92E19FFA3}" srcOrd="1" destOrd="0" presId="urn:microsoft.com/office/officeart/2005/8/layout/cycle7"/>
    <dgm:cxn modelId="{93935675-C745-419E-AB82-DB34FE6B75B1}" type="presOf" srcId="{02C8FA8C-83B0-4D70-B34B-C6B5829F0265}" destId="{628A226A-AEE5-43CD-84A9-695B7B1B2B7D}" srcOrd="1" destOrd="0" presId="urn:microsoft.com/office/officeart/2005/8/layout/cycle7"/>
    <dgm:cxn modelId="{15D2157F-9946-4A18-84F9-75BF8FD7FB3A}" type="presOf" srcId="{FCA00FA6-AA2E-491D-9880-7DBCDA1C559E}" destId="{61905030-1F78-4E16-B71B-3C5BA67B1B22}" srcOrd="0" destOrd="0" presId="urn:microsoft.com/office/officeart/2005/8/layout/cycle7"/>
    <dgm:cxn modelId="{AE25C295-A4C5-4E7C-AB9F-D3AE185B4B45}" srcId="{FCA00FA6-AA2E-491D-9880-7DBCDA1C559E}" destId="{17B43981-5C68-4827-A362-7B70EAD690A2}" srcOrd="0" destOrd="0" parTransId="{8C72F990-B82B-4C1E-AD0C-0311BD104C47}" sibTransId="{626D3AB4-97F9-40D6-834D-CD41B04C5CB3}"/>
    <dgm:cxn modelId="{7424909E-3D6C-4DF3-B0CE-6EDA42AE1C36}" type="presOf" srcId="{626D3AB4-97F9-40D6-834D-CD41B04C5CB3}" destId="{174C3DDD-B76A-4775-ACD0-37E13C1320F4}" srcOrd="1" destOrd="0" presId="urn:microsoft.com/office/officeart/2005/8/layout/cycle7"/>
    <dgm:cxn modelId="{B41E8BA7-C9ED-4337-B67D-FBEEA8E36F59}" type="presOf" srcId="{AA1389F0-9146-42DC-8ACD-F2E02555009B}" destId="{6D196EE3-A6B4-4343-A54E-D91F3E4D566E}" srcOrd="0" destOrd="0" presId="urn:microsoft.com/office/officeart/2005/8/layout/cycle7"/>
    <dgm:cxn modelId="{32E163A9-B424-444E-9BEB-D8CFF04E359C}" type="presOf" srcId="{17B43981-5C68-4827-A362-7B70EAD690A2}" destId="{155FFF02-D99E-4152-9A13-F60BA59A6111}" srcOrd="0" destOrd="0" presId="urn:microsoft.com/office/officeart/2005/8/layout/cycle7"/>
    <dgm:cxn modelId="{4E825ABA-3075-442D-9C2D-8276AC096FA2}" srcId="{FCA00FA6-AA2E-491D-9880-7DBCDA1C559E}" destId="{0119D6BC-6D37-4883-A7DE-5BEBF4E4027A}" srcOrd="1" destOrd="0" parTransId="{96981BD5-B8FB-4E9B-8DDE-8E274373AC20}" sibTransId="{B7236D3F-ADFF-4E76-B05A-72280A12DC8C}"/>
    <dgm:cxn modelId="{7979A7D1-3015-435F-9CF3-E7088719C5DC}" srcId="{FCA00FA6-AA2E-491D-9880-7DBCDA1C559E}" destId="{AA1389F0-9146-42DC-8ACD-F2E02555009B}" srcOrd="2" destOrd="0" parTransId="{AC04C9E3-DFD1-452C-B0BF-847B33BE2229}" sibTransId="{02C8FA8C-83B0-4D70-B34B-C6B5829F0265}"/>
    <dgm:cxn modelId="{515302E9-A71C-4593-BE6B-FE8E69F2D0C5}" type="presOf" srcId="{B7236D3F-ADFF-4E76-B05A-72280A12DC8C}" destId="{810FC426-B614-47FE-999D-4DABBC5058B6}" srcOrd="0" destOrd="0" presId="urn:microsoft.com/office/officeart/2005/8/layout/cycle7"/>
    <dgm:cxn modelId="{3029663D-121E-4A2D-BEFA-F8CB3C98AA29}" type="presParOf" srcId="{61905030-1F78-4E16-B71B-3C5BA67B1B22}" destId="{155FFF02-D99E-4152-9A13-F60BA59A6111}" srcOrd="0" destOrd="0" presId="urn:microsoft.com/office/officeart/2005/8/layout/cycle7"/>
    <dgm:cxn modelId="{5B34875B-C5AF-4395-9C4B-35BBD05F8F51}" type="presParOf" srcId="{61905030-1F78-4E16-B71B-3C5BA67B1B22}" destId="{2C49E125-499C-4A68-8D00-988047989FBE}" srcOrd="1" destOrd="0" presId="urn:microsoft.com/office/officeart/2005/8/layout/cycle7"/>
    <dgm:cxn modelId="{147E911D-569F-4CAE-9968-CA3A76A4107D}" type="presParOf" srcId="{2C49E125-499C-4A68-8D00-988047989FBE}" destId="{174C3DDD-B76A-4775-ACD0-37E13C1320F4}" srcOrd="0" destOrd="0" presId="urn:microsoft.com/office/officeart/2005/8/layout/cycle7"/>
    <dgm:cxn modelId="{6788077C-23C6-4057-8152-B6C29C08D71D}" type="presParOf" srcId="{61905030-1F78-4E16-B71B-3C5BA67B1B22}" destId="{A1B615A5-9611-4AD2-B572-0FF5BC0C51B7}" srcOrd="2" destOrd="0" presId="urn:microsoft.com/office/officeart/2005/8/layout/cycle7"/>
    <dgm:cxn modelId="{9A3032C5-6CBC-4B78-AA53-7DA84447A068}" type="presParOf" srcId="{61905030-1F78-4E16-B71B-3C5BA67B1B22}" destId="{810FC426-B614-47FE-999D-4DABBC5058B6}" srcOrd="3" destOrd="0" presId="urn:microsoft.com/office/officeart/2005/8/layout/cycle7"/>
    <dgm:cxn modelId="{35C03DD2-E37A-4597-B30A-7E167AA4018C}" type="presParOf" srcId="{810FC426-B614-47FE-999D-4DABBC5058B6}" destId="{D3EF8467-36FD-4571-9082-6BD92E19FFA3}" srcOrd="0" destOrd="0" presId="urn:microsoft.com/office/officeart/2005/8/layout/cycle7"/>
    <dgm:cxn modelId="{6F9A5073-20C2-4AC6-BAD0-186E6D45A19B}" type="presParOf" srcId="{61905030-1F78-4E16-B71B-3C5BA67B1B22}" destId="{6D196EE3-A6B4-4343-A54E-D91F3E4D566E}" srcOrd="4" destOrd="0" presId="urn:microsoft.com/office/officeart/2005/8/layout/cycle7"/>
    <dgm:cxn modelId="{3BFAEB81-B1A8-4146-883D-646DC1AC4D8B}" type="presParOf" srcId="{61905030-1F78-4E16-B71B-3C5BA67B1B22}" destId="{5C0F4C46-278B-4AFC-BDF4-1AA225927E41}" srcOrd="5" destOrd="0" presId="urn:microsoft.com/office/officeart/2005/8/layout/cycle7"/>
    <dgm:cxn modelId="{EDE87542-7A75-40AA-98D7-12A74C606E45}" type="presParOf" srcId="{5C0F4C46-278B-4AFC-BDF4-1AA225927E41}" destId="{628A226A-AEE5-43CD-84A9-695B7B1B2B7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FFF02-D99E-4152-9A13-F60BA59A6111}">
      <dsp:nvSpPr>
        <dsp:cNvPr id="0" name=""/>
        <dsp:cNvSpPr/>
      </dsp:nvSpPr>
      <dsp:spPr>
        <a:xfrm>
          <a:off x="1981202" y="0"/>
          <a:ext cx="2104429" cy="1052214"/>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bn-BD" sz="3600" kern="1200" dirty="0">
              <a:solidFill>
                <a:schemeClr val="tx2"/>
              </a:solidFill>
              <a:latin typeface="NikoshBAN" pitchFamily="2" charset="0"/>
              <a:cs typeface="NikoshBAN" pitchFamily="2" charset="0"/>
            </a:rPr>
            <a:t>অনুমান</a:t>
          </a:r>
          <a:endParaRPr lang="en-US" sz="3600" kern="1200" dirty="0">
            <a:solidFill>
              <a:schemeClr val="tx2"/>
            </a:solidFill>
            <a:latin typeface="NikoshBAN" pitchFamily="2" charset="0"/>
            <a:cs typeface="NikoshBAN" pitchFamily="2" charset="0"/>
          </a:endParaRPr>
        </a:p>
      </dsp:txBody>
      <dsp:txXfrm>
        <a:off x="2012020" y="30818"/>
        <a:ext cx="2042793" cy="990578"/>
      </dsp:txXfrm>
    </dsp:sp>
    <dsp:sp modelId="{2C49E125-499C-4A68-8D00-988047989FBE}">
      <dsp:nvSpPr>
        <dsp:cNvPr id="0" name=""/>
        <dsp:cNvSpPr/>
      </dsp:nvSpPr>
      <dsp:spPr>
        <a:xfrm rot="3588118">
          <a:off x="3361232" y="1847272"/>
          <a:ext cx="1096445" cy="368275"/>
        </a:xfrm>
        <a:prstGeom prst="lef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471715" y="1920927"/>
        <a:ext cx="875480" cy="220965"/>
      </dsp:txXfrm>
    </dsp:sp>
    <dsp:sp modelId="{A1B615A5-9611-4AD2-B572-0FF5BC0C51B7}">
      <dsp:nvSpPr>
        <dsp:cNvPr id="0" name=""/>
        <dsp:cNvSpPr/>
      </dsp:nvSpPr>
      <dsp:spPr>
        <a:xfrm>
          <a:off x="3733278" y="3010605"/>
          <a:ext cx="2104429" cy="1052214"/>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bn-BD" sz="3200" kern="1200" dirty="0">
              <a:solidFill>
                <a:schemeClr val="tx2"/>
              </a:solidFill>
              <a:latin typeface="NikoshBAN" pitchFamily="2" charset="0"/>
              <a:cs typeface="NikoshBAN" pitchFamily="2" charset="0"/>
            </a:rPr>
            <a:t>আরোহ</a:t>
          </a:r>
        </a:p>
        <a:p>
          <a:pPr marL="0" lvl="0" indent="0" algn="ctr" defTabSz="1422400">
            <a:lnSpc>
              <a:spcPct val="90000"/>
            </a:lnSpc>
            <a:spcBef>
              <a:spcPct val="0"/>
            </a:spcBef>
            <a:spcAft>
              <a:spcPct val="35000"/>
            </a:spcAft>
            <a:buNone/>
          </a:pPr>
          <a:r>
            <a:rPr lang="bn-BD" sz="3200" kern="1200" dirty="0">
              <a:solidFill>
                <a:schemeClr val="tx2"/>
              </a:solidFill>
              <a:latin typeface="NikoshBAN" pitchFamily="2" charset="0"/>
              <a:cs typeface="NikoshBAN" pitchFamily="2" charset="0"/>
            </a:rPr>
            <a:t>অনুমান </a:t>
          </a:r>
          <a:endParaRPr lang="en-US" sz="3200" kern="1200" dirty="0">
            <a:solidFill>
              <a:schemeClr val="tx2"/>
            </a:solidFill>
            <a:latin typeface="NikoshBAN" pitchFamily="2" charset="0"/>
            <a:cs typeface="NikoshBAN" pitchFamily="2" charset="0"/>
          </a:endParaRPr>
        </a:p>
      </dsp:txBody>
      <dsp:txXfrm>
        <a:off x="3764096" y="3041423"/>
        <a:ext cx="2042793" cy="990578"/>
      </dsp:txXfrm>
    </dsp:sp>
    <dsp:sp modelId="{810FC426-B614-47FE-999D-4DABBC5058B6}">
      <dsp:nvSpPr>
        <dsp:cNvPr id="0" name=""/>
        <dsp:cNvSpPr/>
      </dsp:nvSpPr>
      <dsp:spPr>
        <a:xfrm rot="10800000">
          <a:off x="2499777" y="3352575"/>
          <a:ext cx="1096445" cy="368275"/>
        </a:xfrm>
        <a:prstGeom prst="lef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610259" y="3426230"/>
        <a:ext cx="875480" cy="220965"/>
      </dsp:txXfrm>
    </dsp:sp>
    <dsp:sp modelId="{6D196EE3-A6B4-4343-A54E-D91F3E4D566E}">
      <dsp:nvSpPr>
        <dsp:cNvPr id="0" name=""/>
        <dsp:cNvSpPr/>
      </dsp:nvSpPr>
      <dsp:spPr>
        <a:xfrm>
          <a:off x="258291" y="3010605"/>
          <a:ext cx="2104429" cy="1052214"/>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n-BD" sz="2800" kern="1200" dirty="0">
              <a:solidFill>
                <a:schemeClr val="tx2"/>
              </a:solidFill>
            </a:rPr>
            <a:t> </a:t>
          </a:r>
          <a:r>
            <a:rPr lang="bn-BD" sz="2800" kern="1200" dirty="0">
              <a:solidFill>
                <a:schemeClr val="tx2"/>
              </a:solidFill>
              <a:latin typeface="NikoshBAN" pitchFamily="2" charset="0"/>
              <a:cs typeface="NikoshBAN" pitchFamily="2" charset="0"/>
            </a:rPr>
            <a:t>অবরোহ</a:t>
          </a:r>
        </a:p>
        <a:p>
          <a:pPr marL="0" lvl="0" indent="0" algn="ctr" defTabSz="1244600">
            <a:lnSpc>
              <a:spcPct val="90000"/>
            </a:lnSpc>
            <a:spcBef>
              <a:spcPct val="0"/>
            </a:spcBef>
            <a:spcAft>
              <a:spcPct val="35000"/>
            </a:spcAft>
            <a:buNone/>
          </a:pPr>
          <a:r>
            <a:rPr lang="bn-BD" sz="2800" kern="1200" dirty="0">
              <a:solidFill>
                <a:schemeClr val="tx2"/>
              </a:solidFill>
              <a:latin typeface="NikoshBAN" pitchFamily="2" charset="0"/>
              <a:cs typeface="NikoshBAN" pitchFamily="2" charset="0"/>
            </a:rPr>
            <a:t>অনুমান</a:t>
          </a:r>
          <a:endParaRPr lang="en-US" sz="2800" kern="1200" dirty="0">
            <a:solidFill>
              <a:schemeClr val="tx2"/>
            </a:solidFill>
            <a:latin typeface="NikoshBAN" pitchFamily="2" charset="0"/>
            <a:cs typeface="NikoshBAN" pitchFamily="2" charset="0"/>
          </a:endParaRPr>
        </a:p>
      </dsp:txBody>
      <dsp:txXfrm>
        <a:off x="289109" y="3041423"/>
        <a:ext cx="2042793" cy="990578"/>
      </dsp:txXfrm>
    </dsp:sp>
    <dsp:sp modelId="{5C0F4C46-278B-4AFC-BDF4-1AA225927E41}">
      <dsp:nvSpPr>
        <dsp:cNvPr id="0" name=""/>
        <dsp:cNvSpPr/>
      </dsp:nvSpPr>
      <dsp:spPr>
        <a:xfrm rot="17986900">
          <a:off x="1623739" y="1847272"/>
          <a:ext cx="1096445" cy="368275"/>
        </a:xfrm>
        <a:prstGeom prst="lef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734222" y="1920927"/>
        <a:ext cx="875480" cy="22096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F900-2F20-402B-9D00-6CAD1FB1C3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51CC37-A3C6-4FBD-88F0-5CA8839C8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2DD933-F8EF-47A9-984B-067A089C8C6A}"/>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5" name="Footer Placeholder 4">
            <a:extLst>
              <a:ext uri="{FF2B5EF4-FFF2-40B4-BE49-F238E27FC236}">
                <a16:creationId xmlns:a16="http://schemas.microsoft.com/office/drawing/2014/main" id="{B955798C-B997-4AFD-8268-A8B9374EF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A28A8-CD8C-4CF1-8BA3-A411218F9201}"/>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72576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D38F-D3C3-4C42-8082-03EAB0CC73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9E354C-BD20-41D4-90A5-010E0BF2D7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15D20-0199-496D-91F8-EBE4807CA3DB}"/>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5" name="Footer Placeholder 4">
            <a:extLst>
              <a:ext uri="{FF2B5EF4-FFF2-40B4-BE49-F238E27FC236}">
                <a16:creationId xmlns:a16="http://schemas.microsoft.com/office/drawing/2014/main" id="{DA0197D1-C2BD-409E-A7A4-04DFC2535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5F483-AC26-4215-BBCC-E1BBC7360659}"/>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241248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5EC281-EFB3-44EB-BBFD-95504DB9B0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A4AECA-E019-4EA2-8CE4-F0DFFF760C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28FD8-EF02-4573-83CE-246B6B807220}"/>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5" name="Footer Placeholder 4">
            <a:extLst>
              <a:ext uri="{FF2B5EF4-FFF2-40B4-BE49-F238E27FC236}">
                <a16:creationId xmlns:a16="http://schemas.microsoft.com/office/drawing/2014/main" id="{91456AB1-EF90-4A20-9E6F-94841C9E7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CE3FE-1116-494C-AEE3-0A83FDDEE054}"/>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300507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88DB-BBE2-4320-AB39-DCE88C47CE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8E0C7-23CB-4E00-9B61-7380CCF3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79252-9329-4372-B341-6499222F8673}"/>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5" name="Footer Placeholder 4">
            <a:extLst>
              <a:ext uri="{FF2B5EF4-FFF2-40B4-BE49-F238E27FC236}">
                <a16:creationId xmlns:a16="http://schemas.microsoft.com/office/drawing/2014/main" id="{636E6430-994D-4FF5-96B3-97F34B165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A96C6-F243-4658-98B6-D9A643D36E12}"/>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14607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2CDE-07E7-4FA5-B59F-8A9D3666B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2E7C92-E7E2-406F-8918-4C6EC52DA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7FF685-8B58-4653-9FBB-D028476BA953}"/>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5" name="Footer Placeholder 4">
            <a:extLst>
              <a:ext uri="{FF2B5EF4-FFF2-40B4-BE49-F238E27FC236}">
                <a16:creationId xmlns:a16="http://schemas.microsoft.com/office/drawing/2014/main" id="{130E47A1-22E8-4C4D-8347-13E9E95A2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9A9E0-3395-4F28-AC6C-4AF863F5DF8F}"/>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182592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F049-B218-4A0A-A97D-16112B9E1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DC6D85-F127-4A26-86DE-6FC14F8CA1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8BAB76-0B74-4ACF-B8EF-3A38D8161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CFC90D-99B4-4584-BE87-1D95722EEFFF}"/>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6" name="Footer Placeholder 5">
            <a:extLst>
              <a:ext uri="{FF2B5EF4-FFF2-40B4-BE49-F238E27FC236}">
                <a16:creationId xmlns:a16="http://schemas.microsoft.com/office/drawing/2014/main" id="{5801D2B1-8955-4256-A88D-31C05F337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B24F0-21D6-4682-BF3E-7D9625DB6A2C}"/>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221947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26C9-F0A0-43ED-9947-281662FF0D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4900F2-F3E5-4B11-96BE-C0079C0E1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3B3651-D80C-47A6-9268-E013A20337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0AF909-89F1-4261-9FE1-3297BE171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E5E7FE-5780-426C-A522-CA3BB1473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679943-AEE5-4883-AB3D-CD20D9DE4D6C}"/>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8" name="Footer Placeholder 7">
            <a:extLst>
              <a:ext uri="{FF2B5EF4-FFF2-40B4-BE49-F238E27FC236}">
                <a16:creationId xmlns:a16="http://schemas.microsoft.com/office/drawing/2014/main" id="{1DB0A013-0AE7-4EF4-82C9-5F245833D4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A27621-25CC-4324-B022-36A01BC83029}"/>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267191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E112-4462-4D18-A152-94BE76D574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63D42A-57E4-4122-807E-CCD0EF451380}"/>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4" name="Footer Placeholder 3">
            <a:extLst>
              <a:ext uri="{FF2B5EF4-FFF2-40B4-BE49-F238E27FC236}">
                <a16:creationId xmlns:a16="http://schemas.microsoft.com/office/drawing/2014/main" id="{CF8FBCC2-2C06-41C3-82B9-1CA8EDB3BA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E973EA-9E0A-41F6-B8D8-68249F80DCFC}"/>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256094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B9427-9F89-46FD-B141-AB6D8E381401}"/>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3" name="Footer Placeholder 2">
            <a:extLst>
              <a:ext uri="{FF2B5EF4-FFF2-40B4-BE49-F238E27FC236}">
                <a16:creationId xmlns:a16="http://schemas.microsoft.com/office/drawing/2014/main" id="{AAD5EB41-986A-4BFA-8404-C3EDC3C472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661AC3-EBDF-4636-8619-DE6D0CFB0C63}"/>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41758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1D7B-5E46-45B8-89DA-9BD4C3482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1432A2-B67A-4348-A93F-D627D476D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A1FB04-3ADA-4D78-9F12-10F1C67F5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FAC25-065C-45E5-8DA2-01441C3A7079}"/>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6" name="Footer Placeholder 5">
            <a:extLst>
              <a:ext uri="{FF2B5EF4-FFF2-40B4-BE49-F238E27FC236}">
                <a16:creationId xmlns:a16="http://schemas.microsoft.com/office/drawing/2014/main" id="{5B0A2AB3-4C8E-41A3-B8A7-FA0A0AE56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DFBC2-9574-4AA2-A4B1-589CE4795BFF}"/>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338282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0FB4-D52C-41CA-8C7C-EBB40526D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54EF3-4C3A-458C-9353-5AF26AEEC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9A7C74-51AE-4AFE-9AD9-963F146E2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6F345-ADAB-453A-960E-7AE7C236E845}"/>
              </a:ext>
            </a:extLst>
          </p:cNvPr>
          <p:cNvSpPr>
            <a:spLocks noGrp="1"/>
          </p:cNvSpPr>
          <p:nvPr>
            <p:ph type="dt" sz="half" idx="10"/>
          </p:nvPr>
        </p:nvSpPr>
        <p:spPr/>
        <p:txBody>
          <a:bodyPr/>
          <a:lstStyle/>
          <a:p>
            <a:fld id="{68D8D365-19F2-4B6F-9D6E-5603E75E2A2F}" type="datetimeFigureOut">
              <a:rPr lang="en-US" smtClean="0"/>
              <a:t>13-Dec-20</a:t>
            </a:fld>
            <a:endParaRPr lang="en-US"/>
          </a:p>
        </p:txBody>
      </p:sp>
      <p:sp>
        <p:nvSpPr>
          <p:cNvPr id="6" name="Footer Placeholder 5">
            <a:extLst>
              <a:ext uri="{FF2B5EF4-FFF2-40B4-BE49-F238E27FC236}">
                <a16:creationId xmlns:a16="http://schemas.microsoft.com/office/drawing/2014/main" id="{F1D027EC-0B0B-44BF-AB6D-4E37408A6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BFA1E-F7DB-4643-A64B-6C2573F4F8A1}"/>
              </a:ext>
            </a:extLst>
          </p:cNvPr>
          <p:cNvSpPr>
            <a:spLocks noGrp="1"/>
          </p:cNvSpPr>
          <p:nvPr>
            <p:ph type="sldNum" sz="quarter" idx="12"/>
          </p:nvPr>
        </p:nvSpPr>
        <p:spPr/>
        <p:txBody>
          <a:bodyPr/>
          <a:lstStyle/>
          <a:p>
            <a:fld id="{5008F54E-6D9B-4F34-BC7E-D7727C76659A}" type="slidenum">
              <a:rPr lang="en-US" smtClean="0"/>
              <a:t>‹#›</a:t>
            </a:fld>
            <a:endParaRPr lang="en-US"/>
          </a:p>
        </p:txBody>
      </p:sp>
    </p:spTree>
    <p:extLst>
      <p:ext uri="{BB962C8B-B14F-4D97-AF65-F5344CB8AC3E}">
        <p14:creationId xmlns:p14="http://schemas.microsoft.com/office/powerpoint/2010/main" val="346005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DA8E7-8DE1-447F-B36A-6AE68A1AD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DD242D-8C03-4FF7-8E24-8A1F7759D9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E68C8-513E-4B3C-A8FB-F2C2BAF8C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8D365-19F2-4B6F-9D6E-5603E75E2A2F}" type="datetimeFigureOut">
              <a:rPr lang="en-US" smtClean="0"/>
              <a:t>13-Dec-20</a:t>
            </a:fld>
            <a:endParaRPr lang="en-US"/>
          </a:p>
        </p:txBody>
      </p:sp>
      <p:sp>
        <p:nvSpPr>
          <p:cNvPr id="5" name="Footer Placeholder 4">
            <a:extLst>
              <a:ext uri="{FF2B5EF4-FFF2-40B4-BE49-F238E27FC236}">
                <a16:creationId xmlns:a16="http://schemas.microsoft.com/office/drawing/2014/main" id="{14C59842-B6B7-4241-9DD1-D5641B6524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69B9DD-85E7-48F4-B8BB-4CD9F8A5D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8F54E-6D9B-4F34-BC7E-D7727C76659A}" type="slidenum">
              <a:rPr lang="en-US" smtClean="0"/>
              <a:t>‹#›</a:t>
            </a:fld>
            <a:endParaRPr lang="en-US"/>
          </a:p>
        </p:txBody>
      </p:sp>
    </p:spTree>
    <p:extLst>
      <p:ext uri="{BB962C8B-B14F-4D97-AF65-F5344CB8AC3E}">
        <p14:creationId xmlns:p14="http://schemas.microsoft.com/office/powerpoint/2010/main" val="3061771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B84108-3BDD-4D43-A2C3-4EA45F16D703}"/>
              </a:ext>
            </a:extLst>
          </p:cNvPr>
          <p:cNvSpPr txBox="1"/>
          <p:nvPr/>
        </p:nvSpPr>
        <p:spPr>
          <a:xfrm>
            <a:off x="7315201" y="3124201"/>
            <a:ext cx="2265364" cy="1323439"/>
          </a:xfrm>
          <a:prstGeom prst="rect">
            <a:avLst/>
          </a:prstGeom>
          <a:noFill/>
        </p:spPr>
        <p:txBody>
          <a:bodyPr wrap="none" rtlCol="0">
            <a:spAutoFit/>
          </a:bodyPr>
          <a:lstStyle/>
          <a:p>
            <a:r>
              <a:rPr lang="bn-IN" sz="8000" dirty="0">
                <a:solidFill>
                  <a:schemeClr val="bg1"/>
                </a:solidFill>
                <a:latin typeface="NikoshBAN" panose="02000000000000000000" pitchFamily="2" charset="0"/>
                <a:cs typeface="NikoshBAN" panose="02000000000000000000" pitchFamily="2" charset="0"/>
              </a:rPr>
              <a:t>স্বাগত </a:t>
            </a:r>
            <a:endParaRPr lang="en-US" sz="8000"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CC558795-780D-4DBD-A2FC-EBC429CE9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22" y="437323"/>
            <a:ext cx="8971722" cy="5950226"/>
          </a:xfrm>
          <a:prstGeom prst="rect">
            <a:avLst/>
          </a:prstGeom>
        </p:spPr>
      </p:pic>
      <p:sp>
        <p:nvSpPr>
          <p:cNvPr id="10" name="TextBox 9">
            <a:extLst>
              <a:ext uri="{FF2B5EF4-FFF2-40B4-BE49-F238E27FC236}">
                <a16:creationId xmlns:a16="http://schemas.microsoft.com/office/drawing/2014/main" id="{2FDCAC01-B9DB-44CF-BEFA-5CC67774CC1D}"/>
              </a:ext>
            </a:extLst>
          </p:cNvPr>
          <p:cNvSpPr txBox="1"/>
          <p:nvPr/>
        </p:nvSpPr>
        <p:spPr>
          <a:xfrm>
            <a:off x="6877878" y="1736035"/>
            <a:ext cx="2015295" cy="1323439"/>
          </a:xfrm>
          <a:prstGeom prst="rect">
            <a:avLst/>
          </a:prstGeom>
          <a:noFill/>
        </p:spPr>
        <p:txBody>
          <a:bodyPr wrap="none" rtlCol="0">
            <a:spAutoFit/>
          </a:bodyPr>
          <a:lstStyle/>
          <a:p>
            <a:r>
              <a:rPr lang="en-US" sz="8000" dirty="0" err="1">
                <a:latin typeface="NikoshBAN" panose="02000000000000000000" pitchFamily="2" charset="0"/>
                <a:cs typeface="NikoshBAN" panose="02000000000000000000" pitchFamily="2" charset="0"/>
              </a:rPr>
              <a:t>স্বাগত</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552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1" y="526776"/>
            <a:ext cx="4221027" cy="646331"/>
          </a:xfrm>
          <a:prstGeom prst="rect">
            <a:avLst/>
          </a:prstGeom>
          <a:solidFill>
            <a:schemeClr val="accent1">
              <a:lumMod val="20000"/>
              <a:lumOff val="80000"/>
            </a:schemeClr>
          </a:solidFill>
        </p:spPr>
        <p:txBody>
          <a:bodyPr wrap="none" rtlCol="0">
            <a:spAutoFit/>
          </a:bodyPr>
          <a:lstStyle/>
          <a:p>
            <a:r>
              <a:rPr lang="bn-BD" sz="3600" dirty="0">
                <a:latin typeface="NikoshBAN" panose="02000000000000000000" pitchFamily="2" charset="0"/>
                <a:cs typeface="NikoshBAN" panose="02000000000000000000" pitchFamily="2" charset="0"/>
              </a:rPr>
              <a:t>আরোহ অনুমানের উদাহরণঃ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1676402" y="1961322"/>
            <a:ext cx="5135216" cy="4524315"/>
          </a:xfrm>
          <a:prstGeom prst="rect">
            <a:avLst/>
          </a:prstGeom>
          <a:solidFill>
            <a:schemeClr val="accent2">
              <a:lumMod val="20000"/>
              <a:lumOff val="80000"/>
            </a:schemeClr>
          </a:solidFill>
        </p:spPr>
        <p:txBody>
          <a:bodyPr wrap="square" rtlCol="0">
            <a:spAutoFit/>
          </a:bodyPr>
          <a:lstStyle/>
          <a:p>
            <a:r>
              <a:rPr lang="bn-BD" sz="3200" dirty="0">
                <a:latin typeface="NikoshBAN" panose="02000000000000000000" pitchFamily="2" charset="0"/>
                <a:cs typeface="NikoshBAN" panose="02000000000000000000" pitchFamily="2" charset="0"/>
              </a:rPr>
              <a:t>রহিম হয় মরণশীল</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করিম হয় মরণশীল</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যদু হয় মরণশীল</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মধু হয় মরণশীল</a:t>
            </a: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সুতরাং সকল মানুষ হয় মরণশীল।</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786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761414"/>
            <a:ext cx="7073348" cy="5794705"/>
          </a:xfrm>
          <a:prstGeom prst="rect">
            <a:avLst/>
          </a:prstGeom>
        </p:spPr>
      </p:pic>
      <p:sp>
        <p:nvSpPr>
          <p:cNvPr id="4" name="TextBox 3"/>
          <p:cNvSpPr txBox="1"/>
          <p:nvPr/>
        </p:nvSpPr>
        <p:spPr>
          <a:xfrm>
            <a:off x="1600201" y="76200"/>
            <a:ext cx="4095993" cy="523220"/>
          </a:xfrm>
          <a:prstGeom prst="rect">
            <a:avLst/>
          </a:prstGeom>
          <a:solidFill>
            <a:schemeClr val="accent2">
              <a:lumMod val="20000"/>
              <a:lumOff val="80000"/>
            </a:schemeClr>
          </a:solidFill>
        </p:spPr>
        <p:txBody>
          <a:bodyPr wrap="none" rtlCol="0">
            <a:spAutoFit/>
          </a:bodyPr>
          <a:lstStyle/>
          <a:p>
            <a:r>
              <a:rPr lang="bn-BD" sz="2800" dirty="0">
                <a:latin typeface="NikoshBAN" panose="02000000000000000000" pitchFamily="2" charset="0"/>
                <a:cs typeface="NikoshBAN" panose="02000000000000000000" pitchFamily="2" charset="0"/>
              </a:rPr>
              <a:t>আরোহ অনুমানের প্রক্রিয়া উর্ধবমুখীঃ</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874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6999" y="503583"/>
            <a:ext cx="3763037" cy="584775"/>
          </a:xfrm>
          <a:prstGeom prst="rect">
            <a:avLst/>
          </a:prstGeom>
          <a:solidFill>
            <a:schemeClr val="accent3">
              <a:lumMod val="20000"/>
              <a:lumOff val="80000"/>
            </a:schemeClr>
          </a:solidFill>
        </p:spPr>
        <p:txBody>
          <a:bodyPr wrap="square" rtlCol="0">
            <a:spAutoFit/>
          </a:bodyPr>
          <a:lstStyle/>
          <a:p>
            <a:r>
              <a:rPr lang="en-US" sz="3200" dirty="0" err="1">
                <a:latin typeface="NikoshBAN" panose="02000000000000000000" pitchFamily="2" charset="0"/>
                <a:cs typeface="NikoshBAN" panose="02000000000000000000" pitchFamily="2" charset="0"/>
              </a:rPr>
              <a:t>অবরোহ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অনুমানের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বৈশিষ্ট্যঃ</a:t>
            </a:r>
            <a:r>
              <a:rPr lang="en-US" sz="3200" dirty="0">
                <a:latin typeface="NikoshBAN" panose="02000000000000000000" pitchFamily="2" charset="0"/>
                <a:cs typeface="NikoshBAN" panose="02000000000000000000" pitchFamily="2" charset="0"/>
              </a:rPr>
              <a:t> </a:t>
            </a:r>
          </a:p>
        </p:txBody>
      </p:sp>
      <p:sp>
        <p:nvSpPr>
          <p:cNvPr id="5" name="Rounded Rectangle 4"/>
          <p:cNvSpPr/>
          <p:nvPr/>
        </p:nvSpPr>
        <p:spPr>
          <a:xfrm>
            <a:off x="2667000" y="1752600"/>
            <a:ext cx="6781800"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a:solidFill>
                  <a:schemeClr val="tx1"/>
                </a:solidFill>
                <a:latin typeface="NikoshBAN" panose="02000000000000000000" pitchFamily="2" charset="0"/>
                <a:cs typeface="NikoshBAN" panose="02000000000000000000" pitchFamily="2" charset="0"/>
              </a:rPr>
              <a:t>১। অবরোহ অনুমানের সিদ্ধান্তটি আশ্রয়বাক্যের</a:t>
            </a:r>
          </a:p>
          <a:p>
            <a:r>
              <a:rPr lang="bn-BD" sz="3200" dirty="0">
                <a:solidFill>
                  <a:schemeClr val="tx1"/>
                </a:solidFill>
                <a:latin typeface="NikoshBAN" panose="02000000000000000000" pitchFamily="2" charset="0"/>
                <a:cs typeface="NikoshBAN" panose="02000000000000000000" pitchFamily="2" charset="0"/>
              </a:rPr>
              <a:t>    তুলনায় সচরাচর কমব্যাপক হয়।</a:t>
            </a:r>
          </a:p>
        </p:txBody>
      </p:sp>
      <p:sp>
        <p:nvSpPr>
          <p:cNvPr id="6" name="Rounded Rectangle 5"/>
          <p:cNvSpPr/>
          <p:nvPr/>
        </p:nvSpPr>
        <p:spPr>
          <a:xfrm>
            <a:off x="2667000" y="3429000"/>
            <a:ext cx="67818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a:solidFill>
                  <a:schemeClr val="tx1"/>
                </a:solidFill>
                <a:latin typeface="NikoshBAN" panose="02000000000000000000" pitchFamily="2" charset="0"/>
                <a:cs typeface="NikoshBAN" panose="02000000000000000000" pitchFamily="2" charset="0"/>
              </a:rPr>
              <a:t>২। অবরোহ অনুমানের গতি নিম্নমুখী।</a:t>
            </a:r>
          </a:p>
        </p:txBody>
      </p:sp>
      <p:sp>
        <p:nvSpPr>
          <p:cNvPr id="7" name="Rounded Rectangle 6"/>
          <p:cNvSpPr/>
          <p:nvPr/>
        </p:nvSpPr>
        <p:spPr>
          <a:xfrm>
            <a:off x="2667000" y="5029200"/>
            <a:ext cx="6781800" cy="838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a:solidFill>
                  <a:schemeClr val="tx1"/>
                </a:solidFill>
                <a:latin typeface="NikoshBAN" panose="02000000000000000000" pitchFamily="2" charset="0"/>
                <a:cs typeface="NikoshBAN" panose="02000000000000000000" pitchFamily="2" charset="0"/>
              </a:rPr>
              <a:t>৩। অবরোহ অনুমানে এক বা একাধিক আশ্রয়বাক্য থেকে সিদ্ধান্তিটি নিঃসৃত হয়।</a:t>
            </a:r>
          </a:p>
        </p:txBody>
      </p:sp>
    </p:spTree>
    <p:extLst>
      <p:ext uri="{BB962C8B-B14F-4D97-AF65-F5344CB8AC3E}">
        <p14:creationId xmlns:p14="http://schemas.microsoft.com/office/powerpoint/2010/main" val="219924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38400" y="1645922"/>
            <a:ext cx="7469670" cy="10210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2629128" y="1676400"/>
            <a:ext cx="7278942" cy="1077218"/>
          </a:xfrm>
          <a:prstGeom prst="rect">
            <a:avLst/>
          </a:prstGeom>
        </p:spPr>
        <p:txBody>
          <a:bodyPr wrap="square">
            <a:spAutoFit/>
          </a:bodyPr>
          <a:lstStyle/>
          <a:p>
            <a:r>
              <a:rPr lang="bn-BD" sz="3200" dirty="0">
                <a:latin typeface="NikoshBAN" panose="02000000000000000000" pitchFamily="2" charset="0"/>
                <a:cs typeface="NikoshBAN" panose="02000000000000000000" pitchFamily="2" charset="0"/>
              </a:rPr>
              <a:t>৪। অবরোহ অনুমানে আশ্রয়বাক্য সত্য হলে সিদ্ধান্তটি সত্য হয়।</a:t>
            </a:r>
          </a:p>
        </p:txBody>
      </p:sp>
      <p:sp>
        <p:nvSpPr>
          <p:cNvPr id="5" name="Rounded Rectangle 4"/>
          <p:cNvSpPr/>
          <p:nvPr/>
        </p:nvSpPr>
        <p:spPr>
          <a:xfrm>
            <a:off x="2438400" y="3581400"/>
            <a:ext cx="7543800" cy="1981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a:solidFill>
                  <a:schemeClr val="tx1"/>
                </a:solidFill>
                <a:latin typeface="NikoshBAN" panose="02000000000000000000" pitchFamily="2" charset="0"/>
                <a:cs typeface="NikoshBAN" panose="02000000000000000000" pitchFamily="2" charset="0"/>
              </a:rPr>
              <a:t>৫। অবরোহ অনুমানে আকারগত সত্যতার নিশ্চয়তা প্রদান করা হয় অর্থাৎ আশ্রয়বাক্য থেকে সিদ্ধান্তটি গ্রহণ  করার ক্ষেত্রে নিয়মসমূহ অনুসরণ করা হয়েছে কিনা তা দেখা হয়। </a:t>
            </a:r>
          </a:p>
        </p:txBody>
      </p:sp>
      <p:sp>
        <p:nvSpPr>
          <p:cNvPr id="6" name="TextBox 5"/>
          <p:cNvSpPr txBox="1"/>
          <p:nvPr/>
        </p:nvSpPr>
        <p:spPr>
          <a:xfrm>
            <a:off x="2438400" y="762001"/>
            <a:ext cx="3664786" cy="584775"/>
          </a:xfrm>
          <a:prstGeom prst="rect">
            <a:avLst/>
          </a:prstGeom>
          <a:solidFill>
            <a:schemeClr val="accent1">
              <a:lumMod val="40000"/>
              <a:lumOff val="60000"/>
            </a:schemeClr>
          </a:solidFill>
        </p:spPr>
        <p:txBody>
          <a:bodyPr wrap="none" rtlCol="0">
            <a:spAutoFit/>
          </a:bodyPr>
          <a:lstStyle/>
          <a:p>
            <a:r>
              <a:rPr lang="bn-BD" sz="3200" dirty="0">
                <a:latin typeface="NikoshBAN" panose="02000000000000000000" pitchFamily="2" charset="0"/>
                <a:cs typeface="NikoshBAN" panose="02000000000000000000" pitchFamily="2" charset="0"/>
              </a:rPr>
              <a:t>অবরোহ অনুমানের বৈশিষ্ট্যঃ</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752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1"/>
            <a:ext cx="3663182" cy="584775"/>
          </a:xfrm>
          <a:prstGeom prst="rect">
            <a:avLst/>
          </a:prstGeom>
          <a:solidFill>
            <a:schemeClr val="accent2">
              <a:lumMod val="60000"/>
              <a:lumOff val="40000"/>
            </a:schemeClr>
          </a:solidFill>
        </p:spPr>
        <p:txBody>
          <a:bodyPr wrap="none" rtlCol="0">
            <a:spAutoFit/>
          </a:bodyPr>
          <a:lstStyle/>
          <a:p>
            <a:r>
              <a:rPr lang="en-US" sz="3200" b="1" dirty="0" err="1">
                <a:latin typeface="NikoshBAN" panose="02000000000000000000" pitchFamily="2" charset="0"/>
                <a:cs typeface="NikoshBAN" panose="02000000000000000000" pitchFamily="2" charset="0"/>
              </a:rPr>
              <a:t>আরোহ</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অনুমানের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বৈশিষ্ট্যঃ</a:t>
            </a:r>
            <a:r>
              <a:rPr lang="en-US" sz="3200" b="1" dirty="0">
                <a:latin typeface="NikoshBAN" panose="02000000000000000000" pitchFamily="2" charset="0"/>
                <a:cs typeface="NikoshBAN" panose="02000000000000000000" pitchFamily="2" charset="0"/>
              </a:rPr>
              <a:t> </a:t>
            </a:r>
          </a:p>
        </p:txBody>
      </p:sp>
      <p:sp>
        <p:nvSpPr>
          <p:cNvPr id="3" name="Rounded Rectangle 2"/>
          <p:cNvSpPr/>
          <p:nvPr/>
        </p:nvSpPr>
        <p:spPr>
          <a:xfrm>
            <a:off x="2362200" y="1295400"/>
            <a:ext cx="7467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2514600" y="1524000"/>
            <a:ext cx="6934200" cy="1077218"/>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১। আরোহ অনুমানের সিদ্ধান্তটি আশ্রয়বাক্যের তুলনায় বেশি ব্যাপক। </a:t>
            </a:r>
            <a:endParaRPr lang="en-US" sz="3200" dirty="0">
              <a:latin typeface="NikoshBAN" panose="02000000000000000000" pitchFamily="2" charset="0"/>
              <a:cs typeface="NikoshBAN" panose="02000000000000000000" pitchFamily="2" charset="0"/>
            </a:endParaRPr>
          </a:p>
        </p:txBody>
      </p:sp>
      <p:sp>
        <p:nvSpPr>
          <p:cNvPr id="5" name="Rounded Rectangle 4"/>
          <p:cNvSpPr/>
          <p:nvPr/>
        </p:nvSpPr>
        <p:spPr>
          <a:xfrm>
            <a:off x="2362200" y="2819400"/>
            <a:ext cx="7467600" cy="1295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14600" y="3149026"/>
            <a:ext cx="7315200"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২। আরোহ অনুমানের সিদ্ধান্তটি একটি সার্বিক যুক্তিবাক্য। </a:t>
            </a:r>
            <a:endParaRPr lang="en-US" sz="3200" dirty="0">
              <a:latin typeface="NikoshBAN" panose="02000000000000000000" pitchFamily="2" charset="0"/>
              <a:cs typeface="NikoshBAN" panose="02000000000000000000" pitchFamily="2" charset="0"/>
            </a:endParaRPr>
          </a:p>
        </p:txBody>
      </p:sp>
      <p:sp>
        <p:nvSpPr>
          <p:cNvPr id="7" name="Rounded Rectangle 6"/>
          <p:cNvSpPr/>
          <p:nvPr/>
        </p:nvSpPr>
        <p:spPr>
          <a:xfrm>
            <a:off x="2362200" y="4419600"/>
            <a:ext cx="7467600" cy="156966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4419600"/>
            <a:ext cx="7162800" cy="1569660"/>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৩। আরোহ অনুমানের সিদ্ধান্তটি একটি সংশ্লেষক যুক্তিবাক্য। কারণ আরোহ অনুমানের সিদ্ধান্তে আশ্রয়বাক্যের তুলনায় নূতন তথ্য প্রকাশিত হয়।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76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1" y="533401"/>
            <a:ext cx="3485249" cy="584775"/>
          </a:xfrm>
          <a:prstGeom prst="rect">
            <a:avLst/>
          </a:prstGeom>
          <a:solidFill>
            <a:schemeClr val="tx2">
              <a:lumMod val="20000"/>
              <a:lumOff val="80000"/>
            </a:schemeClr>
          </a:solidFill>
        </p:spPr>
        <p:txBody>
          <a:bodyPr wrap="none" rtlCol="0">
            <a:spAutoFit/>
          </a:bodyPr>
          <a:lstStyle/>
          <a:p>
            <a:r>
              <a:rPr lang="bn-BD" sz="3200" dirty="0">
                <a:latin typeface="NikoshBAN" panose="02000000000000000000" pitchFamily="2" charset="0"/>
                <a:cs typeface="NikoshBAN" panose="02000000000000000000" pitchFamily="2" charset="0"/>
              </a:rPr>
              <a:t>আরোহ অনুমানের বৈশিষ্ট্য </a:t>
            </a:r>
            <a:endParaRPr lang="en-US" sz="3200" dirty="0">
              <a:latin typeface="NikoshBAN" panose="02000000000000000000" pitchFamily="2" charset="0"/>
              <a:cs typeface="NikoshBAN" panose="02000000000000000000" pitchFamily="2" charset="0"/>
            </a:endParaRPr>
          </a:p>
        </p:txBody>
      </p:sp>
      <p:sp>
        <p:nvSpPr>
          <p:cNvPr id="3" name="Rounded Rectangle 2"/>
          <p:cNvSpPr/>
          <p:nvPr/>
        </p:nvSpPr>
        <p:spPr>
          <a:xfrm>
            <a:off x="2362200" y="1447800"/>
            <a:ext cx="7467600" cy="1143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362200" y="2971801"/>
            <a:ext cx="7467600" cy="135719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5" name="Rounded Rectangle 4"/>
          <p:cNvSpPr/>
          <p:nvPr/>
        </p:nvSpPr>
        <p:spPr>
          <a:xfrm>
            <a:off x="2362200" y="4800600"/>
            <a:ext cx="7467600" cy="1371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1447800"/>
            <a:ext cx="7315200" cy="1077218"/>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৪। আরোহ অনুমান বাস্তব ঘটনা পর্যবেক্ষনের ওপর নির্ভরশীল। </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2590800" y="3124200"/>
            <a:ext cx="7010400" cy="1077218"/>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৫। আরোহ অনুমানের সিদ্ধান্তটি আশ্রয়বাক্যসমূহ থেকে অনিবার্যভাবে নিঃসৃত হয় না। </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2590800" y="4953000"/>
            <a:ext cx="7010400" cy="1077218"/>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৬। আরোহ অনুমানের ক্ষেত্রে বস্তুগত সত্যতা অর্জনের দিকে লক্ষ্য রাখা হয়।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1883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A3E711-77DD-4E68-9F9D-DA229BF3FE31}"/>
              </a:ext>
            </a:extLst>
          </p:cNvPr>
          <p:cNvSpPr txBox="1"/>
          <p:nvPr/>
        </p:nvSpPr>
        <p:spPr>
          <a:xfrm>
            <a:off x="4611757" y="993913"/>
            <a:ext cx="2042547" cy="707886"/>
          </a:xfrm>
          <a:prstGeom prst="rect">
            <a:avLst/>
          </a:prstGeom>
          <a:solidFill>
            <a:schemeClr val="accent4">
              <a:lumMod val="60000"/>
              <a:lumOff val="40000"/>
            </a:schemeClr>
          </a:solidFill>
        </p:spPr>
        <p:txBody>
          <a:bodyPr wrap="none" rtlCol="0">
            <a:spAutoFit/>
          </a:bodyPr>
          <a:lstStyle/>
          <a:p>
            <a:r>
              <a:rPr lang="bn-IN" sz="4000" dirty="0">
                <a:latin typeface="NikoshBAN" panose="02000000000000000000" pitchFamily="2" charset="0"/>
                <a:cs typeface="NikoshBAN" panose="02000000000000000000" pitchFamily="2" charset="0"/>
              </a:rPr>
              <a:t>একক কাজ </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7EAEF33-4655-4958-8156-4FB3A0FE45E6}"/>
              </a:ext>
            </a:extLst>
          </p:cNvPr>
          <p:cNvSpPr txBox="1"/>
          <p:nvPr/>
        </p:nvSpPr>
        <p:spPr>
          <a:xfrm>
            <a:off x="2279374" y="2093843"/>
            <a:ext cx="7370929" cy="2862322"/>
          </a:xfrm>
          <a:prstGeom prst="rect">
            <a:avLst/>
          </a:prstGeom>
          <a:noFill/>
        </p:spPr>
        <p:txBody>
          <a:bodyPr wrap="none" rtlCol="0">
            <a:spAutoFit/>
          </a:bodyPr>
          <a:lstStyle/>
          <a:p>
            <a:r>
              <a:rPr lang="bn-IN" sz="3600" dirty="0">
                <a:latin typeface="NikoshBAN" panose="02000000000000000000" pitchFamily="2" charset="0"/>
                <a:cs typeface="NikoshBAN" panose="02000000000000000000" pitchFamily="2" charset="0"/>
              </a:rPr>
              <a:t>১। অনুমান কত প্রকার ?</a:t>
            </a:r>
          </a:p>
          <a:p>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২। অবরোহ অনুমানের গতি কোন ধরনের? </a:t>
            </a:r>
          </a:p>
          <a:p>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৩। আরোহ অনুমানের গতি উর্ধ্বমুখী নাকি নিম্নমুখী?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608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3A1DC0-B208-4342-BF29-A3AE8054373B}"/>
              </a:ext>
            </a:extLst>
          </p:cNvPr>
          <p:cNvSpPr txBox="1"/>
          <p:nvPr/>
        </p:nvSpPr>
        <p:spPr>
          <a:xfrm>
            <a:off x="4678017" y="569845"/>
            <a:ext cx="2504212" cy="830997"/>
          </a:xfrm>
          <a:prstGeom prst="rect">
            <a:avLst/>
          </a:prstGeom>
          <a:solidFill>
            <a:schemeClr val="accent4">
              <a:lumMod val="60000"/>
              <a:lumOff val="40000"/>
            </a:schemeClr>
          </a:solidFill>
        </p:spPr>
        <p:txBody>
          <a:bodyPr wrap="none" rtlCol="0">
            <a:spAutoFit/>
          </a:bodyPr>
          <a:lstStyle/>
          <a:p>
            <a:r>
              <a:rPr lang="bn-IN" sz="4800" dirty="0">
                <a:latin typeface="NikoshBAN" panose="02000000000000000000" pitchFamily="2" charset="0"/>
                <a:cs typeface="NikoshBAN" panose="02000000000000000000" pitchFamily="2" charset="0"/>
              </a:rPr>
              <a:t>বাড়ির কাজ </a:t>
            </a:r>
            <a:endParaRPr lang="en-US" sz="48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91C0089-6549-42F2-ABD5-7D1257C3B030}"/>
              </a:ext>
            </a:extLst>
          </p:cNvPr>
          <p:cNvSpPr txBox="1"/>
          <p:nvPr/>
        </p:nvSpPr>
        <p:spPr>
          <a:xfrm>
            <a:off x="2597426" y="2305878"/>
            <a:ext cx="7100021" cy="2308324"/>
          </a:xfrm>
          <a:prstGeom prst="rect">
            <a:avLst/>
          </a:prstGeom>
          <a:noFill/>
        </p:spPr>
        <p:txBody>
          <a:bodyPr wrap="none" rtlCol="0">
            <a:spAutoFit/>
          </a:bodyPr>
          <a:lstStyle/>
          <a:p>
            <a:r>
              <a:rPr lang="bn-IN" sz="3600" dirty="0">
                <a:latin typeface="NikoshBAN" panose="02000000000000000000" pitchFamily="2" charset="0"/>
                <a:cs typeface="NikoshBAN" panose="02000000000000000000" pitchFamily="2" charset="0"/>
              </a:rPr>
              <a:t>১। অবরোহ অনুমান কাকে বলে উদাহরণসহ লিখ। </a:t>
            </a:r>
          </a:p>
          <a:p>
            <a:r>
              <a:rPr lang="bn-IN" sz="3600" dirty="0">
                <a:latin typeface="NikoshBAN" panose="02000000000000000000" pitchFamily="2" charset="0"/>
                <a:cs typeface="NikoshBAN" panose="02000000000000000000" pitchFamily="2" charset="0"/>
              </a:rPr>
              <a:t>২। আরোহ অনুমান কাকে বলে উদাহরণসহ লিখ।</a:t>
            </a:r>
          </a:p>
          <a:p>
            <a:r>
              <a:rPr lang="bn-IN" sz="3600" dirty="0">
                <a:latin typeface="NikoshBAN" panose="02000000000000000000" pitchFamily="2" charset="0"/>
                <a:cs typeface="NikoshBAN" panose="02000000000000000000" pitchFamily="2" charset="0"/>
              </a:rPr>
              <a:t>৩। অবরোহ অনুমানের বৈশিষ্ট্য লিখ।</a:t>
            </a:r>
          </a:p>
          <a:p>
            <a:r>
              <a:rPr lang="bn-IN" sz="3600" dirty="0">
                <a:latin typeface="NikoshBAN" panose="02000000000000000000" pitchFamily="2" charset="0"/>
                <a:cs typeface="NikoshBAN" panose="02000000000000000000" pitchFamily="2" charset="0"/>
              </a:rPr>
              <a:t>৪। আরোহ অনুমানের বৈশিষ্ট্য লিখ।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0630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342144" y="773354"/>
            <a:ext cx="7563857" cy="5322647"/>
          </a:xfrm>
          <a:prstGeom prst="rect">
            <a:avLst/>
          </a:prstGeom>
        </p:spPr>
      </p:pic>
    </p:spTree>
    <p:extLst>
      <p:ext uri="{BB962C8B-B14F-4D97-AF65-F5344CB8AC3E}">
        <p14:creationId xmlns:p14="http://schemas.microsoft.com/office/powerpoint/2010/main" val="53399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DABD70-C5F7-4965-B95F-B2BAFBCCCA90}"/>
              </a:ext>
            </a:extLst>
          </p:cNvPr>
          <p:cNvSpPr txBox="1"/>
          <p:nvPr/>
        </p:nvSpPr>
        <p:spPr>
          <a:xfrm>
            <a:off x="3048002" y="967408"/>
            <a:ext cx="2968486" cy="721139"/>
          </a:xfrm>
          <a:prstGeom prst="rect">
            <a:avLst/>
          </a:prstGeom>
          <a:solidFill>
            <a:srgbClr val="FFC000"/>
          </a:solidFill>
        </p:spPr>
        <p:txBody>
          <a:bodyPr wrap="square" rtlCol="0">
            <a:spAutoFit/>
          </a:bodyPr>
          <a:lstStyle/>
          <a:p>
            <a:r>
              <a:rPr lang="bn-IN" sz="4000" dirty="0">
                <a:latin typeface="NikoshBAN" panose="02000000000000000000" pitchFamily="2" charset="0"/>
                <a:cs typeface="NikoshBAN" panose="02000000000000000000" pitchFamily="2" charset="0"/>
              </a:rPr>
              <a:t>শিক্ষক পরিচিতি</a:t>
            </a:r>
            <a:endParaRPr lang="en-US" sz="4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C841193-B4D4-4AD5-B832-0D179891526C}"/>
              </a:ext>
            </a:extLst>
          </p:cNvPr>
          <p:cNvSpPr txBox="1"/>
          <p:nvPr/>
        </p:nvSpPr>
        <p:spPr>
          <a:xfrm>
            <a:off x="3127514" y="2040834"/>
            <a:ext cx="3337255" cy="229507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শারমিন আক্তার </a:t>
            </a:r>
          </a:p>
          <a:p>
            <a:r>
              <a:rPr lang="bn-IN" sz="3600" dirty="0">
                <a:latin typeface="NikoshBAN" panose="02000000000000000000" pitchFamily="2" charset="0"/>
                <a:cs typeface="NikoshBAN" panose="02000000000000000000" pitchFamily="2" charset="0"/>
              </a:rPr>
              <a:t>প্রভাষক,দর্শন বিভাগ</a:t>
            </a:r>
          </a:p>
          <a:p>
            <a:r>
              <a:rPr lang="bn-IN" sz="3600" dirty="0">
                <a:latin typeface="NikoshBAN" panose="02000000000000000000" pitchFamily="2" charset="0"/>
                <a:cs typeface="NikoshBAN" panose="02000000000000000000" pitchFamily="2" charset="0"/>
              </a:rPr>
              <a:t>নোয়াপাড়া কলেজ</a:t>
            </a:r>
          </a:p>
          <a:p>
            <a:r>
              <a:rPr lang="bn-IN" sz="3600" dirty="0">
                <a:latin typeface="NikoshBAN" panose="02000000000000000000" pitchFamily="2" charset="0"/>
                <a:cs typeface="NikoshBAN" panose="02000000000000000000" pitchFamily="2" charset="0"/>
              </a:rPr>
              <a:t>রাউজান,চট্টগ্রাম। </a:t>
            </a:r>
            <a:endParaRPr lang="en-US" sz="36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35838754-BE77-40A6-B879-B89371926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12426" y="1481898"/>
            <a:ext cx="4115905" cy="3086929"/>
          </a:xfrm>
          <a:prstGeom prst="rect">
            <a:avLst/>
          </a:prstGeom>
          <a:ln w="28575">
            <a:solidFill>
              <a:schemeClr val="tx1"/>
            </a:solidFill>
          </a:ln>
        </p:spPr>
      </p:pic>
    </p:spTree>
    <p:extLst>
      <p:ext uri="{BB962C8B-B14F-4D97-AF65-F5344CB8AC3E}">
        <p14:creationId xmlns:p14="http://schemas.microsoft.com/office/powerpoint/2010/main" val="186999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7654" y="205986"/>
            <a:ext cx="2468946" cy="830997"/>
          </a:xfrm>
          <a:prstGeom prst="rect">
            <a:avLst/>
          </a:prstGeom>
          <a:solidFill>
            <a:schemeClr val="accent2">
              <a:lumMod val="20000"/>
              <a:lumOff val="80000"/>
            </a:schemeClr>
          </a:solidFill>
        </p:spPr>
        <p:txBody>
          <a:bodyPr wrap="none" rtlCol="0">
            <a:spAutoFit/>
          </a:bodyPr>
          <a:lstStyle/>
          <a:p>
            <a:r>
              <a:rPr lang="bn-BD" sz="4800" dirty="0">
                <a:latin typeface="NikoshBAN" pitchFamily="2" charset="0"/>
                <a:cs typeface="NikoshBAN" pitchFamily="2" charset="0"/>
              </a:rPr>
              <a:t>পাঠ ঘোষণা </a:t>
            </a:r>
            <a:endParaRPr lang="en-US" sz="4800" dirty="0">
              <a:latin typeface="NikoshBAN" pitchFamily="2" charset="0"/>
              <a:cs typeface="NikoshBAN" pitchFamily="2" charset="0"/>
            </a:endParaRPr>
          </a:p>
        </p:txBody>
      </p:sp>
      <p:sp>
        <p:nvSpPr>
          <p:cNvPr id="3" name="TextBox 2"/>
          <p:cNvSpPr txBox="1"/>
          <p:nvPr/>
        </p:nvSpPr>
        <p:spPr>
          <a:xfrm>
            <a:off x="4774092" y="2773015"/>
            <a:ext cx="2081019" cy="1015663"/>
          </a:xfrm>
          <a:prstGeom prst="rect">
            <a:avLst/>
          </a:prstGeom>
          <a:solidFill>
            <a:schemeClr val="accent1">
              <a:lumMod val="40000"/>
              <a:lumOff val="60000"/>
            </a:schemeClr>
          </a:solidFill>
        </p:spPr>
        <p:txBody>
          <a:bodyPr wrap="none" rtlCol="0">
            <a:spAutoFit/>
          </a:bodyPr>
          <a:lstStyle/>
          <a:p>
            <a:r>
              <a:rPr lang="bn-BD" sz="6000" dirty="0">
                <a:latin typeface="NikoshBAN" pitchFamily="2" charset="0"/>
                <a:cs typeface="NikoshBAN" pitchFamily="2" charset="0"/>
              </a:rPr>
              <a:t>অনুমান </a:t>
            </a:r>
            <a:endParaRPr lang="en-US" sz="6000" dirty="0">
              <a:latin typeface="NikoshBAN" pitchFamily="2" charset="0"/>
              <a:cs typeface="NikoshBAN" pitchFamily="2" charset="0"/>
            </a:endParaRPr>
          </a:p>
        </p:txBody>
      </p:sp>
      <p:sp>
        <p:nvSpPr>
          <p:cNvPr id="4" name="TextBox 3"/>
          <p:cNvSpPr txBox="1"/>
          <p:nvPr/>
        </p:nvSpPr>
        <p:spPr>
          <a:xfrm>
            <a:off x="4333461" y="4028661"/>
            <a:ext cx="3061252" cy="830997"/>
          </a:xfrm>
          <a:prstGeom prst="rect">
            <a:avLst/>
          </a:prstGeom>
          <a:solidFill>
            <a:schemeClr val="accent4">
              <a:lumMod val="60000"/>
              <a:lumOff val="40000"/>
            </a:schemeClr>
          </a:solidFill>
        </p:spPr>
        <p:txBody>
          <a:bodyPr wrap="square" rtlCol="0">
            <a:spAutoFit/>
          </a:bodyPr>
          <a:lstStyle/>
          <a:p>
            <a:r>
              <a:rPr lang="bn-BD" sz="4800" dirty="0"/>
              <a:t>INFERENCE</a:t>
            </a:r>
            <a:endParaRPr lang="en-US" sz="4800" dirty="0"/>
          </a:p>
        </p:txBody>
      </p:sp>
      <p:sp>
        <p:nvSpPr>
          <p:cNvPr id="5" name="TextBox 4">
            <a:extLst>
              <a:ext uri="{FF2B5EF4-FFF2-40B4-BE49-F238E27FC236}">
                <a16:creationId xmlns:a16="http://schemas.microsoft.com/office/drawing/2014/main" id="{49B3D744-E8BC-4223-9D35-5788F066035E}"/>
              </a:ext>
            </a:extLst>
          </p:cNvPr>
          <p:cNvSpPr txBox="1"/>
          <p:nvPr/>
        </p:nvSpPr>
        <p:spPr>
          <a:xfrm>
            <a:off x="4392366" y="1192693"/>
            <a:ext cx="2930610" cy="1323439"/>
          </a:xfrm>
          <a:prstGeom prst="rect">
            <a:avLst/>
          </a:prstGeom>
          <a:solidFill>
            <a:schemeClr val="accent2">
              <a:lumMod val="60000"/>
              <a:lumOff val="40000"/>
            </a:schemeClr>
          </a:solidFill>
        </p:spPr>
        <p:txBody>
          <a:bodyPr wrap="none" rtlCol="0">
            <a:spAutoFit/>
          </a:bodyPr>
          <a:lstStyle/>
          <a:p>
            <a:r>
              <a:rPr lang="en-US" sz="4000" dirty="0" err="1">
                <a:latin typeface="NikoshBAN" panose="02000000000000000000" pitchFamily="2" charset="0"/>
                <a:cs typeface="NikoshBAN" panose="02000000000000000000" pitchFamily="2" charset="0"/>
              </a:rPr>
              <a:t>যুক্তিবিদ্যা</a:t>
            </a:r>
            <a:r>
              <a:rPr lang="en-US" sz="4000" dirty="0">
                <a:latin typeface="NikoshBAN" panose="02000000000000000000" pitchFamily="2" charset="0"/>
                <a:cs typeface="NikoshBAN" panose="02000000000000000000" pitchFamily="2" charset="0"/>
              </a:rPr>
              <a:t> ১ম </a:t>
            </a:r>
            <a:r>
              <a:rPr lang="en-US" sz="4000" dirty="0" err="1">
                <a:latin typeface="NikoshBAN" panose="02000000000000000000" pitchFamily="2" charset="0"/>
                <a:cs typeface="NikoshBAN" panose="02000000000000000000" pitchFamily="2" charset="0"/>
              </a:rPr>
              <a:t>পত্র</a:t>
            </a:r>
            <a:endParaRPr lang="bn-IN" sz="4000" dirty="0">
              <a:latin typeface="NikoshBAN" panose="02000000000000000000" pitchFamily="2" charset="0"/>
              <a:cs typeface="NikoshBAN" panose="02000000000000000000" pitchFamily="2" charset="0"/>
            </a:endParaRPr>
          </a:p>
          <a:p>
            <a:r>
              <a:rPr lang="bn-IN" sz="4000" dirty="0">
                <a:latin typeface="NikoshBAN" panose="02000000000000000000" pitchFamily="2" charset="0"/>
                <a:cs typeface="NikoshBAN" panose="02000000000000000000" pitchFamily="2" charset="0"/>
              </a:rPr>
              <a:t>   পঞ্চম অধ্যায়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776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27338"/>
            <a:ext cx="2316660" cy="830997"/>
          </a:xfrm>
          <a:prstGeom prst="rect">
            <a:avLst/>
          </a:prstGeom>
          <a:solidFill>
            <a:schemeClr val="accent1">
              <a:lumMod val="40000"/>
              <a:lumOff val="60000"/>
            </a:schemeClr>
          </a:solidFill>
        </p:spPr>
        <p:txBody>
          <a:bodyPr wrap="none" rtlCol="0">
            <a:spAutoFit/>
          </a:bodyPr>
          <a:lstStyle/>
          <a:p>
            <a:r>
              <a:rPr lang="en-US" sz="4800" dirty="0" err="1">
                <a:latin typeface="NikoshBAN" pitchFamily="2" charset="0"/>
                <a:cs typeface="NikoshBAN" pitchFamily="2" charset="0"/>
              </a:rPr>
              <a:t>শিখনফলঃ</a:t>
            </a:r>
            <a:r>
              <a:rPr lang="en-US" sz="4800" dirty="0">
                <a:latin typeface="NikoshBAN" pitchFamily="2" charset="0"/>
                <a:cs typeface="NikoshBAN" pitchFamily="2" charset="0"/>
              </a:rPr>
              <a:t> </a:t>
            </a:r>
          </a:p>
        </p:txBody>
      </p:sp>
      <p:sp>
        <p:nvSpPr>
          <p:cNvPr id="3" name="TextBox 2"/>
          <p:cNvSpPr txBox="1"/>
          <p:nvPr/>
        </p:nvSpPr>
        <p:spPr>
          <a:xfrm>
            <a:off x="1676399" y="1126434"/>
            <a:ext cx="9044609" cy="5509200"/>
          </a:xfrm>
          <a:prstGeom prst="rect">
            <a:avLst/>
          </a:prstGeom>
          <a:solidFill>
            <a:schemeClr val="accent4">
              <a:lumMod val="20000"/>
              <a:lumOff val="80000"/>
            </a:schemeClr>
          </a:solidFill>
        </p:spPr>
        <p:txBody>
          <a:bodyPr wrap="square" rtlCol="0">
            <a:spAutoFit/>
          </a:bodyPr>
          <a:lstStyle/>
          <a:p>
            <a:r>
              <a:rPr lang="bn-BD" sz="3200" dirty="0">
                <a:latin typeface="NikoshBAN" pitchFamily="2" charset="0"/>
                <a:cs typeface="NikoshBAN" pitchFamily="2" charset="0"/>
              </a:rPr>
              <a:t>১। অনুমানের প্রকারভেদ বলতে পারবে।</a:t>
            </a:r>
          </a:p>
          <a:p>
            <a:endParaRPr lang="bn-BD" sz="3200" dirty="0">
              <a:latin typeface="NikoshBAN" pitchFamily="2" charset="0"/>
              <a:cs typeface="NikoshBAN" pitchFamily="2" charset="0"/>
            </a:endParaRPr>
          </a:p>
          <a:p>
            <a:r>
              <a:rPr lang="bn-BD" sz="3200" dirty="0">
                <a:latin typeface="NikoshBAN" pitchFamily="2" charset="0"/>
                <a:cs typeface="NikoshBAN" pitchFamily="2" charset="0"/>
              </a:rPr>
              <a:t>২। অবরোহ অনুমান কি বলতে পারবে।</a:t>
            </a:r>
          </a:p>
          <a:p>
            <a:endParaRPr lang="bn-BD" sz="3200" dirty="0">
              <a:latin typeface="NikoshBAN" pitchFamily="2" charset="0"/>
              <a:cs typeface="NikoshBAN" pitchFamily="2" charset="0"/>
            </a:endParaRPr>
          </a:p>
          <a:p>
            <a:r>
              <a:rPr lang="bn-BD" sz="3200" dirty="0">
                <a:latin typeface="NikoshBAN" pitchFamily="2" charset="0"/>
                <a:cs typeface="NikoshBAN" pitchFamily="2" charset="0"/>
              </a:rPr>
              <a:t>৩। আরোহ অনুমান কি বলতে পারবে।</a:t>
            </a:r>
          </a:p>
          <a:p>
            <a:endParaRPr lang="bn-BD" sz="3200" dirty="0">
              <a:latin typeface="NikoshBAN" pitchFamily="2" charset="0"/>
              <a:cs typeface="NikoshBAN" pitchFamily="2" charset="0"/>
            </a:endParaRPr>
          </a:p>
          <a:p>
            <a:r>
              <a:rPr lang="bn-BD" sz="3200" dirty="0">
                <a:latin typeface="NikoshBAN" pitchFamily="2" charset="0"/>
                <a:cs typeface="NikoshBAN" pitchFamily="2" charset="0"/>
              </a:rPr>
              <a:t>৪। অবরোহ অনুমানের বৈশিষ্ট্য বলতে পারবে।</a:t>
            </a:r>
          </a:p>
          <a:p>
            <a:endParaRPr lang="bn-BD" sz="3200" dirty="0">
              <a:latin typeface="NikoshBAN" pitchFamily="2" charset="0"/>
              <a:cs typeface="NikoshBAN" pitchFamily="2" charset="0"/>
            </a:endParaRPr>
          </a:p>
          <a:p>
            <a:r>
              <a:rPr lang="bn-BD" sz="3200" dirty="0">
                <a:latin typeface="NikoshBAN" pitchFamily="2" charset="0"/>
                <a:cs typeface="NikoshBAN" pitchFamily="2" charset="0"/>
              </a:rPr>
              <a:t>৫। আরোহ অনুমানের বৈশিষ্ট্য ব্যাখ্যা করতে পারবে।</a:t>
            </a:r>
          </a:p>
          <a:p>
            <a:endParaRPr lang="bn-BD" sz="3200" dirty="0">
              <a:latin typeface="NikoshBAN" pitchFamily="2" charset="0"/>
              <a:cs typeface="NikoshBAN" pitchFamily="2" charset="0"/>
            </a:endParaRPr>
          </a:p>
          <a:p>
            <a:r>
              <a:rPr lang="en-US" sz="3200" dirty="0">
                <a:latin typeface="NikoshBAN" pitchFamily="2" charset="0"/>
                <a:cs typeface="NikoshBAN" pitchFamily="2" charset="0"/>
              </a:rPr>
              <a:t> </a:t>
            </a:r>
          </a:p>
        </p:txBody>
      </p:sp>
    </p:spTree>
    <p:extLst>
      <p:ext uri="{BB962C8B-B14F-4D97-AF65-F5344CB8AC3E}">
        <p14:creationId xmlns:p14="http://schemas.microsoft.com/office/powerpoint/2010/main" val="282801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61844129"/>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253516" y="435114"/>
            <a:ext cx="3766284" cy="707886"/>
          </a:xfrm>
          <a:prstGeom prst="rect">
            <a:avLst/>
          </a:prstGeom>
          <a:solidFill>
            <a:schemeClr val="accent1">
              <a:lumMod val="40000"/>
              <a:lumOff val="60000"/>
            </a:schemeClr>
          </a:solidFill>
        </p:spPr>
        <p:txBody>
          <a:bodyPr wrap="square" rtlCol="0">
            <a:spAutoFit/>
          </a:bodyPr>
          <a:lstStyle/>
          <a:p>
            <a:r>
              <a:rPr lang="bn-BD" sz="4000" b="1" dirty="0">
                <a:latin typeface="NikoshBAN" pitchFamily="2" charset="0"/>
                <a:cs typeface="NikoshBAN" pitchFamily="2" charset="0"/>
              </a:rPr>
              <a:t>অনুমানের প্রকারভেদঃ </a:t>
            </a:r>
            <a:endParaRPr lang="en-US" sz="4000" b="1" dirty="0">
              <a:latin typeface="NikoshBAN" pitchFamily="2" charset="0"/>
              <a:cs typeface="NikoshBAN" pitchFamily="2" charset="0"/>
            </a:endParaRPr>
          </a:p>
        </p:txBody>
      </p:sp>
    </p:spTree>
    <p:extLst>
      <p:ext uri="{BB962C8B-B14F-4D97-AF65-F5344CB8AC3E}">
        <p14:creationId xmlns:p14="http://schemas.microsoft.com/office/powerpoint/2010/main" val="60435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05826"/>
            <a:ext cx="6724918" cy="584775"/>
          </a:xfrm>
          <a:prstGeom prst="rect">
            <a:avLst/>
          </a:prstGeom>
          <a:solidFill>
            <a:schemeClr val="accent2">
              <a:lumMod val="20000"/>
              <a:lumOff val="80000"/>
            </a:schemeClr>
          </a:solidFill>
        </p:spPr>
        <p:txBody>
          <a:bodyPr wrap="none" rtlCol="0">
            <a:spAutoFit/>
          </a:bodyPr>
          <a:lstStyle/>
          <a:p>
            <a:r>
              <a:rPr lang="bn-BD" sz="3200" dirty="0">
                <a:latin typeface="NikoshBAN" pitchFamily="2" charset="0"/>
                <a:cs typeface="NikoshBAN" pitchFamily="2" charset="0"/>
              </a:rPr>
              <a:t>অবরোহ অনুমান(Deductive Inference):</a:t>
            </a:r>
            <a:endParaRPr lang="en-US" sz="3200" dirty="0">
              <a:latin typeface="NikoshBAN" pitchFamily="2" charset="0"/>
              <a:cs typeface="NikoshBAN" pitchFamily="2" charset="0"/>
            </a:endParaRPr>
          </a:p>
        </p:txBody>
      </p:sp>
      <p:sp>
        <p:nvSpPr>
          <p:cNvPr id="3" name="TextBox 2"/>
          <p:cNvSpPr txBox="1"/>
          <p:nvPr/>
        </p:nvSpPr>
        <p:spPr>
          <a:xfrm>
            <a:off x="1676400" y="1603513"/>
            <a:ext cx="8763001" cy="2376508"/>
          </a:xfrm>
          <a:prstGeom prst="rect">
            <a:avLst/>
          </a:prstGeom>
          <a:solidFill>
            <a:schemeClr val="accent3">
              <a:lumMod val="20000"/>
              <a:lumOff val="80000"/>
            </a:schemeClr>
          </a:solidFill>
        </p:spPr>
        <p:txBody>
          <a:bodyPr wrap="square" rtlCol="0">
            <a:spAutoFit/>
          </a:bodyPr>
          <a:lstStyle/>
          <a:p>
            <a:r>
              <a:rPr lang="bn-BD" sz="3600" dirty="0">
                <a:latin typeface="NikoshBAN" pitchFamily="2" charset="0"/>
                <a:cs typeface="NikoshBAN" pitchFamily="2" charset="0"/>
              </a:rPr>
              <a:t>অনুমানের যে প্রক্রিয়ায় এক বা একাধিক আশ্রয়বাক্য থেকে সিদ্ধান্ত গৃহীত হয় এবং গৃহীত সিদ্ধান্তটি আশ্রয়বাক্যের তুলনায় কম ব্যাপক বা ক্ষেত্র বিশেষে সমান ব্যাপক হয় তাকে অবরোহ অনুমান বলে। এধরণের অনুমানের গতি নিম্নমুখী।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00451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0499" y="702365"/>
            <a:ext cx="4468757" cy="646331"/>
          </a:xfrm>
          <a:prstGeom prst="rect">
            <a:avLst/>
          </a:prstGeom>
          <a:solidFill>
            <a:schemeClr val="accent2">
              <a:lumMod val="20000"/>
              <a:lumOff val="80000"/>
            </a:schemeClr>
          </a:solidFill>
        </p:spPr>
        <p:txBody>
          <a:bodyPr wrap="square" rtlCol="0">
            <a:spAutoFit/>
          </a:bodyPr>
          <a:lstStyle/>
          <a:p>
            <a:r>
              <a:rPr lang="bn-BD" sz="3600" dirty="0">
                <a:latin typeface="NikoshBAN" pitchFamily="2" charset="0"/>
                <a:cs typeface="NikoshBAN" pitchFamily="2" charset="0"/>
              </a:rPr>
              <a:t>অবরোহ অনুমানের উদাহরণঃ </a:t>
            </a:r>
            <a:endParaRPr lang="en-US" sz="3600" dirty="0">
              <a:latin typeface="NikoshBAN" pitchFamily="2" charset="0"/>
              <a:cs typeface="NikoshBAN" pitchFamily="2" charset="0"/>
            </a:endParaRPr>
          </a:p>
        </p:txBody>
      </p:sp>
      <p:sp>
        <p:nvSpPr>
          <p:cNvPr id="4" name="TextBox 3"/>
          <p:cNvSpPr txBox="1"/>
          <p:nvPr/>
        </p:nvSpPr>
        <p:spPr>
          <a:xfrm>
            <a:off x="1550499" y="1752601"/>
            <a:ext cx="4114800" cy="4031873"/>
          </a:xfrm>
          <a:prstGeom prst="rect">
            <a:avLst/>
          </a:prstGeom>
          <a:solidFill>
            <a:schemeClr val="accent3">
              <a:lumMod val="40000"/>
              <a:lumOff val="60000"/>
            </a:schemeClr>
          </a:solidFill>
        </p:spPr>
        <p:txBody>
          <a:bodyPr wrap="square" rtlCol="0">
            <a:spAutoFit/>
          </a:bodyPr>
          <a:lstStyle/>
          <a:p>
            <a:r>
              <a:rPr lang="bn-BD" sz="3200" dirty="0">
                <a:latin typeface="NikoshBAN" pitchFamily="2" charset="0"/>
                <a:cs typeface="NikoshBAN" pitchFamily="2" charset="0"/>
              </a:rPr>
              <a:t>সকল মানুষ হয় মরণশীল-</a:t>
            </a:r>
            <a:r>
              <a:rPr lang="en-US" sz="3200" dirty="0">
                <a:latin typeface="NikoshBAN" pitchFamily="2" charset="0"/>
                <a:cs typeface="NikoshBAN" pitchFamily="2" charset="0"/>
              </a:rPr>
              <a:t>----১ম </a:t>
            </a:r>
            <a:r>
              <a:rPr lang="bn-BD" sz="3200" dirty="0">
                <a:latin typeface="NikoshBAN" pitchFamily="2" charset="0"/>
                <a:cs typeface="NikoshBAN" pitchFamily="2" charset="0"/>
              </a:rPr>
              <a:t>আশ্রয়বাক্য</a:t>
            </a:r>
          </a:p>
          <a:p>
            <a:endParaRPr lang="bn-BD" sz="3200" dirty="0">
              <a:latin typeface="NikoshBAN" pitchFamily="2" charset="0"/>
              <a:cs typeface="NikoshBAN" pitchFamily="2" charset="0"/>
            </a:endParaRPr>
          </a:p>
          <a:p>
            <a:r>
              <a:rPr lang="bn-BD" sz="3200" dirty="0">
                <a:latin typeface="NikoshBAN" pitchFamily="2" charset="0"/>
                <a:cs typeface="NikoshBAN" pitchFamily="2" charset="0"/>
              </a:rPr>
              <a:t>রহিম হয় মানুষ         -----</a:t>
            </a:r>
            <a:endParaRPr lang="en-US" sz="3200" dirty="0">
              <a:latin typeface="NikoshBAN" pitchFamily="2" charset="0"/>
              <a:cs typeface="NikoshBAN" pitchFamily="2" charset="0"/>
            </a:endParaRPr>
          </a:p>
          <a:p>
            <a:r>
              <a:rPr lang="en-US" sz="3200" dirty="0">
                <a:latin typeface="NikoshBAN" pitchFamily="2" charset="0"/>
                <a:cs typeface="NikoshBAN" pitchFamily="2" charset="0"/>
              </a:rPr>
              <a:t>২য় </a:t>
            </a:r>
            <a:r>
              <a:rPr lang="bn-BD" sz="3200" dirty="0">
                <a:latin typeface="NikoshBAN" pitchFamily="2" charset="0"/>
                <a:cs typeface="NikoshBAN" pitchFamily="2" charset="0"/>
              </a:rPr>
              <a:t> আশ্রয়বাক্য</a:t>
            </a:r>
          </a:p>
          <a:p>
            <a:endParaRPr lang="bn-BD" sz="3200" dirty="0">
              <a:latin typeface="NikoshBAN" pitchFamily="2" charset="0"/>
              <a:cs typeface="NikoshBAN" pitchFamily="2" charset="0"/>
            </a:endParaRPr>
          </a:p>
          <a:p>
            <a:r>
              <a:rPr lang="bn-BD" sz="3200" dirty="0">
                <a:latin typeface="NikoshBAN" pitchFamily="2" charset="0"/>
                <a:cs typeface="NikoshBAN" pitchFamily="2" charset="0"/>
              </a:rPr>
              <a:t>সুতরাং রহিম হয়  মরণশীল---- সিদ্ধান্ত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01921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800775"/>
            <a:ext cx="5638800" cy="5720251"/>
          </a:xfrm>
          <a:prstGeom prst="rect">
            <a:avLst/>
          </a:prstGeom>
        </p:spPr>
      </p:pic>
      <p:sp>
        <p:nvSpPr>
          <p:cNvPr id="4" name="TextBox 3"/>
          <p:cNvSpPr txBox="1"/>
          <p:nvPr/>
        </p:nvSpPr>
        <p:spPr>
          <a:xfrm>
            <a:off x="1676400" y="76201"/>
            <a:ext cx="4738798" cy="584775"/>
          </a:xfrm>
          <a:prstGeom prst="rect">
            <a:avLst/>
          </a:prstGeom>
          <a:solidFill>
            <a:schemeClr val="accent2">
              <a:lumMod val="20000"/>
              <a:lumOff val="80000"/>
            </a:schemeClr>
          </a:solidFill>
        </p:spPr>
        <p:txBody>
          <a:bodyPr wrap="none" rtlCol="0">
            <a:spAutoFit/>
          </a:bodyPr>
          <a:lstStyle/>
          <a:p>
            <a:r>
              <a:rPr lang="bn-BD" sz="3200" dirty="0">
                <a:latin typeface="NikoshBAN" panose="02000000000000000000" pitchFamily="2" charset="0"/>
                <a:cs typeface="NikoshBAN" panose="02000000000000000000" pitchFamily="2" charset="0"/>
              </a:rPr>
              <a:t>অবরোহ অনুমানের প্রক্রিয়া নিম্নমুখী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352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1" y="460513"/>
            <a:ext cx="7364517" cy="646331"/>
          </a:xfrm>
          <a:prstGeom prst="rect">
            <a:avLst/>
          </a:prstGeom>
          <a:solidFill>
            <a:schemeClr val="accent1">
              <a:lumMod val="20000"/>
              <a:lumOff val="80000"/>
            </a:schemeClr>
          </a:solidFill>
        </p:spPr>
        <p:txBody>
          <a:bodyPr wrap="none" rtlCol="0">
            <a:spAutoFit/>
          </a:bodyPr>
          <a:lstStyle/>
          <a:p>
            <a:r>
              <a:rPr lang="en-US" sz="3600" dirty="0" err="1">
                <a:latin typeface="NikoshBAN" panose="02000000000000000000" pitchFamily="2" charset="0"/>
                <a:cs typeface="NikoshBAN" panose="02000000000000000000" pitchFamily="2" charset="0"/>
              </a:rPr>
              <a:t>আরোহ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অনুমান</a:t>
            </a:r>
            <a:r>
              <a:rPr lang="en-US" sz="3600" dirty="0">
                <a:latin typeface="NikoshBAN" panose="02000000000000000000" pitchFamily="2" charset="0"/>
                <a:cs typeface="NikoshBAN" panose="02000000000000000000" pitchFamily="2" charset="0"/>
              </a:rPr>
              <a:t> (Inductive Inference):</a:t>
            </a:r>
          </a:p>
        </p:txBody>
      </p:sp>
      <p:sp>
        <p:nvSpPr>
          <p:cNvPr id="3" name="TextBox 2"/>
          <p:cNvSpPr txBox="1"/>
          <p:nvPr/>
        </p:nvSpPr>
        <p:spPr>
          <a:xfrm>
            <a:off x="1676401" y="1537252"/>
            <a:ext cx="8610599" cy="2882348"/>
          </a:xfrm>
          <a:prstGeom prst="rect">
            <a:avLst/>
          </a:prstGeom>
          <a:solidFill>
            <a:schemeClr val="accent2">
              <a:lumMod val="20000"/>
              <a:lumOff val="80000"/>
            </a:schemeClr>
          </a:solidFill>
        </p:spPr>
        <p:txBody>
          <a:bodyPr wrap="square" rtlCol="0">
            <a:spAutoFit/>
          </a:bodyPr>
          <a:lstStyle/>
          <a:p>
            <a:r>
              <a:rPr lang="en-US" sz="3600" dirty="0" err="1">
                <a:latin typeface="NikoshBAN" panose="02000000000000000000" pitchFamily="2" charset="0"/>
                <a:cs typeface="NikoshBAN" panose="02000000000000000000" pitchFamily="2" charset="0"/>
              </a:rPr>
              <a:t>অনুমানের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প্রক্রিয়ায়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বস্তু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ঘটনার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ওপর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ভিত্তি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সার্বিক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সিদ্ধান্ত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গ্রহণ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bn-BD"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আরোহ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আরোহ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অনুমানের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অনুমানের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উর্ধবমুখী</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প্রক্রিয়া</a:t>
            </a:r>
            <a:r>
              <a:rPr lang="en-US" sz="3600" dirty="0">
                <a:latin typeface="NikoshBAN" panose="02000000000000000000" pitchFamily="2" charset="0"/>
                <a:cs typeface="NikoshBAN" panose="02000000000000000000" pitchFamily="2" charset="0"/>
              </a:rPr>
              <a:t>। এ </a:t>
            </a:r>
            <a:r>
              <a:rPr lang="en-US" sz="3600" dirty="0" err="1">
                <a:latin typeface="NikoshBAN" panose="02000000000000000000" pitchFamily="2" charset="0"/>
                <a:cs typeface="NikoshBAN" panose="02000000000000000000" pitchFamily="2" charset="0"/>
              </a:rPr>
              <a:t>প্রক্রিয়ায়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গৃহীত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সিদ্ধান্তটি</a:t>
            </a:r>
            <a:endParaRPr lang="en-US" sz="3600"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আশ্রয়বাক্যের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তুলনায়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ব্যাপক</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903152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428</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29</cp:revision>
  <dcterms:created xsi:type="dcterms:W3CDTF">2020-12-07T14:24:00Z</dcterms:created>
  <dcterms:modified xsi:type="dcterms:W3CDTF">2020-12-13T13:54:07Z</dcterms:modified>
</cp:coreProperties>
</file>