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4" r:id="rId3"/>
    <p:sldId id="275" r:id="rId4"/>
    <p:sldId id="276" r:id="rId5"/>
    <p:sldId id="277" r:id="rId6"/>
    <p:sldId id="278" r:id="rId7"/>
    <p:sldId id="280" r:id="rId8"/>
    <p:sldId id="281" r:id="rId9"/>
    <p:sldId id="282" r:id="rId10"/>
    <p:sldId id="283" r:id="rId11"/>
    <p:sldId id="284" r:id="rId12"/>
    <p:sldId id="285" r:id="rId13"/>
    <p:sldId id="286" r:id="rId14"/>
    <p:sldId id="287" r:id="rId15"/>
    <p:sldId id="288"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52ED1-721B-483E-BADD-AE7A2A8A0A7F}"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71B9F-7A05-457F-B8F7-DD3892543B7D}" type="slidenum">
              <a:rPr lang="en-US" smtClean="0"/>
              <a:t>‹#›</a:t>
            </a:fld>
            <a:endParaRPr lang="en-US"/>
          </a:p>
        </p:txBody>
      </p:sp>
    </p:spTree>
    <p:extLst>
      <p:ext uri="{BB962C8B-B14F-4D97-AF65-F5344CB8AC3E}">
        <p14:creationId xmlns:p14="http://schemas.microsoft.com/office/powerpoint/2010/main" val="18276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71B9F-7A05-457F-B8F7-DD3892543B7D}" type="slidenum">
              <a:rPr lang="en-US" smtClean="0"/>
              <a:t>10</a:t>
            </a:fld>
            <a:endParaRPr lang="en-US"/>
          </a:p>
        </p:txBody>
      </p:sp>
    </p:spTree>
    <p:extLst>
      <p:ext uri="{BB962C8B-B14F-4D97-AF65-F5344CB8AC3E}">
        <p14:creationId xmlns:p14="http://schemas.microsoft.com/office/powerpoint/2010/main" val="110659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B1F5-3491-4542-8E21-2B378F9845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03CC33-FA0D-4C7B-B23F-A284F5592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8B8FB-442B-4C9E-9BE7-356BA89CA79F}"/>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5" name="Footer Placeholder 4">
            <a:extLst>
              <a:ext uri="{FF2B5EF4-FFF2-40B4-BE49-F238E27FC236}">
                <a16:creationId xmlns:a16="http://schemas.microsoft.com/office/drawing/2014/main" id="{54458607-9C47-423E-9540-92C5269A1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B1FC8-D385-4022-B12B-FAB7C82D1EAA}"/>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313015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0692-3197-4E40-9450-B769AD987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87A09A-BDD0-436C-AF12-3E2376CCD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B0B0A-D033-49B3-9F7B-4B5E6EAE560F}"/>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5" name="Footer Placeholder 4">
            <a:extLst>
              <a:ext uri="{FF2B5EF4-FFF2-40B4-BE49-F238E27FC236}">
                <a16:creationId xmlns:a16="http://schemas.microsoft.com/office/drawing/2014/main" id="{FB2E9412-AA95-4F4E-A140-B731B007C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CC3D-F9E9-4724-8167-5CA99C0605E9}"/>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139939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8F7BD-F300-4AEB-B4CD-9F99A537F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878F6-7352-4086-8481-EF7C7D42F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DDC95-ADD1-46BF-BCB7-B8FC0FF00B0D}"/>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5" name="Footer Placeholder 4">
            <a:extLst>
              <a:ext uri="{FF2B5EF4-FFF2-40B4-BE49-F238E27FC236}">
                <a16:creationId xmlns:a16="http://schemas.microsoft.com/office/drawing/2014/main" id="{2A0BED81-509F-4F6D-8156-1ED6839A5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BE87D-A9B2-4B7D-B906-FEEFFD595F2F}"/>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117343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EE9B-BF87-4115-85F1-416F4E5E4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0F97-44DA-466F-9CFC-168F8DB20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8D9FC-BA5C-4626-9BEF-8BB353E9A75F}"/>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5" name="Footer Placeholder 4">
            <a:extLst>
              <a:ext uri="{FF2B5EF4-FFF2-40B4-BE49-F238E27FC236}">
                <a16:creationId xmlns:a16="http://schemas.microsoft.com/office/drawing/2014/main" id="{B329F7BA-7971-493A-B5C7-8F53E7013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23217-C8DA-414B-A096-25C9345DFC8F}"/>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133969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CA29-1BE8-4E31-AB92-E8C09AE70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2D74F-AAE2-4F2D-A5D5-FA0634F78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B8DFF0-53C8-486A-8353-A0C7932752B1}"/>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5" name="Footer Placeholder 4">
            <a:extLst>
              <a:ext uri="{FF2B5EF4-FFF2-40B4-BE49-F238E27FC236}">
                <a16:creationId xmlns:a16="http://schemas.microsoft.com/office/drawing/2014/main" id="{076056C8-A8A5-4D04-A1FA-F17F6F02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F9515-9637-4A65-89BC-9AC161098487}"/>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215090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1D1F-E1BD-4318-892C-1BE9712F8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22005-F55F-4C82-A91A-B1618A526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FAF6AF-BE17-4A9B-A179-3E8F3C211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0BA7A-932B-4F33-9194-7D1C4C4BD1B9}"/>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6" name="Footer Placeholder 5">
            <a:extLst>
              <a:ext uri="{FF2B5EF4-FFF2-40B4-BE49-F238E27FC236}">
                <a16:creationId xmlns:a16="http://schemas.microsoft.com/office/drawing/2014/main" id="{805B6699-1215-4B1C-A727-8B1AD76B4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06A4B-2467-4E03-8225-1E230CB14B05}"/>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127662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330C-529E-4C86-B43C-14DC4ED14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233405-FF42-46D6-B220-559F9C8B7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58F59-FE70-4732-BD13-5EAB7B8FC8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CC9E5-F842-45D5-A5A0-322FEF7F2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37A032-6111-4398-800F-C5828AE3B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77E99-D380-432E-8CFA-78241380656B}"/>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8" name="Footer Placeholder 7">
            <a:extLst>
              <a:ext uri="{FF2B5EF4-FFF2-40B4-BE49-F238E27FC236}">
                <a16:creationId xmlns:a16="http://schemas.microsoft.com/office/drawing/2014/main" id="{20B1D84F-CD14-47B9-8F1F-71A20DE87B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86C0B1-6AED-46A1-BB2B-DE4581A40885}"/>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88503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4FD0-B686-4BBC-9E6B-2A6B7F1F71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4B970-A5DF-4F4F-8021-D27E241B5762}"/>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4" name="Footer Placeholder 3">
            <a:extLst>
              <a:ext uri="{FF2B5EF4-FFF2-40B4-BE49-F238E27FC236}">
                <a16:creationId xmlns:a16="http://schemas.microsoft.com/office/drawing/2014/main" id="{0968AD4D-E79B-4CCE-BDC4-8D55B02252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84EEE5-16A6-44AD-A023-7D64195D370C}"/>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69062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B405C-D329-4124-B422-ABE4B6601DB9}"/>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3" name="Footer Placeholder 2">
            <a:extLst>
              <a:ext uri="{FF2B5EF4-FFF2-40B4-BE49-F238E27FC236}">
                <a16:creationId xmlns:a16="http://schemas.microsoft.com/office/drawing/2014/main" id="{108B3881-8AF8-4537-9B87-3F7340332A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177C8-B848-4E24-B812-AFF408C227B0}"/>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355412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CFAF-66BE-4274-A75A-9A2F24343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1B356-33BA-40F6-BD39-D806C41E0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810556-4509-4439-B002-7C82F01FC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49C58-5C7D-4BBB-B18C-A59BB9E83CEB}"/>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6" name="Footer Placeholder 5">
            <a:extLst>
              <a:ext uri="{FF2B5EF4-FFF2-40B4-BE49-F238E27FC236}">
                <a16:creationId xmlns:a16="http://schemas.microsoft.com/office/drawing/2014/main" id="{D61A3C4A-ACDC-48EC-B744-946524F0A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D2CFC-C4F0-4591-8580-D52D6731FE82}"/>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64077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F4E3-3BAB-4090-9031-1639E0542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DAFBB6-763A-40B0-B719-1DBEAC09D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44A5DB-8788-4BEC-889A-009FDD6C2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E3050-379E-464F-A9ED-139A50616CCA}"/>
              </a:ext>
            </a:extLst>
          </p:cNvPr>
          <p:cNvSpPr>
            <a:spLocks noGrp="1"/>
          </p:cNvSpPr>
          <p:nvPr>
            <p:ph type="dt" sz="half" idx="10"/>
          </p:nvPr>
        </p:nvSpPr>
        <p:spPr/>
        <p:txBody>
          <a:bodyPr/>
          <a:lstStyle/>
          <a:p>
            <a:fld id="{22D3F73B-570F-4595-AF60-662F720B4770}" type="datetimeFigureOut">
              <a:rPr lang="en-US" smtClean="0"/>
              <a:t>12/2/2020</a:t>
            </a:fld>
            <a:endParaRPr lang="en-US"/>
          </a:p>
        </p:txBody>
      </p:sp>
      <p:sp>
        <p:nvSpPr>
          <p:cNvPr id="6" name="Footer Placeholder 5">
            <a:extLst>
              <a:ext uri="{FF2B5EF4-FFF2-40B4-BE49-F238E27FC236}">
                <a16:creationId xmlns:a16="http://schemas.microsoft.com/office/drawing/2014/main" id="{6CC58DDD-5D3D-4EF6-B1E6-A7BCDFC18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366A3-6045-4CF7-91FE-9033B6C3B2FD}"/>
              </a:ext>
            </a:extLst>
          </p:cNvPr>
          <p:cNvSpPr>
            <a:spLocks noGrp="1"/>
          </p:cNvSpPr>
          <p:nvPr>
            <p:ph type="sldNum" sz="quarter" idx="12"/>
          </p:nvPr>
        </p:nvSpPr>
        <p:spPr/>
        <p:txBody>
          <a:bodyPr/>
          <a:lstStyle/>
          <a:p>
            <a:fld id="{0E72D39B-FE5D-473B-BE37-CF67D258E040}" type="slidenum">
              <a:rPr lang="en-US" smtClean="0"/>
              <a:t>‹#›</a:t>
            </a:fld>
            <a:endParaRPr lang="en-US"/>
          </a:p>
        </p:txBody>
      </p:sp>
    </p:spTree>
    <p:extLst>
      <p:ext uri="{BB962C8B-B14F-4D97-AF65-F5344CB8AC3E}">
        <p14:creationId xmlns:p14="http://schemas.microsoft.com/office/powerpoint/2010/main" val="356650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2FD82-103C-4DB0-81BC-C9308EB75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6CB491-8C9B-493D-A3BE-FACF6CE8CB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A2C71-ADED-45C0-800E-9CFC3BFD7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3F73B-570F-4595-AF60-662F720B4770}" type="datetimeFigureOut">
              <a:rPr lang="en-US" smtClean="0"/>
              <a:t>12/2/2020</a:t>
            </a:fld>
            <a:endParaRPr lang="en-US"/>
          </a:p>
        </p:txBody>
      </p:sp>
      <p:sp>
        <p:nvSpPr>
          <p:cNvPr id="5" name="Footer Placeholder 4">
            <a:extLst>
              <a:ext uri="{FF2B5EF4-FFF2-40B4-BE49-F238E27FC236}">
                <a16:creationId xmlns:a16="http://schemas.microsoft.com/office/drawing/2014/main" id="{9312E474-0787-4EBB-AAA6-D261D6C21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839606-CE99-4921-AD88-3926A20C6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2D39B-FE5D-473B-BE37-CF67D258E040}" type="slidenum">
              <a:rPr lang="en-US" smtClean="0"/>
              <a:t>‹#›</a:t>
            </a:fld>
            <a:endParaRPr lang="en-US"/>
          </a:p>
        </p:txBody>
      </p:sp>
    </p:spTree>
    <p:extLst>
      <p:ext uri="{BB962C8B-B14F-4D97-AF65-F5344CB8AC3E}">
        <p14:creationId xmlns:p14="http://schemas.microsoft.com/office/powerpoint/2010/main" val="155537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FFEC58-2160-43B7-8579-000C90C62524}"/>
              </a:ext>
            </a:extLst>
          </p:cNvPr>
          <p:cNvSpPr txBox="1"/>
          <p:nvPr/>
        </p:nvSpPr>
        <p:spPr>
          <a:xfrm>
            <a:off x="5640355"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710558EE-3D22-4DC9-A33A-800C17954ADB}"/>
              </a:ext>
            </a:extLst>
          </p:cNvPr>
          <p:cNvSpPr txBox="1"/>
          <p:nvPr/>
        </p:nvSpPr>
        <p:spPr>
          <a:xfrm>
            <a:off x="1340341" y="344456"/>
            <a:ext cx="9013373" cy="2492990"/>
          </a:xfrm>
          <a:prstGeom prst="rect">
            <a:avLst/>
          </a:prstGeom>
          <a:noFill/>
        </p:spPr>
        <p:txBody>
          <a:bodyPr wrap="square" rtlCol="0">
            <a:spAutoFit/>
          </a:bodyPr>
          <a:lstStyle/>
          <a:p>
            <a:pPr algn="ctr"/>
            <a:r>
              <a:rPr lang="bn-BD" sz="6000" b="1" dirty="0">
                <a:solidFill>
                  <a:srgbClr val="FF0000"/>
                </a:solidFill>
                <a:latin typeface="NikoshBAN" pitchFamily="2" charset="0"/>
                <a:cs typeface="NikoshBAN" pitchFamily="2" charset="0"/>
              </a:rPr>
              <a:t>আজকের ক্লাসে সবাইকে </a:t>
            </a:r>
            <a:endParaRPr lang="en-US" sz="6000" b="1" dirty="0">
              <a:solidFill>
                <a:srgbClr val="FF0000"/>
              </a:solidFill>
              <a:latin typeface="NikoshBAN" pitchFamily="2" charset="0"/>
              <a:cs typeface="NikoshBAN" pitchFamily="2" charset="0"/>
            </a:endParaRPr>
          </a:p>
          <a:p>
            <a:pPr algn="ctr"/>
            <a:r>
              <a:rPr lang="bn-IN" sz="9600" b="1" dirty="0">
                <a:solidFill>
                  <a:srgbClr val="7030A0"/>
                </a:solidFill>
                <a:latin typeface="NikoshBAN" pitchFamily="2" charset="0"/>
                <a:cs typeface="NikoshBAN" pitchFamily="2" charset="0"/>
              </a:rPr>
              <a:t>স্বা</a:t>
            </a:r>
            <a:r>
              <a:rPr lang="bn-IN" sz="9600" b="1" dirty="0">
                <a:solidFill>
                  <a:srgbClr val="00B050"/>
                </a:solidFill>
                <a:latin typeface="NikoshBAN" pitchFamily="2" charset="0"/>
                <a:cs typeface="NikoshBAN" pitchFamily="2" charset="0"/>
              </a:rPr>
              <a:t>গ</a:t>
            </a:r>
            <a:r>
              <a:rPr lang="bn-IN" sz="9600" b="1" dirty="0">
                <a:solidFill>
                  <a:srgbClr val="0070C0"/>
                </a:solidFill>
                <a:latin typeface="NikoshBAN" pitchFamily="2" charset="0"/>
                <a:cs typeface="NikoshBAN" pitchFamily="2" charset="0"/>
              </a:rPr>
              <a:t>ত</a:t>
            </a:r>
            <a:r>
              <a:rPr lang="bn-IN" sz="9600" b="1" dirty="0">
                <a:solidFill>
                  <a:srgbClr val="FFC000"/>
                </a:solidFill>
                <a:latin typeface="NikoshBAN" pitchFamily="2" charset="0"/>
                <a:cs typeface="NikoshBAN" pitchFamily="2" charset="0"/>
              </a:rPr>
              <a:t>ম</a:t>
            </a:r>
            <a:endParaRPr lang="en-US" sz="9600" b="1" dirty="0">
              <a:solidFill>
                <a:srgbClr val="FFC00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A6F489BE-AA35-48A3-BCC5-5698D501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938" y="2606126"/>
            <a:ext cx="4152123" cy="4251874"/>
          </a:xfrm>
          <a:prstGeom prst="rect">
            <a:avLst/>
          </a:prstGeom>
        </p:spPr>
      </p:pic>
    </p:spTree>
    <p:extLst>
      <p:ext uri="{BB962C8B-B14F-4D97-AF65-F5344CB8AC3E}">
        <p14:creationId xmlns:p14="http://schemas.microsoft.com/office/powerpoint/2010/main" val="1920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F593D-8AE6-4313-92B1-544FF8DB6C14}"/>
              </a:ext>
            </a:extLst>
          </p:cNvPr>
          <p:cNvPicPr>
            <a:picLocks noChangeAspect="1"/>
          </p:cNvPicPr>
          <p:nvPr/>
        </p:nvPicPr>
        <p:blipFill>
          <a:blip r:embed="rId3" cstate="print"/>
          <a:stretch>
            <a:fillRect/>
          </a:stretch>
        </p:blipFill>
        <p:spPr>
          <a:xfrm>
            <a:off x="2430080" y="898177"/>
            <a:ext cx="5628070" cy="2194947"/>
          </a:xfrm>
          <a:prstGeom prst="rect">
            <a:avLst/>
          </a:prstGeom>
        </p:spPr>
      </p:pic>
      <p:sp>
        <p:nvSpPr>
          <p:cNvPr id="3" name="Right Arrow 3">
            <a:extLst>
              <a:ext uri="{FF2B5EF4-FFF2-40B4-BE49-F238E27FC236}">
                <a16:creationId xmlns:a16="http://schemas.microsoft.com/office/drawing/2014/main" id="{ECDEDF18-DF2C-4596-869F-9D75D585973B}"/>
              </a:ext>
            </a:extLst>
          </p:cNvPr>
          <p:cNvSpPr/>
          <p:nvPr/>
        </p:nvSpPr>
        <p:spPr>
          <a:xfrm>
            <a:off x="4198620" y="1461908"/>
            <a:ext cx="1897380" cy="28194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DEE790FE-5938-4646-A2A6-D5E88E8EAAB2}"/>
              </a:ext>
            </a:extLst>
          </p:cNvPr>
          <p:cNvSpPr txBox="1"/>
          <p:nvPr/>
        </p:nvSpPr>
        <p:spPr>
          <a:xfrm>
            <a:off x="6096000" y="1287764"/>
            <a:ext cx="6096000" cy="707886"/>
          </a:xfrm>
          <a:prstGeom prst="rect">
            <a:avLst/>
          </a:prstGeom>
          <a:noFill/>
        </p:spPr>
        <p:txBody>
          <a:bodyPr wrap="square">
            <a:spAutoFit/>
          </a:bodyPr>
          <a:lstStyle/>
          <a:p>
            <a:r>
              <a:rPr lang="bn-BD" sz="4000" dirty="0">
                <a:solidFill>
                  <a:srgbClr val="FFFF00"/>
                </a:solidFill>
                <a:latin typeface="NikoshBAN" pitchFamily="2" charset="0"/>
                <a:cs typeface="NikoshBAN" pitchFamily="2" charset="0"/>
              </a:rPr>
              <a:t>পুংকেশর</a:t>
            </a:r>
            <a:endParaRPr lang="en-US" sz="4000" dirty="0">
              <a:solidFill>
                <a:srgbClr val="FFFF00"/>
              </a:solidFill>
            </a:endParaRPr>
          </a:p>
        </p:txBody>
      </p:sp>
      <p:sp>
        <p:nvSpPr>
          <p:cNvPr id="7" name="TextBox 6">
            <a:extLst>
              <a:ext uri="{FF2B5EF4-FFF2-40B4-BE49-F238E27FC236}">
                <a16:creationId xmlns:a16="http://schemas.microsoft.com/office/drawing/2014/main" id="{F3CB336E-5D06-43AC-86A3-724BB2FD1EB1}"/>
              </a:ext>
            </a:extLst>
          </p:cNvPr>
          <p:cNvSpPr txBox="1"/>
          <p:nvPr/>
        </p:nvSpPr>
        <p:spPr>
          <a:xfrm>
            <a:off x="1962150" y="3764876"/>
            <a:ext cx="6096000" cy="2062103"/>
          </a:xfrm>
          <a:prstGeom prst="rect">
            <a:avLst/>
          </a:prstGeom>
          <a:noFill/>
        </p:spPr>
        <p:txBody>
          <a:bodyPr wrap="square">
            <a:spAutoFit/>
          </a:bodyPr>
          <a:lstStyle/>
          <a:p>
            <a:r>
              <a:rPr lang="bn-BD" sz="3200" b="1" u="sng" dirty="0">
                <a:solidFill>
                  <a:srgbClr val="FF0000"/>
                </a:solidFill>
                <a:latin typeface="NikoshBAN" pitchFamily="2" charset="0"/>
                <a:cs typeface="NikoshBAN" pitchFamily="2" charset="0"/>
              </a:rPr>
              <a:t>৪।পুংকেশরঃ</a:t>
            </a:r>
            <a:r>
              <a:rPr lang="bn-BD" b="1" u="sng" dirty="0">
                <a:solidFill>
                  <a:srgbClr val="FF0000"/>
                </a:solidFill>
                <a:latin typeface="NikoshBAN" pitchFamily="2" charset="0"/>
                <a:cs typeface="NikoshBAN" pitchFamily="2" charset="0"/>
              </a:rPr>
              <a:t> </a:t>
            </a:r>
            <a:r>
              <a:rPr lang="bn-BD" sz="2400" dirty="0">
                <a:latin typeface="NikoshBAN" pitchFamily="2" charset="0"/>
                <a:cs typeface="NikoshBAN" pitchFamily="2" charset="0"/>
              </a:rPr>
              <a:t>এটি ফুলের তৃতীয় স্তবক । এই স্তবকের প্রতিটি অংশকে পুংকেশর বলে। পুংকেশরের দন্ডের মত অংশকে পুংদন্ড এবং শীর্ষের থলির মতো  অংশকে পরাগধানী বলে। পরাগধানীর মধ্যে পরাগরেণু উৎপন্ন হয়। পরাগরেণু থেকে পুং জননকোষ উৎপন্ন হয় যা সরাসরি জনন কাজে অংশগ্রহন করে।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8200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0CD3C-26FD-4290-8B6C-8AA72DA83A82}"/>
              </a:ext>
            </a:extLst>
          </p:cNvPr>
          <p:cNvPicPr>
            <a:picLocks noChangeAspect="1"/>
          </p:cNvPicPr>
          <p:nvPr/>
        </p:nvPicPr>
        <p:blipFill>
          <a:blip r:embed="rId2"/>
          <a:stretch>
            <a:fillRect/>
          </a:stretch>
        </p:blipFill>
        <p:spPr>
          <a:xfrm>
            <a:off x="3028950" y="480740"/>
            <a:ext cx="6134100" cy="2233613"/>
          </a:xfrm>
          <a:prstGeom prst="rect">
            <a:avLst/>
          </a:prstGeom>
        </p:spPr>
      </p:pic>
      <p:sp>
        <p:nvSpPr>
          <p:cNvPr id="4" name="TextBox 3">
            <a:extLst>
              <a:ext uri="{FF2B5EF4-FFF2-40B4-BE49-F238E27FC236}">
                <a16:creationId xmlns:a16="http://schemas.microsoft.com/office/drawing/2014/main" id="{A91B57CA-1A11-4D62-B088-97036723C10D}"/>
              </a:ext>
            </a:extLst>
          </p:cNvPr>
          <p:cNvSpPr txBox="1"/>
          <p:nvPr/>
        </p:nvSpPr>
        <p:spPr>
          <a:xfrm>
            <a:off x="2758440" y="2862651"/>
            <a:ext cx="6096000" cy="2739211"/>
          </a:xfrm>
          <a:prstGeom prst="rect">
            <a:avLst/>
          </a:prstGeom>
          <a:noFill/>
        </p:spPr>
        <p:txBody>
          <a:bodyPr wrap="square">
            <a:spAutoFit/>
          </a:bodyPr>
          <a:lstStyle/>
          <a:p>
            <a:r>
              <a:rPr lang="bn-BD" sz="3200" b="1" u="sng" dirty="0">
                <a:solidFill>
                  <a:srgbClr val="FF0000"/>
                </a:solidFill>
                <a:latin typeface="NikoshBAN" pitchFamily="2" charset="0"/>
                <a:cs typeface="NikoshBAN" pitchFamily="2" charset="0"/>
              </a:rPr>
              <a:t>৫।গর্ভকেশরঃ </a:t>
            </a:r>
            <a:r>
              <a:rPr lang="bn-BD" sz="2800" dirty="0">
                <a:latin typeface="NikoshBAN" pitchFamily="2" charset="0"/>
                <a:cs typeface="NikoshBAN" pitchFamily="2" charset="0"/>
              </a:rPr>
              <a:t>এক বা একাধিক গর্ভপত্র নিয়ে গঠিত হয় গর্ভকেশর। একটি গর্ভপত্রের তিনটি অংশ, যথা- গর্ভাশয়, গর্ভদন্ড, ও গর্ভমুন্ড। গর্ভাশয়ের ভিতরে ডিম্বক সাজানো থাকে। ডিম্বকে স্ত্রী জননকোষ বা ডিম্বাণু সৃষ্টি হয়। এরা পুংকেশরের মতো সরাসরি জনন কাজে অংশগ্রহণ</a:t>
            </a:r>
            <a:endParaRPr lang="en-US" sz="2800" dirty="0"/>
          </a:p>
        </p:txBody>
      </p:sp>
      <p:sp>
        <p:nvSpPr>
          <p:cNvPr id="5" name="TextBox 4">
            <a:extLst>
              <a:ext uri="{FF2B5EF4-FFF2-40B4-BE49-F238E27FC236}">
                <a16:creationId xmlns:a16="http://schemas.microsoft.com/office/drawing/2014/main" id="{809EA484-40B0-4BBB-A8A2-88098AED01FE}"/>
              </a:ext>
            </a:extLst>
          </p:cNvPr>
          <p:cNvSpPr txBox="1"/>
          <p:nvPr/>
        </p:nvSpPr>
        <p:spPr>
          <a:xfrm>
            <a:off x="3876560" y="5078642"/>
            <a:ext cx="6097554" cy="523220"/>
          </a:xfrm>
          <a:prstGeom prst="rect">
            <a:avLst/>
          </a:prstGeom>
          <a:noFill/>
        </p:spPr>
        <p:txBody>
          <a:bodyPr wrap="square">
            <a:spAutoFit/>
          </a:bodyPr>
          <a:lstStyle/>
          <a:p>
            <a:r>
              <a:rPr lang="bn-BD" sz="2800" dirty="0">
                <a:latin typeface="NikoshBAN" pitchFamily="2" charset="0"/>
                <a:cs typeface="NikoshBAN" pitchFamily="2" charset="0"/>
              </a:rPr>
              <a:t>করে।</a:t>
            </a:r>
            <a:endParaRPr lang="en-US" sz="2800" dirty="0"/>
          </a:p>
        </p:txBody>
      </p:sp>
    </p:spTree>
    <p:extLst>
      <p:ext uri="{BB962C8B-B14F-4D97-AF65-F5344CB8AC3E}">
        <p14:creationId xmlns:p14="http://schemas.microsoft.com/office/powerpoint/2010/main" val="2201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ABDF6F-30DA-483D-8645-066D0FECAB35}"/>
              </a:ext>
            </a:extLst>
          </p:cNvPr>
          <p:cNvSpPr txBox="1"/>
          <p:nvPr/>
        </p:nvSpPr>
        <p:spPr>
          <a:xfrm>
            <a:off x="2034540" y="325874"/>
            <a:ext cx="6096000" cy="707886"/>
          </a:xfrm>
          <a:prstGeom prst="rect">
            <a:avLst/>
          </a:prstGeom>
          <a:noFill/>
        </p:spPr>
        <p:txBody>
          <a:bodyPr wrap="square">
            <a:spAutoFit/>
          </a:bodyPr>
          <a:lstStyle/>
          <a:p>
            <a:pPr algn="ctr"/>
            <a:r>
              <a:rPr lang="bn-BD" sz="40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একক কাজঃ</a:t>
            </a:r>
            <a:endParaRPr lang="en-US" sz="40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a:extLst>
              <a:ext uri="{FF2B5EF4-FFF2-40B4-BE49-F238E27FC236}">
                <a16:creationId xmlns:a16="http://schemas.microsoft.com/office/drawing/2014/main" id="{EB2228F3-85B3-4248-AE9E-C6A380E509C3}"/>
              </a:ext>
            </a:extLst>
          </p:cNvPr>
          <p:cNvPicPr>
            <a:picLocks noChangeAspect="1"/>
          </p:cNvPicPr>
          <p:nvPr/>
        </p:nvPicPr>
        <p:blipFill>
          <a:blip r:embed="rId2"/>
          <a:stretch>
            <a:fillRect/>
          </a:stretch>
        </p:blipFill>
        <p:spPr>
          <a:xfrm>
            <a:off x="3971925" y="1109960"/>
            <a:ext cx="2124075" cy="2152650"/>
          </a:xfrm>
          <a:prstGeom prst="rect">
            <a:avLst/>
          </a:prstGeom>
        </p:spPr>
      </p:pic>
      <p:sp>
        <p:nvSpPr>
          <p:cNvPr id="7" name="Pentagon 4">
            <a:extLst>
              <a:ext uri="{FF2B5EF4-FFF2-40B4-BE49-F238E27FC236}">
                <a16:creationId xmlns:a16="http://schemas.microsoft.com/office/drawing/2014/main" id="{FC8681C5-CD64-47E2-B078-EC2BFA890EF6}"/>
              </a:ext>
            </a:extLst>
          </p:cNvPr>
          <p:cNvSpPr/>
          <p:nvPr/>
        </p:nvSpPr>
        <p:spPr>
          <a:xfrm>
            <a:off x="2560320" y="3756660"/>
            <a:ext cx="5570220" cy="1313200"/>
          </a:xfrm>
          <a:prstGeom prst="homePlat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3200" dirty="0">
                <a:solidFill>
                  <a:srgbClr val="FF0000"/>
                </a:solidFill>
                <a:latin typeface="NikoshBAN" pitchFamily="2" charset="0"/>
                <a:cs typeface="NikoshBAN" pitchFamily="2" charset="0"/>
              </a:rPr>
              <a:t>একটি আদর্শ ফুলের কয়টি অংশ ও কি কি ?  </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77944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47530C-AB70-4305-8AD2-D987E66E1150}"/>
              </a:ext>
            </a:extLst>
          </p:cNvPr>
          <p:cNvSpPr txBox="1"/>
          <p:nvPr/>
        </p:nvSpPr>
        <p:spPr>
          <a:xfrm>
            <a:off x="4711504" y="194906"/>
            <a:ext cx="6096000" cy="584775"/>
          </a:xfrm>
          <a:prstGeom prst="rect">
            <a:avLst/>
          </a:prstGeom>
          <a:noFill/>
        </p:spPr>
        <p:txBody>
          <a:bodyPr wrap="square">
            <a:spAutoFit/>
          </a:bodyPr>
          <a:lstStyle/>
          <a:p>
            <a:r>
              <a:rPr lang="bn-BD" sz="3200" dirty="0">
                <a:solidFill>
                  <a:srgbClr val="00B0F0"/>
                </a:solidFill>
                <a:highlight>
                  <a:srgbClr val="FFFF00"/>
                </a:highlight>
                <a:latin typeface="NikoshBAN" pitchFamily="2" charset="0"/>
                <a:cs typeface="NikoshBAN" pitchFamily="2" charset="0"/>
              </a:rPr>
              <a:t>দলগত কাজঃ </a:t>
            </a:r>
            <a:endParaRPr lang="en-US" sz="3200" dirty="0">
              <a:solidFill>
                <a:srgbClr val="00B0F0"/>
              </a:solidFill>
              <a:highlight>
                <a:srgbClr val="FFFF00"/>
              </a:highlight>
            </a:endParaRPr>
          </a:p>
        </p:txBody>
      </p:sp>
      <p:pic>
        <p:nvPicPr>
          <p:cNvPr id="4" name="Picture 3">
            <a:extLst>
              <a:ext uri="{FF2B5EF4-FFF2-40B4-BE49-F238E27FC236}">
                <a16:creationId xmlns:a16="http://schemas.microsoft.com/office/drawing/2014/main" id="{D8EF59D5-FEA1-4DA1-BA92-BB2F2E67A57A}"/>
              </a:ext>
            </a:extLst>
          </p:cNvPr>
          <p:cNvPicPr>
            <a:picLocks noChangeAspect="1"/>
          </p:cNvPicPr>
          <p:nvPr/>
        </p:nvPicPr>
        <p:blipFill>
          <a:blip r:embed="rId2"/>
          <a:srcRect t="29091" b="15151"/>
          <a:stretch>
            <a:fillRect/>
          </a:stretch>
        </p:blipFill>
        <p:spPr>
          <a:xfrm>
            <a:off x="4236719" y="959077"/>
            <a:ext cx="3675639" cy="2171969"/>
          </a:xfrm>
          <a:prstGeom prst="rect">
            <a:avLst/>
          </a:prstGeom>
        </p:spPr>
      </p:pic>
      <p:pic>
        <p:nvPicPr>
          <p:cNvPr id="6" name="Picture 5">
            <a:extLst>
              <a:ext uri="{FF2B5EF4-FFF2-40B4-BE49-F238E27FC236}">
                <a16:creationId xmlns:a16="http://schemas.microsoft.com/office/drawing/2014/main" id="{B6DFC0CA-F2D7-4BA3-BCF0-F605347F7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561" y="3112056"/>
            <a:ext cx="6063316" cy="3372720"/>
          </a:xfrm>
          <a:prstGeom prst="rect">
            <a:avLst/>
          </a:prstGeom>
        </p:spPr>
      </p:pic>
      <p:sp>
        <p:nvSpPr>
          <p:cNvPr id="8" name="TextBox 7">
            <a:extLst>
              <a:ext uri="{FF2B5EF4-FFF2-40B4-BE49-F238E27FC236}">
                <a16:creationId xmlns:a16="http://schemas.microsoft.com/office/drawing/2014/main" id="{0AC2DC4C-CA8A-4A13-AD15-C93B76161D77}"/>
              </a:ext>
            </a:extLst>
          </p:cNvPr>
          <p:cNvSpPr txBox="1"/>
          <p:nvPr/>
        </p:nvSpPr>
        <p:spPr>
          <a:xfrm>
            <a:off x="3355910" y="4206807"/>
            <a:ext cx="6096000" cy="1077218"/>
          </a:xfrm>
          <a:prstGeom prst="rect">
            <a:avLst/>
          </a:prstGeom>
          <a:noFill/>
        </p:spPr>
        <p:txBody>
          <a:bodyPr wrap="square">
            <a:spAutoFit/>
          </a:bodyPr>
          <a:lstStyle/>
          <a:p>
            <a:pPr algn="ctr"/>
            <a:r>
              <a:rPr lang="bn-BD" sz="3200" dirty="0">
                <a:solidFill>
                  <a:srgbClr val="FFFF00"/>
                </a:solidFill>
                <a:latin typeface="NikoshBAN" pitchFamily="2" charset="0"/>
                <a:cs typeface="NikoshBAN" pitchFamily="2" charset="0"/>
              </a:rPr>
              <a:t>একটি আদর্শ ফুলের চিত্র একে বিভিন্ন অংশ দেখাবে। </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5142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1EE9A7-9A09-4EA9-8181-9B2EC4FE4D6B}"/>
              </a:ext>
            </a:extLst>
          </p:cNvPr>
          <p:cNvSpPr txBox="1"/>
          <p:nvPr/>
        </p:nvSpPr>
        <p:spPr>
          <a:xfrm>
            <a:off x="4145280" y="357573"/>
            <a:ext cx="6096000" cy="584775"/>
          </a:xfrm>
          <a:prstGeom prst="rect">
            <a:avLst/>
          </a:prstGeom>
          <a:noFill/>
        </p:spPr>
        <p:txBody>
          <a:bodyPr wrap="square">
            <a:spAutoFit/>
          </a:bodyPr>
          <a:lstStyle/>
          <a:p>
            <a:r>
              <a:rPr lang="bn-BD" sz="3200" b="1" dirty="0">
                <a:solidFill>
                  <a:srgbClr val="FF0000"/>
                </a:solidFill>
                <a:effectLst>
                  <a:outerShdw blurRad="38100" dist="38100" dir="2700000" algn="tl">
                    <a:srgbClr val="000000">
                      <a:alpha val="43137"/>
                    </a:srgbClr>
                  </a:outerShdw>
                </a:effectLst>
                <a:highlight>
                  <a:srgbClr val="008000"/>
                </a:highlight>
                <a:latin typeface="NikoshBAN" pitchFamily="2" charset="0"/>
                <a:cs typeface="NikoshBAN" pitchFamily="2" charset="0"/>
              </a:rPr>
              <a:t>মূল্যায়নঃ</a:t>
            </a:r>
            <a:endParaRPr lang="en-US" sz="3200" dirty="0">
              <a:solidFill>
                <a:srgbClr val="FF0000"/>
              </a:solidFill>
              <a:highlight>
                <a:srgbClr val="008000"/>
              </a:highlight>
            </a:endParaRPr>
          </a:p>
        </p:txBody>
      </p:sp>
      <p:sp>
        <p:nvSpPr>
          <p:cNvPr id="5" name="TextBox 4">
            <a:extLst>
              <a:ext uri="{FF2B5EF4-FFF2-40B4-BE49-F238E27FC236}">
                <a16:creationId xmlns:a16="http://schemas.microsoft.com/office/drawing/2014/main" id="{F33805D5-2A27-483C-933D-3BB8FA8AED3B}"/>
              </a:ext>
            </a:extLst>
          </p:cNvPr>
          <p:cNvSpPr txBox="1"/>
          <p:nvPr/>
        </p:nvSpPr>
        <p:spPr>
          <a:xfrm>
            <a:off x="3238500" y="1536709"/>
            <a:ext cx="6096000" cy="369332"/>
          </a:xfrm>
          <a:prstGeom prst="rect">
            <a:avLst/>
          </a:prstGeom>
          <a:noFill/>
        </p:spPr>
        <p:txBody>
          <a:bodyPr wrap="square">
            <a:spAutoFit/>
          </a:bodyPr>
          <a:lstStyle/>
          <a:p>
            <a:r>
              <a:rPr lang="bn-BD" sz="1800" dirty="0">
                <a:latin typeface="NikoshBAN" pitchFamily="2" charset="0"/>
                <a:cs typeface="NikoshBAN" pitchFamily="2" charset="0"/>
              </a:rPr>
              <a:t>১। ফুলের কয়টি অংশ? </a:t>
            </a:r>
            <a:endParaRPr lang="en-US" sz="18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A590E5D5-1BA0-4F0C-AC67-20B70B71CE8F}"/>
              </a:ext>
            </a:extLst>
          </p:cNvPr>
          <p:cNvSpPr txBox="1"/>
          <p:nvPr/>
        </p:nvSpPr>
        <p:spPr>
          <a:xfrm>
            <a:off x="3611880" y="1880829"/>
            <a:ext cx="6096000" cy="369332"/>
          </a:xfrm>
          <a:prstGeom prst="rect">
            <a:avLst/>
          </a:prstGeom>
          <a:noFill/>
        </p:spPr>
        <p:txBody>
          <a:bodyPr wrap="square">
            <a:spAutoFit/>
          </a:bodyPr>
          <a:lstStyle/>
          <a:p>
            <a:r>
              <a:rPr lang="bn-BD" sz="1800" dirty="0">
                <a:solidFill>
                  <a:srgbClr val="FF0000"/>
                </a:solidFill>
                <a:latin typeface="NikoshBAN" pitchFamily="2" charset="0"/>
                <a:cs typeface="NikoshBAN" pitchFamily="2" charset="0"/>
              </a:rPr>
              <a:t>উঃ ৫টি। </a:t>
            </a:r>
            <a:endParaRPr lang="en-US" sz="1800" dirty="0">
              <a:solidFill>
                <a:srgbClr val="FF0000"/>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id="{F6B4A86B-098C-4D09-9F44-EDA9A816C29D}"/>
              </a:ext>
            </a:extLst>
          </p:cNvPr>
          <p:cNvSpPr txBox="1"/>
          <p:nvPr/>
        </p:nvSpPr>
        <p:spPr>
          <a:xfrm>
            <a:off x="3147060" y="2280641"/>
            <a:ext cx="6096000" cy="369332"/>
          </a:xfrm>
          <a:prstGeom prst="rect">
            <a:avLst/>
          </a:prstGeom>
          <a:noFill/>
        </p:spPr>
        <p:txBody>
          <a:bodyPr wrap="square">
            <a:spAutoFit/>
          </a:bodyPr>
          <a:lstStyle/>
          <a:p>
            <a:r>
              <a:rPr lang="bn-BD" sz="1800" dirty="0">
                <a:latin typeface="NikoshBAN" pitchFamily="2" charset="0"/>
                <a:cs typeface="NikoshBAN" pitchFamily="2" charset="0"/>
              </a:rPr>
              <a:t>২।বৃতির কাজ কি? </a:t>
            </a:r>
            <a:endParaRPr lang="en-US" sz="1800"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460778EA-3F12-43E7-BD26-0542907AC830}"/>
              </a:ext>
            </a:extLst>
          </p:cNvPr>
          <p:cNvSpPr txBox="1"/>
          <p:nvPr/>
        </p:nvSpPr>
        <p:spPr>
          <a:xfrm>
            <a:off x="3474720" y="2649973"/>
            <a:ext cx="6096000" cy="369332"/>
          </a:xfrm>
          <a:prstGeom prst="rect">
            <a:avLst/>
          </a:prstGeom>
          <a:noFill/>
        </p:spPr>
        <p:txBody>
          <a:bodyPr wrap="square">
            <a:spAutoFit/>
          </a:bodyPr>
          <a:lstStyle/>
          <a:p>
            <a:r>
              <a:rPr lang="bn-BD" sz="1800" dirty="0">
                <a:solidFill>
                  <a:srgbClr val="FF0000"/>
                </a:solidFill>
                <a:latin typeface="NikoshBAN" pitchFamily="2" charset="0"/>
                <a:cs typeface="NikoshBAN" pitchFamily="2" charset="0"/>
              </a:rPr>
              <a:t>উঃ বৃতি কুডির সময় রোদ, বৃষ্টি পোকামাকড় থেকে রক্ষা করে। </a:t>
            </a:r>
            <a:endParaRPr lang="en-US" sz="1800" dirty="0">
              <a:solidFill>
                <a:srgbClr val="FF0000"/>
              </a:solidFill>
              <a:latin typeface="NikoshBAN" pitchFamily="2" charset="0"/>
              <a:cs typeface="NikoshBAN" pitchFamily="2" charset="0"/>
            </a:endParaRPr>
          </a:p>
        </p:txBody>
      </p:sp>
      <p:sp>
        <p:nvSpPr>
          <p:cNvPr id="13" name="TextBox 12">
            <a:extLst>
              <a:ext uri="{FF2B5EF4-FFF2-40B4-BE49-F238E27FC236}">
                <a16:creationId xmlns:a16="http://schemas.microsoft.com/office/drawing/2014/main" id="{501F207E-898A-47A3-B60B-B232BEC2A66C}"/>
              </a:ext>
            </a:extLst>
          </p:cNvPr>
          <p:cNvSpPr txBox="1"/>
          <p:nvPr/>
        </p:nvSpPr>
        <p:spPr>
          <a:xfrm>
            <a:off x="3147060" y="3244334"/>
            <a:ext cx="6096000" cy="369332"/>
          </a:xfrm>
          <a:prstGeom prst="rect">
            <a:avLst/>
          </a:prstGeom>
          <a:noFill/>
        </p:spPr>
        <p:txBody>
          <a:bodyPr wrap="square">
            <a:spAutoFit/>
          </a:bodyPr>
          <a:lstStyle/>
          <a:p>
            <a:r>
              <a:rPr lang="bn-BD" sz="1800" dirty="0">
                <a:latin typeface="NikoshBAN" pitchFamily="2" charset="0"/>
                <a:cs typeface="NikoshBAN" pitchFamily="2" charset="0"/>
              </a:rPr>
              <a:t>৩।ফুলের কোন দুটি অংশ জনন কাজে অংশগ্রহণ করে ?  </a:t>
            </a:r>
            <a:endParaRPr lang="en-US" sz="1800"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id="{A9577131-163D-42BC-BA41-2A51711D3281}"/>
              </a:ext>
            </a:extLst>
          </p:cNvPr>
          <p:cNvSpPr txBox="1"/>
          <p:nvPr/>
        </p:nvSpPr>
        <p:spPr>
          <a:xfrm>
            <a:off x="3474720" y="3654029"/>
            <a:ext cx="6096000" cy="369332"/>
          </a:xfrm>
          <a:prstGeom prst="rect">
            <a:avLst/>
          </a:prstGeom>
          <a:noFill/>
        </p:spPr>
        <p:txBody>
          <a:bodyPr wrap="square">
            <a:spAutoFit/>
          </a:bodyPr>
          <a:lstStyle/>
          <a:p>
            <a:r>
              <a:rPr lang="bn-BD" sz="1800" dirty="0">
                <a:solidFill>
                  <a:srgbClr val="FF0000"/>
                </a:solidFill>
                <a:latin typeface="NikoshBAN" pitchFamily="2" charset="0"/>
                <a:cs typeface="NikoshBAN" pitchFamily="2" charset="0"/>
              </a:rPr>
              <a:t>উঃ পুংকেশর, গর্ভকেশর। </a:t>
            </a:r>
            <a:endParaRPr lang="en-US" sz="1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3595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C0AE28-08B9-48EF-89E0-60DA5359FA0C}"/>
              </a:ext>
            </a:extLst>
          </p:cNvPr>
          <p:cNvSpPr txBox="1"/>
          <p:nvPr/>
        </p:nvSpPr>
        <p:spPr>
          <a:xfrm>
            <a:off x="3931920" y="160794"/>
            <a:ext cx="6096000" cy="707886"/>
          </a:xfrm>
          <a:prstGeom prst="rect">
            <a:avLst/>
          </a:prstGeom>
          <a:noFill/>
        </p:spPr>
        <p:txBody>
          <a:bodyPr wrap="square">
            <a:spAutoFit/>
          </a:bodyPr>
          <a:lstStyle/>
          <a:p>
            <a:r>
              <a:rPr lang="bn-BD" sz="4000" b="1" dirty="0">
                <a:solidFill>
                  <a:srgbClr val="00B050"/>
                </a:solidFill>
                <a:effectLst>
                  <a:outerShdw blurRad="38100" dist="38100" dir="2700000" algn="tl">
                    <a:srgbClr val="000000">
                      <a:alpha val="43137"/>
                    </a:srgbClr>
                  </a:outerShdw>
                </a:effectLst>
                <a:highlight>
                  <a:srgbClr val="FF00FF"/>
                </a:highlight>
                <a:latin typeface="NikoshBAN" pitchFamily="2" charset="0"/>
                <a:cs typeface="NikoshBAN" pitchFamily="2" charset="0"/>
              </a:rPr>
              <a:t>বাড়ীর কাজঃ </a:t>
            </a:r>
            <a:endParaRPr lang="en-US" sz="4000" dirty="0">
              <a:solidFill>
                <a:srgbClr val="00B050"/>
              </a:solidFill>
              <a:highlight>
                <a:srgbClr val="FF00FF"/>
              </a:highlight>
            </a:endParaRPr>
          </a:p>
        </p:txBody>
      </p:sp>
      <p:pic>
        <p:nvPicPr>
          <p:cNvPr id="6" name="Picture 5">
            <a:extLst>
              <a:ext uri="{FF2B5EF4-FFF2-40B4-BE49-F238E27FC236}">
                <a16:creationId xmlns:a16="http://schemas.microsoft.com/office/drawing/2014/main" id="{AF4898A2-C615-42FB-B319-BABFB98CE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20" y="1121824"/>
            <a:ext cx="4328160" cy="2152318"/>
          </a:xfrm>
          <a:prstGeom prst="rect">
            <a:avLst/>
          </a:prstGeom>
        </p:spPr>
      </p:pic>
      <p:pic>
        <p:nvPicPr>
          <p:cNvPr id="8" name="Picture 7">
            <a:extLst>
              <a:ext uri="{FF2B5EF4-FFF2-40B4-BE49-F238E27FC236}">
                <a16:creationId xmlns:a16="http://schemas.microsoft.com/office/drawing/2014/main" id="{86713005-BBFE-439F-B36E-A1CCE4CEF896}"/>
              </a:ext>
            </a:extLst>
          </p:cNvPr>
          <p:cNvPicPr>
            <a:picLocks noChangeAspect="1"/>
          </p:cNvPicPr>
          <p:nvPr/>
        </p:nvPicPr>
        <p:blipFill>
          <a:blip r:embed="rId3"/>
          <a:stretch>
            <a:fillRect/>
          </a:stretch>
        </p:blipFill>
        <p:spPr>
          <a:xfrm>
            <a:off x="3070860" y="3296712"/>
            <a:ext cx="4450080" cy="2552721"/>
          </a:xfrm>
          <a:prstGeom prst="rect">
            <a:avLst/>
          </a:prstGeom>
          <a:ln>
            <a:noFill/>
          </a:ln>
          <a:effectLst>
            <a:softEdge rad="112500"/>
          </a:effectLst>
        </p:spPr>
      </p:pic>
      <p:sp>
        <p:nvSpPr>
          <p:cNvPr id="9" name="TextBox 8">
            <a:extLst>
              <a:ext uri="{FF2B5EF4-FFF2-40B4-BE49-F238E27FC236}">
                <a16:creationId xmlns:a16="http://schemas.microsoft.com/office/drawing/2014/main" id="{45A8744C-41CC-40FD-9FA7-755EF9B7D373}"/>
              </a:ext>
            </a:extLst>
          </p:cNvPr>
          <p:cNvSpPr txBox="1"/>
          <p:nvPr/>
        </p:nvSpPr>
        <p:spPr>
          <a:xfrm>
            <a:off x="7818120" y="4137660"/>
            <a:ext cx="3634740" cy="1384995"/>
          </a:xfrm>
          <a:prstGeom prst="rect">
            <a:avLst/>
          </a:prstGeom>
          <a:noFill/>
        </p:spPr>
        <p:txBody>
          <a:bodyPr wrap="square" rtlCol="0">
            <a:spAutoFit/>
          </a:bodyPr>
          <a:lstStyle/>
          <a:p>
            <a:r>
              <a:rPr lang="bn-IN" sz="2800" dirty="0">
                <a:solidFill>
                  <a:srgbClr val="FF0000"/>
                </a:solidFill>
              </a:rPr>
              <a:t>ফুলের কোন দুটি অংশ পরাগায়নে সাহায্য করে ব্যাখ্যা করো</a:t>
            </a:r>
            <a:endParaRPr lang="en-US" sz="2800" dirty="0">
              <a:solidFill>
                <a:srgbClr val="FF0000"/>
              </a:solidFill>
            </a:endParaRPr>
          </a:p>
        </p:txBody>
      </p:sp>
    </p:spTree>
    <p:extLst>
      <p:ext uri="{BB962C8B-B14F-4D97-AF65-F5344CB8AC3E}">
        <p14:creationId xmlns:p14="http://schemas.microsoft.com/office/powerpoint/2010/main" val="2300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E6124-2BAB-4092-BA63-CC426960C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89" y="521464"/>
            <a:ext cx="7856374" cy="5892281"/>
          </a:xfrm>
          <a:prstGeom prst="rect">
            <a:avLst/>
          </a:prstGeom>
        </p:spPr>
      </p:pic>
      <p:sp>
        <p:nvSpPr>
          <p:cNvPr id="5" name="TextBox 4">
            <a:extLst>
              <a:ext uri="{FF2B5EF4-FFF2-40B4-BE49-F238E27FC236}">
                <a16:creationId xmlns:a16="http://schemas.microsoft.com/office/drawing/2014/main" id="{3FF389BB-AF68-483D-BF36-CF993AF4A430}"/>
              </a:ext>
            </a:extLst>
          </p:cNvPr>
          <p:cNvSpPr txBox="1"/>
          <p:nvPr/>
        </p:nvSpPr>
        <p:spPr>
          <a:xfrm>
            <a:off x="2320056" y="2219521"/>
            <a:ext cx="6096000" cy="1446550"/>
          </a:xfrm>
          <a:prstGeom prst="rect">
            <a:avLst/>
          </a:prstGeom>
          <a:noFill/>
        </p:spPr>
        <p:txBody>
          <a:bodyPr wrap="square">
            <a:spAutoFit/>
          </a:bodyPr>
          <a:lstStyle/>
          <a:p>
            <a:r>
              <a:rPr lang="bn-BD" sz="8800" dirty="0">
                <a:solidFill>
                  <a:srgbClr val="FFFF00"/>
                </a:solidFill>
                <a:latin typeface="NikoshBAN" pitchFamily="2" charset="0"/>
                <a:cs typeface="NikoshBAN" pitchFamily="2" charset="0"/>
              </a:rPr>
              <a:t>সবাইকে ধন্যবাদ </a:t>
            </a:r>
            <a:endParaRPr lang="en-US" sz="88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9147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FBB50-4C32-4879-81CC-FD86CD917D08}"/>
              </a:ext>
            </a:extLst>
          </p:cNvPr>
          <p:cNvSpPr txBox="1"/>
          <p:nvPr/>
        </p:nvSpPr>
        <p:spPr>
          <a:xfrm>
            <a:off x="9035415" y="1535781"/>
            <a:ext cx="7022064" cy="2739211"/>
          </a:xfrm>
          <a:prstGeom prst="rect">
            <a:avLst/>
          </a:prstGeom>
          <a:noFill/>
        </p:spPr>
        <p:txBody>
          <a:bodyPr wrap="square">
            <a:spAutoFit/>
          </a:bodyPr>
          <a:lstStyle/>
          <a:p>
            <a:pPr>
              <a:buNone/>
            </a:pPr>
            <a:r>
              <a:rPr lang="bn-BD" sz="2800" b="1" dirty="0">
                <a:latin typeface="NikoshBAN" pitchFamily="2" charset="0"/>
                <a:cs typeface="NikoshBAN" pitchFamily="2" charset="0"/>
              </a:rPr>
              <a:t> </a:t>
            </a:r>
            <a:r>
              <a:rPr lang="bn-BD" sz="2800" b="1" u="sng" dirty="0">
                <a:solidFill>
                  <a:srgbClr val="00B050"/>
                </a:solidFill>
                <a:latin typeface="NikoshBAN" pitchFamily="2" charset="0"/>
                <a:cs typeface="NikoshBAN" pitchFamily="2" charset="0"/>
              </a:rPr>
              <a:t>পাঠঃ-</a:t>
            </a:r>
            <a:r>
              <a:rPr lang="bn-BD" sz="2800" b="1" dirty="0">
                <a:latin typeface="NikoshBAN" pitchFamily="2" charset="0"/>
                <a:cs typeface="NikoshBAN" pitchFamily="2" charset="0"/>
              </a:rPr>
              <a:t> </a:t>
            </a:r>
            <a:endParaRPr lang="en-US" sz="2800" b="1" dirty="0">
              <a:latin typeface="NikoshBAN" pitchFamily="2" charset="0"/>
              <a:cs typeface="NikoshBAN" pitchFamily="2" charset="0"/>
            </a:endParaRPr>
          </a:p>
          <a:p>
            <a:pPr>
              <a:buNone/>
            </a:pPr>
            <a:r>
              <a:rPr lang="bn-BD" sz="2400" b="1" dirty="0">
                <a:solidFill>
                  <a:srgbClr val="0070C0"/>
                </a:solidFill>
                <a:latin typeface="NikoshBAN" pitchFamily="2" charset="0"/>
                <a:cs typeface="NikoshBAN" pitchFamily="2" charset="0"/>
              </a:rPr>
              <a:t>শ্রেনিঃ - ৮ম </a:t>
            </a:r>
          </a:p>
          <a:p>
            <a:pPr>
              <a:buNone/>
            </a:pPr>
            <a:r>
              <a:rPr lang="bn-BD" sz="2400" b="1" dirty="0">
                <a:solidFill>
                  <a:srgbClr val="0070C0"/>
                </a:solidFill>
                <a:latin typeface="NikoshBAN" pitchFamily="2" charset="0"/>
                <a:cs typeface="NikoshBAN" pitchFamily="2" charset="0"/>
              </a:rPr>
              <a:t>বিষয়ঃ -বিজ্ঞান </a:t>
            </a:r>
          </a:p>
          <a:p>
            <a:pPr>
              <a:buNone/>
            </a:pPr>
            <a:r>
              <a:rPr lang="bn-BD" sz="2400" b="1" dirty="0">
                <a:solidFill>
                  <a:srgbClr val="0070C0"/>
                </a:solidFill>
                <a:latin typeface="NikoshBAN" pitchFamily="2" charset="0"/>
                <a:cs typeface="NikoshBAN" pitchFamily="2" charset="0"/>
              </a:rPr>
              <a:t>অধ্যায়ঃ - ৪র্থ </a:t>
            </a:r>
          </a:p>
          <a:p>
            <a:pPr>
              <a:buNone/>
            </a:pPr>
            <a:r>
              <a:rPr lang="bn-BD" sz="2400" b="1" dirty="0">
                <a:solidFill>
                  <a:srgbClr val="0070C0"/>
                </a:solidFill>
                <a:latin typeface="NikoshBAN" pitchFamily="2" charset="0"/>
                <a:cs typeface="NikoshBAN" pitchFamily="2" charset="0"/>
              </a:rPr>
              <a:t>পাঠঃ-</a:t>
            </a:r>
            <a:r>
              <a:rPr lang="en-US" sz="2400" b="1" dirty="0">
                <a:solidFill>
                  <a:srgbClr val="0070C0"/>
                </a:solidFill>
                <a:latin typeface="NikoshBAN" pitchFamily="2" charset="0"/>
                <a:cs typeface="NikoshBAN" pitchFamily="2" charset="0"/>
              </a:rPr>
              <a:t> 4</a:t>
            </a:r>
            <a:endParaRPr lang="bn-BD" sz="2400" b="1" dirty="0">
              <a:solidFill>
                <a:srgbClr val="0070C0"/>
              </a:solidFill>
              <a:latin typeface="NikoshBAN" pitchFamily="2" charset="0"/>
              <a:cs typeface="NikoshBAN" pitchFamily="2" charset="0"/>
            </a:endParaRPr>
          </a:p>
          <a:p>
            <a:pPr>
              <a:buNone/>
            </a:pPr>
            <a:r>
              <a:rPr lang="bn-BD" sz="2400" b="1" dirty="0">
                <a:solidFill>
                  <a:srgbClr val="0070C0"/>
                </a:solidFill>
                <a:latin typeface="NikoshBAN" pitchFamily="2" charset="0"/>
                <a:cs typeface="NikoshBAN" pitchFamily="2" charset="0"/>
              </a:rPr>
              <a:t>সময়ঃ- ৫০ মিঃ</a:t>
            </a:r>
            <a:r>
              <a:rPr lang="bn-BD" sz="2400" b="1" dirty="0">
                <a:latin typeface="NikoshBAN" pitchFamily="2" charset="0"/>
                <a:cs typeface="NikoshBAN" pitchFamily="2" charset="0"/>
              </a:rPr>
              <a:t> </a:t>
            </a:r>
          </a:p>
          <a:p>
            <a:pPr>
              <a:buNone/>
            </a:pPr>
            <a:r>
              <a:rPr lang="bn-BD" sz="2400" b="1" dirty="0">
                <a:latin typeface="NikoshBAN" pitchFamily="2" charset="0"/>
                <a:cs typeface="NikoshBAN" pitchFamily="2" charset="0"/>
              </a:rPr>
              <a:t> </a:t>
            </a:r>
            <a:endParaRPr lang="en-US" sz="2400" dirty="0"/>
          </a:p>
        </p:txBody>
      </p:sp>
      <p:pic>
        <p:nvPicPr>
          <p:cNvPr id="6" name="Picture 5">
            <a:extLst>
              <a:ext uri="{FF2B5EF4-FFF2-40B4-BE49-F238E27FC236}">
                <a16:creationId xmlns:a16="http://schemas.microsoft.com/office/drawing/2014/main" id="{F000AB52-9F7E-4EB4-AE05-B49D68FA4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523" y="1354363"/>
            <a:ext cx="1889760" cy="2749557"/>
          </a:xfrm>
          <a:prstGeom prst="rect">
            <a:avLst/>
          </a:prstGeom>
        </p:spPr>
      </p:pic>
      <p:sp>
        <p:nvSpPr>
          <p:cNvPr id="8" name="TextBox 7">
            <a:extLst>
              <a:ext uri="{FF2B5EF4-FFF2-40B4-BE49-F238E27FC236}">
                <a16:creationId xmlns:a16="http://schemas.microsoft.com/office/drawing/2014/main" id="{8BE2F889-BECB-4634-8024-6675ED4D3380}"/>
              </a:ext>
            </a:extLst>
          </p:cNvPr>
          <p:cNvSpPr txBox="1"/>
          <p:nvPr/>
        </p:nvSpPr>
        <p:spPr>
          <a:xfrm>
            <a:off x="5638800" y="684014"/>
            <a:ext cx="6793230" cy="584775"/>
          </a:xfrm>
          <a:prstGeom prst="rect">
            <a:avLst/>
          </a:prstGeom>
          <a:noFill/>
        </p:spPr>
        <p:txBody>
          <a:bodyPr wrap="square">
            <a:spAutoFit/>
          </a:bodyPr>
          <a:lstStyle/>
          <a:p>
            <a:r>
              <a:rPr lang="bn-IN" sz="3200" b="1" dirty="0">
                <a:solidFill>
                  <a:srgbClr val="C00000"/>
                </a:solidFill>
              </a:rPr>
              <a:t>পরিচিতিঃ</a:t>
            </a:r>
            <a:r>
              <a:rPr lang="bn-IN" sz="2800" b="1" i="1" dirty="0">
                <a:solidFill>
                  <a:srgbClr val="C00000"/>
                </a:solidFill>
              </a:rPr>
              <a:t>-</a:t>
            </a:r>
          </a:p>
        </p:txBody>
      </p:sp>
      <p:sp>
        <p:nvSpPr>
          <p:cNvPr id="2" name="TextBox 1">
            <a:extLst>
              <a:ext uri="{FF2B5EF4-FFF2-40B4-BE49-F238E27FC236}">
                <a16:creationId xmlns:a16="http://schemas.microsoft.com/office/drawing/2014/main" id="{08B05734-1BBB-4E5F-B37C-01DAD2FB8451}"/>
              </a:ext>
            </a:extLst>
          </p:cNvPr>
          <p:cNvSpPr txBox="1"/>
          <p:nvPr/>
        </p:nvSpPr>
        <p:spPr>
          <a:xfrm>
            <a:off x="1125758" y="1934702"/>
            <a:ext cx="3806890" cy="1908215"/>
          </a:xfrm>
          <a:prstGeom prst="rect">
            <a:avLst/>
          </a:prstGeom>
          <a:noFill/>
        </p:spPr>
        <p:txBody>
          <a:bodyPr wrap="square" rtlCol="0">
            <a:spAutoFit/>
          </a:bodyPr>
          <a:lstStyle/>
          <a:p>
            <a:r>
              <a:rPr lang="bn-IN" sz="2400" b="1" u="sng" dirty="0">
                <a:solidFill>
                  <a:srgbClr val="00B050"/>
                </a:solidFill>
              </a:rPr>
              <a:t>শিক্ষকঃ-</a:t>
            </a:r>
          </a:p>
          <a:p>
            <a:r>
              <a:rPr lang="bn-IN" b="1" dirty="0">
                <a:solidFill>
                  <a:srgbClr val="0070C0"/>
                </a:solidFill>
              </a:rPr>
              <a:t>রাজিয়া সুলতানা</a:t>
            </a:r>
          </a:p>
          <a:p>
            <a:r>
              <a:rPr lang="bn-IN" dirty="0">
                <a:solidFill>
                  <a:srgbClr val="0070C0"/>
                </a:solidFill>
              </a:rPr>
              <a:t>সহকারী শিক্ষক</a:t>
            </a:r>
          </a:p>
          <a:p>
            <a:r>
              <a:rPr lang="bn-IN" dirty="0">
                <a:solidFill>
                  <a:srgbClr val="0070C0"/>
                </a:solidFill>
              </a:rPr>
              <a:t>রাজাবাড়ী ইসলামিয়া আলিম মাদ্রসা</a:t>
            </a:r>
          </a:p>
          <a:p>
            <a:r>
              <a:rPr lang="bn-IN" dirty="0">
                <a:solidFill>
                  <a:srgbClr val="0070C0"/>
                </a:solidFill>
              </a:rPr>
              <a:t>শ্রীপুর,গাজীপুর</a:t>
            </a:r>
          </a:p>
          <a:p>
            <a:r>
              <a:rPr lang="bn-IN" dirty="0">
                <a:solidFill>
                  <a:srgbClr val="0070C0"/>
                </a:solidFill>
              </a:rPr>
              <a:t>ই-মেইলঃ</a:t>
            </a:r>
            <a:r>
              <a:rPr lang="en-US" dirty="0">
                <a:solidFill>
                  <a:srgbClr val="0070C0"/>
                </a:solidFill>
              </a:rPr>
              <a:t>raziasultanabd04@gmail.com</a:t>
            </a:r>
          </a:p>
        </p:txBody>
      </p:sp>
    </p:spTree>
    <p:extLst>
      <p:ext uri="{BB962C8B-B14F-4D97-AF65-F5344CB8AC3E}">
        <p14:creationId xmlns:p14="http://schemas.microsoft.com/office/powerpoint/2010/main" val="35343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7B296-D431-4A27-BCCB-A11015AE1C75}"/>
              </a:ext>
            </a:extLst>
          </p:cNvPr>
          <p:cNvSpPr txBox="1"/>
          <p:nvPr/>
        </p:nvSpPr>
        <p:spPr>
          <a:xfrm>
            <a:off x="2004060" y="66794"/>
            <a:ext cx="6096000" cy="646331"/>
          </a:xfrm>
          <a:prstGeom prst="rect">
            <a:avLst/>
          </a:prstGeom>
          <a:noFill/>
        </p:spPr>
        <p:txBody>
          <a:bodyPr wrap="square">
            <a:spAutoFit/>
          </a:bodyPr>
          <a:lstStyle/>
          <a:p>
            <a:pPr algn="ctr"/>
            <a:r>
              <a:rPr lang="bn-BD" sz="3600" b="1" dirty="0">
                <a:solidFill>
                  <a:srgbClr val="FF0000"/>
                </a:solidFill>
                <a:latin typeface="NikoshBAN" pitchFamily="2" charset="0"/>
                <a:cs typeface="NikoshBAN" pitchFamily="2" charset="0"/>
              </a:rPr>
              <a:t>নিচের ছবিগুলো লক্ষ্য করঃ- </a:t>
            </a:r>
            <a:endParaRPr lang="en-US" sz="3600" b="1" dirty="0">
              <a:solidFill>
                <a:srgbClr val="FF0000"/>
              </a:solidFill>
              <a:latin typeface="NikoshBAN" pitchFamily="2" charset="0"/>
              <a:cs typeface="NikoshBAN" pitchFamily="2" charset="0"/>
            </a:endParaRPr>
          </a:p>
        </p:txBody>
      </p:sp>
      <p:pic>
        <p:nvPicPr>
          <p:cNvPr id="4" name="Picture 3">
            <a:extLst>
              <a:ext uri="{FF2B5EF4-FFF2-40B4-BE49-F238E27FC236}">
                <a16:creationId xmlns:a16="http://schemas.microsoft.com/office/drawing/2014/main" id="{F9939881-E9E2-438A-A588-F293DFB116A9}"/>
              </a:ext>
            </a:extLst>
          </p:cNvPr>
          <p:cNvPicPr>
            <a:picLocks noChangeAspect="1"/>
          </p:cNvPicPr>
          <p:nvPr/>
        </p:nvPicPr>
        <p:blipFill>
          <a:blip r:embed="rId2"/>
          <a:stretch>
            <a:fillRect/>
          </a:stretch>
        </p:blipFill>
        <p:spPr>
          <a:xfrm>
            <a:off x="931630" y="1279235"/>
            <a:ext cx="2774373" cy="2441449"/>
          </a:xfrm>
          <a:prstGeom prst="rect">
            <a:avLst/>
          </a:prstGeom>
          <a:ln>
            <a:noFill/>
          </a:ln>
          <a:effectLst>
            <a:softEdge rad="112500"/>
          </a:effectLst>
        </p:spPr>
      </p:pic>
      <p:pic>
        <p:nvPicPr>
          <p:cNvPr id="5" name="Picture 4">
            <a:extLst>
              <a:ext uri="{FF2B5EF4-FFF2-40B4-BE49-F238E27FC236}">
                <a16:creationId xmlns:a16="http://schemas.microsoft.com/office/drawing/2014/main" id="{E443015E-499F-45CD-8AE2-FAC137B571C2}"/>
              </a:ext>
            </a:extLst>
          </p:cNvPr>
          <p:cNvPicPr>
            <a:picLocks noChangeAspect="1"/>
          </p:cNvPicPr>
          <p:nvPr/>
        </p:nvPicPr>
        <p:blipFill>
          <a:blip r:embed="rId3"/>
          <a:stretch>
            <a:fillRect/>
          </a:stretch>
        </p:blipFill>
        <p:spPr>
          <a:xfrm>
            <a:off x="3921461" y="4286795"/>
            <a:ext cx="3442335" cy="2118360"/>
          </a:xfrm>
          <a:prstGeom prst="rect">
            <a:avLst/>
          </a:prstGeom>
          <a:ln>
            <a:noFill/>
          </a:ln>
          <a:effectLst>
            <a:softEdge rad="112500"/>
          </a:effectLst>
        </p:spPr>
      </p:pic>
      <p:pic>
        <p:nvPicPr>
          <p:cNvPr id="6" name="Picture 5">
            <a:extLst>
              <a:ext uri="{FF2B5EF4-FFF2-40B4-BE49-F238E27FC236}">
                <a16:creationId xmlns:a16="http://schemas.microsoft.com/office/drawing/2014/main" id="{1DF86788-5939-483F-885C-98B2734EAF94}"/>
              </a:ext>
            </a:extLst>
          </p:cNvPr>
          <p:cNvPicPr>
            <a:picLocks noChangeAspect="1"/>
          </p:cNvPicPr>
          <p:nvPr/>
        </p:nvPicPr>
        <p:blipFill>
          <a:blip r:embed="rId4" cstate="print"/>
          <a:stretch>
            <a:fillRect/>
          </a:stretch>
        </p:blipFill>
        <p:spPr>
          <a:xfrm>
            <a:off x="7594652" y="1206078"/>
            <a:ext cx="3784092" cy="2365058"/>
          </a:xfrm>
          <a:prstGeom prst="rect">
            <a:avLst/>
          </a:prstGeom>
        </p:spPr>
      </p:pic>
      <p:pic>
        <p:nvPicPr>
          <p:cNvPr id="7" name="Picture 6">
            <a:extLst>
              <a:ext uri="{FF2B5EF4-FFF2-40B4-BE49-F238E27FC236}">
                <a16:creationId xmlns:a16="http://schemas.microsoft.com/office/drawing/2014/main" id="{4CF35FE3-15AB-4CC2-967E-A28042964935}"/>
              </a:ext>
            </a:extLst>
          </p:cNvPr>
          <p:cNvPicPr>
            <a:picLocks noChangeAspect="1"/>
          </p:cNvPicPr>
          <p:nvPr/>
        </p:nvPicPr>
        <p:blipFill>
          <a:blip r:embed="rId5" cstate="print"/>
          <a:stretch>
            <a:fillRect/>
          </a:stretch>
        </p:blipFill>
        <p:spPr>
          <a:xfrm>
            <a:off x="4530300" y="987551"/>
            <a:ext cx="2098964" cy="3022508"/>
          </a:xfrm>
          <a:prstGeom prst="rect">
            <a:avLst/>
          </a:prstGeom>
        </p:spPr>
      </p:pic>
    </p:spTree>
    <p:extLst>
      <p:ext uri="{BB962C8B-B14F-4D97-AF65-F5344CB8AC3E}">
        <p14:creationId xmlns:p14="http://schemas.microsoft.com/office/powerpoint/2010/main" val="3520118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E187C3-9E35-4106-B462-A3517A81D8F8}"/>
              </a:ext>
            </a:extLst>
          </p:cNvPr>
          <p:cNvSpPr txBox="1"/>
          <p:nvPr/>
        </p:nvSpPr>
        <p:spPr>
          <a:xfrm>
            <a:off x="2438400" y="752594"/>
            <a:ext cx="6096000" cy="1754326"/>
          </a:xfrm>
          <a:prstGeom prst="rect">
            <a:avLst/>
          </a:prstGeom>
          <a:noFill/>
        </p:spPr>
        <p:txBody>
          <a:bodyPr wrap="square">
            <a:spAutoFit/>
          </a:bodyPr>
          <a:lstStyle/>
          <a:p>
            <a:pPr algn="ctr"/>
            <a:r>
              <a:rPr lang="bn-BD" sz="3600" dirty="0">
                <a:solidFill>
                  <a:srgbClr val="002060"/>
                </a:solidFill>
                <a:highlight>
                  <a:srgbClr val="FFFF00"/>
                </a:highlight>
                <a:latin typeface="NikoshBAN" pitchFamily="2" charset="0"/>
                <a:cs typeface="NikoshBAN" pitchFamily="2" charset="0"/>
              </a:rPr>
              <a:t>আজকের পাঠঃ-</a:t>
            </a:r>
            <a:endParaRPr lang="bn-IN" sz="3600" dirty="0">
              <a:solidFill>
                <a:srgbClr val="002060"/>
              </a:solidFill>
              <a:highlight>
                <a:srgbClr val="FFFF00"/>
              </a:highlight>
              <a:latin typeface="NikoshBAN" pitchFamily="2" charset="0"/>
              <a:cs typeface="NikoshBAN" pitchFamily="2" charset="0"/>
            </a:endParaRPr>
          </a:p>
          <a:p>
            <a:pPr algn="ctr"/>
            <a:r>
              <a:rPr lang="bn-BD" sz="3600" b="1" dirty="0">
                <a:latin typeface="NikoshBAN" pitchFamily="2" charset="0"/>
                <a:cs typeface="NikoshBAN" pitchFamily="2" charset="0"/>
              </a:rPr>
              <a:t>একটি আদর্শ ফুলের বিভিন্ন অংশ।   </a:t>
            </a:r>
            <a:endParaRPr lang="en-US" sz="3600" b="1" dirty="0">
              <a:latin typeface="NikoshBAN" pitchFamily="2" charset="0"/>
              <a:cs typeface="NikoshBAN" pitchFamily="2" charset="0"/>
            </a:endParaRPr>
          </a:p>
          <a:p>
            <a:pPr algn="ctr"/>
            <a:r>
              <a:rPr lang="bn-BD" sz="3600" dirty="0">
                <a:solidFill>
                  <a:srgbClr val="002060"/>
                </a:solidFill>
                <a:highlight>
                  <a:srgbClr val="FFFF00"/>
                </a:highlight>
                <a:latin typeface="NikoshBAN" pitchFamily="2" charset="0"/>
                <a:cs typeface="NikoshBAN" pitchFamily="2" charset="0"/>
              </a:rPr>
              <a:t> </a:t>
            </a:r>
            <a:endParaRPr lang="en-US" sz="3600" dirty="0">
              <a:solidFill>
                <a:srgbClr val="002060"/>
              </a:solidFill>
              <a:highlight>
                <a:srgbClr val="FFFF00"/>
              </a:highlight>
              <a:latin typeface="NikoshBAN" pitchFamily="2" charset="0"/>
              <a:cs typeface="NikoshBAN" pitchFamily="2" charset="0"/>
            </a:endParaRPr>
          </a:p>
        </p:txBody>
      </p:sp>
      <p:pic>
        <p:nvPicPr>
          <p:cNvPr id="4" name="Picture 3">
            <a:extLst>
              <a:ext uri="{FF2B5EF4-FFF2-40B4-BE49-F238E27FC236}">
                <a16:creationId xmlns:a16="http://schemas.microsoft.com/office/drawing/2014/main" id="{B1E108D8-FCDC-40E6-9BC2-71F61E6CA79E}"/>
              </a:ext>
            </a:extLst>
          </p:cNvPr>
          <p:cNvPicPr>
            <a:picLocks noChangeAspect="1"/>
          </p:cNvPicPr>
          <p:nvPr/>
        </p:nvPicPr>
        <p:blipFill>
          <a:blip r:embed="rId2"/>
          <a:stretch>
            <a:fillRect/>
          </a:stretch>
        </p:blipFill>
        <p:spPr>
          <a:xfrm>
            <a:off x="2209800" y="2430780"/>
            <a:ext cx="6484620" cy="2850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2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157317-D6BB-488C-8378-99F1988868CC}"/>
              </a:ext>
            </a:extLst>
          </p:cNvPr>
          <p:cNvSpPr txBox="1"/>
          <p:nvPr/>
        </p:nvSpPr>
        <p:spPr>
          <a:xfrm>
            <a:off x="1569720" y="638294"/>
            <a:ext cx="6096000" cy="830997"/>
          </a:xfrm>
          <a:prstGeom prst="rect">
            <a:avLst/>
          </a:prstGeom>
          <a:noFill/>
        </p:spPr>
        <p:txBody>
          <a:bodyPr wrap="square">
            <a:spAutoFit/>
          </a:bodyPr>
          <a:lstStyle/>
          <a:p>
            <a:pPr algn="ctr"/>
            <a:r>
              <a:rPr lang="bn-BD" sz="48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শিখনফলঃ</a:t>
            </a:r>
            <a:r>
              <a:rPr lang="bn-BD" sz="40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a:extLst>
              <a:ext uri="{FF2B5EF4-FFF2-40B4-BE49-F238E27FC236}">
                <a16:creationId xmlns:a16="http://schemas.microsoft.com/office/drawing/2014/main" id="{129A3F76-90BA-4A3E-BE89-669E442C96A9}"/>
              </a:ext>
            </a:extLst>
          </p:cNvPr>
          <p:cNvSpPr txBox="1"/>
          <p:nvPr/>
        </p:nvSpPr>
        <p:spPr>
          <a:xfrm>
            <a:off x="3047223" y="1684882"/>
            <a:ext cx="6096000" cy="646331"/>
          </a:xfrm>
          <a:prstGeom prst="rect">
            <a:avLst/>
          </a:prstGeom>
          <a:noFill/>
        </p:spPr>
        <p:txBody>
          <a:bodyPr wrap="square">
            <a:spAutoFit/>
          </a:bodyPr>
          <a:lstStyle/>
          <a:p>
            <a:r>
              <a:rPr lang="bn-BD" sz="3600" dirty="0">
                <a:solidFill>
                  <a:schemeClr val="accent1">
                    <a:lumMod val="50000"/>
                  </a:schemeClr>
                </a:solidFill>
                <a:latin typeface="NikoshBAN" pitchFamily="2" charset="0"/>
                <a:cs typeface="NikoshBAN" pitchFamily="2" charset="0"/>
              </a:rPr>
              <a:t>এ পাঠ শেষে শিক্ষার্থীরাঃ- </a:t>
            </a:r>
            <a:endParaRPr lang="en-US" sz="3600" dirty="0">
              <a:solidFill>
                <a:schemeClr val="accent1">
                  <a:lumMod val="50000"/>
                </a:schemeClr>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id="{3661965C-361D-4161-AFA3-7E88683669F5}"/>
              </a:ext>
            </a:extLst>
          </p:cNvPr>
          <p:cNvSpPr txBox="1"/>
          <p:nvPr/>
        </p:nvSpPr>
        <p:spPr>
          <a:xfrm>
            <a:off x="3047223" y="2272248"/>
            <a:ext cx="6097554" cy="523220"/>
          </a:xfrm>
          <a:prstGeom prst="rect">
            <a:avLst/>
          </a:prstGeom>
          <a:noFill/>
        </p:spPr>
        <p:txBody>
          <a:bodyPr wrap="square">
            <a:spAutoFit/>
          </a:bodyPr>
          <a:lstStyle/>
          <a:p>
            <a:r>
              <a:rPr lang="bn-BD" sz="2800" dirty="0">
                <a:latin typeface="NikoshBAN" pitchFamily="2" charset="0"/>
                <a:cs typeface="NikoshBAN" pitchFamily="2" charset="0"/>
              </a:rPr>
              <a:t>১। আদর্শ ফুল কি তা বলতে পারবে</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A78647A0-E6A4-420B-91B8-8BF4D0A7DC05}"/>
              </a:ext>
            </a:extLst>
          </p:cNvPr>
          <p:cNvSpPr txBox="1"/>
          <p:nvPr/>
        </p:nvSpPr>
        <p:spPr>
          <a:xfrm>
            <a:off x="3048777" y="2795468"/>
            <a:ext cx="6096000" cy="954107"/>
          </a:xfrm>
          <a:prstGeom prst="rect">
            <a:avLst/>
          </a:prstGeom>
          <a:noFill/>
        </p:spPr>
        <p:txBody>
          <a:bodyPr wrap="square">
            <a:spAutoFit/>
          </a:bodyPr>
          <a:lstStyle/>
          <a:p>
            <a:r>
              <a:rPr lang="bn-BD" sz="2800" dirty="0">
                <a:latin typeface="NikoshBAN" pitchFamily="2" charset="0"/>
                <a:cs typeface="NikoshBAN" pitchFamily="2" charset="0"/>
              </a:rPr>
              <a:t>২। একটি আদর্শ ফুলের চিত্র একে বিভিন্ন অংশ চিহ্নিত করতে পারবে।  </a:t>
            </a:r>
            <a:endParaRPr lang="en-US" sz="28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3900E5D2-7DD2-4560-A6D1-7762267ECDF8}"/>
              </a:ext>
            </a:extLst>
          </p:cNvPr>
          <p:cNvSpPr txBox="1"/>
          <p:nvPr/>
        </p:nvSpPr>
        <p:spPr>
          <a:xfrm>
            <a:off x="3142085" y="3877867"/>
            <a:ext cx="6097554" cy="954107"/>
          </a:xfrm>
          <a:prstGeom prst="rect">
            <a:avLst/>
          </a:prstGeom>
          <a:noFill/>
        </p:spPr>
        <p:txBody>
          <a:bodyPr wrap="square">
            <a:spAutoFit/>
          </a:bodyPr>
          <a:lstStyle/>
          <a:p>
            <a:r>
              <a:rPr lang="bn-BD" sz="2800" dirty="0">
                <a:latin typeface="NikoshBAN" pitchFamily="2" charset="0"/>
                <a:cs typeface="NikoshBAN" pitchFamily="2" charset="0"/>
              </a:rPr>
              <a:t>৩। একটি আদর্শ ফুলের বিভিন্ন অংশের কাজ ব্যাখ্যা করতে পারবে।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6573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B608C-91BE-45A7-B68B-79CF189D5C69}"/>
              </a:ext>
            </a:extLst>
          </p:cNvPr>
          <p:cNvSpPr txBox="1"/>
          <p:nvPr/>
        </p:nvSpPr>
        <p:spPr>
          <a:xfrm>
            <a:off x="-196876" y="655714"/>
            <a:ext cx="6096000" cy="1138773"/>
          </a:xfrm>
          <a:prstGeom prst="rect">
            <a:avLst/>
          </a:prstGeom>
          <a:noFill/>
        </p:spPr>
        <p:txBody>
          <a:bodyPr wrap="square">
            <a:spAutoFit/>
          </a:bodyPr>
          <a:lstStyle/>
          <a:p>
            <a:pPr algn="ctr"/>
            <a:r>
              <a:rPr lang="bn-IN" sz="3600" dirty="0">
                <a:solidFill>
                  <a:srgbClr val="FF0000"/>
                </a:solidFill>
                <a:latin typeface="NikoshBAN" pitchFamily="2" charset="0"/>
                <a:cs typeface="NikoshBAN" pitchFamily="2" charset="0"/>
              </a:rPr>
              <a:t>জবা</a:t>
            </a:r>
            <a:endParaRPr lang="bn-BD" sz="3600" dirty="0">
              <a:solidFill>
                <a:srgbClr val="FF0000"/>
              </a:solidFill>
              <a:latin typeface="NikoshBAN" pitchFamily="2" charset="0"/>
              <a:cs typeface="NikoshBAN" pitchFamily="2" charset="0"/>
            </a:endParaRPr>
          </a:p>
          <a:p>
            <a:pPr algn="ctr"/>
            <a:r>
              <a:rPr lang="bn-BD" sz="3200" dirty="0">
                <a:solidFill>
                  <a:srgbClr val="0070C0"/>
                </a:solidFill>
                <a:latin typeface="NikoshBAN" pitchFamily="2" charset="0"/>
                <a:cs typeface="NikoshBAN" pitchFamily="2" charset="0"/>
              </a:rPr>
              <a:t>আদর্শ ও সম্পূর্ন ফুল</a:t>
            </a:r>
          </a:p>
        </p:txBody>
      </p:sp>
      <p:pic>
        <p:nvPicPr>
          <p:cNvPr id="4" name="Picture 3">
            <a:extLst>
              <a:ext uri="{FF2B5EF4-FFF2-40B4-BE49-F238E27FC236}">
                <a16:creationId xmlns:a16="http://schemas.microsoft.com/office/drawing/2014/main" id="{A951D212-45BE-4B29-9CFE-DD4468F75B36}"/>
              </a:ext>
            </a:extLst>
          </p:cNvPr>
          <p:cNvPicPr>
            <a:picLocks noChangeAspect="1"/>
          </p:cNvPicPr>
          <p:nvPr/>
        </p:nvPicPr>
        <p:blipFill>
          <a:blip r:embed="rId2" cstate="print"/>
          <a:stretch>
            <a:fillRect/>
          </a:stretch>
        </p:blipFill>
        <p:spPr>
          <a:xfrm>
            <a:off x="1362269" y="2231994"/>
            <a:ext cx="2817845" cy="3924856"/>
          </a:xfrm>
          <a:prstGeom prst="rect">
            <a:avLst/>
          </a:prstGeom>
        </p:spPr>
      </p:pic>
      <p:pic>
        <p:nvPicPr>
          <p:cNvPr id="5" name="Picture 4">
            <a:extLst>
              <a:ext uri="{FF2B5EF4-FFF2-40B4-BE49-F238E27FC236}">
                <a16:creationId xmlns:a16="http://schemas.microsoft.com/office/drawing/2014/main" id="{3C12366A-178A-49CD-B415-10365CF0DC31}"/>
              </a:ext>
            </a:extLst>
          </p:cNvPr>
          <p:cNvPicPr>
            <a:picLocks noChangeAspect="1"/>
          </p:cNvPicPr>
          <p:nvPr/>
        </p:nvPicPr>
        <p:blipFill>
          <a:blip r:embed="rId3"/>
          <a:stretch>
            <a:fillRect/>
          </a:stretch>
        </p:blipFill>
        <p:spPr>
          <a:xfrm>
            <a:off x="4989699" y="270533"/>
            <a:ext cx="6514946" cy="5757888"/>
          </a:xfrm>
          <a:prstGeom prst="rect">
            <a:avLst/>
          </a:prstGeom>
          <a:solidFill>
            <a:srgbClr val="00B050"/>
          </a:solidFill>
        </p:spPr>
      </p:pic>
      <p:sp>
        <p:nvSpPr>
          <p:cNvPr id="6" name="TextBox 5">
            <a:extLst>
              <a:ext uri="{FF2B5EF4-FFF2-40B4-BE49-F238E27FC236}">
                <a16:creationId xmlns:a16="http://schemas.microsoft.com/office/drawing/2014/main" id="{A501992F-EFD1-42B1-8ACB-F951FFF5D534}"/>
              </a:ext>
            </a:extLst>
          </p:cNvPr>
          <p:cNvSpPr txBox="1"/>
          <p:nvPr/>
        </p:nvSpPr>
        <p:spPr>
          <a:xfrm>
            <a:off x="6710420" y="6156850"/>
            <a:ext cx="5760720" cy="461665"/>
          </a:xfrm>
          <a:prstGeom prst="rect">
            <a:avLst/>
          </a:prstGeom>
          <a:noFill/>
        </p:spPr>
        <p:txBody>
          <a:bodyPr wrap="square" rtlCol="0">
            <a:spAutoFit/>
          </a:bodyPr>
          <a:lstStyle/>
          <a:p>
            <a:r>
              <a:rPr lang="bn-IN" sz="2400" dirty="0">
                <a:solidFill>
                  <a:srgbClr val="FFC000"/>
                </a:solidFill>
                <a:highlight>
                  <a:srgbClr val="FF0000"/>
                </a:highlight>
              </a:rPr>
              <a:t>জবা ফুলের বিভিন্ন অংশ</a:t>
            </a:r>
            <a:endParaRPr lang="en-US" sz="2400" dirty="0">
              <a:solidFill>
                <a:srgbClr val="FFC000"/>
              </a:solidFill>
              <a:highlight>
                <a:srgbClr val="FF0000"/>
              </a:highlight>
            </a:endParaRPr>
          </a:p>
        </p:txBody>
      </p:sp>
    </p:spTree>
    <p:extLst>
      <p:ext uri="{BB962C8B-B14F-4D97-AF65-F5344CB8AC3E}">
        <p14:creationId xmlns:p14="http://schemas.microsoft.com/office/powerpoint/2010/main" val="28866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D0CE2-19D0-4A3F-8E89-CCEAAC741181}"/>
              </a:ext>
            </a:extLst>
          </p:cNvPr>
          <p:cNvSpPr txBox="1"/>
          <p:nvPr/>
        </p:nvSpPr>
        <p:spPr>
          <a:xfrm>
            <a:off x="2712720" y="649516"/>
            <a:ext cx="6096000" cy="584775"/>
          </a:xfrm>
          <a:prstGeom prst="rect">
            <a:avLst/>
          </a:prstGeom>
          <a:noFill/>
        </p:spPr>
        <p:txBody>
          <a:bodyPr wrap="square">
            <a:spAutoFit/>
          </a:bodyPr>
          <a:lstStyle/>
          <a:p>
            <a:r>
              <a:rPr lang="bn-BD" sz="3200" dirty="0">
                <a:solidFill>
                  <a:srgbClr val="0070C0"/>
                </a:solidFill>
                <a:effectLst>
                  <a:outerShdw blurRad="38100" dist="38100" dir="2700000" algn="tl">
                    <a:srgbClr val="000000">
                      <a:alpha val="43137"/>
                    </a:srgbClr>
                  </a:outerShdw>
                </a:effectLst>
                <a:highlight>
                  <a:srgbClr val="C0C0C0"/>
                </a:highlight>
                <a:latin typeface="NikoshBAN" pitchFamily="2" charset="0"/>
                <a:cs typeface="NikoshBAN" pitchFamily="2" charset="0"/>
              </a:rPr>
              <a:t>একটি সম্পূর্ণ ফুলের পাঁচটি অংশ থাকে যথাঃ </a:t>
            </a:r>
            <a:endParaRPr lang="en-US" sz="3200" dirty="0">
              <a:solidFill>
                <a:srgbClr val="0070C0"/>
              </a:solidFill>
              <a:highlight>
                <a:srgbClr val="C0C0C0"/>
              </a:highlight>
            </a:endParaRPr>
          </a:p>
        </p:txBody>
      </p:sp>
      <p:pic>
        <p:nvPicPr>
          <p:cNvPr id="4" name="Picture 3">
            <a:extLst>
              <a:ext uri="{FF2B5EF4-FFF2-40B4-BE49-F238E27FC236}">
                <a16:creationId xmlns:a16="http://schemas.microsoft.com/office/drawing/2014/main" id="{00FDBA54-8319-4108-BFCC-EE00CBAFF358}"/>
              </a:ext>
            </a:extLst>
          </p:cNvPr>
          <p:cNvPicPr>
            <a:picLocks noChangeAspect="1"/>
          </p:cNvPicPr>
          <p:nvPr/>
        </p:nvPicPr>
        <p:blipFill>
          <a:blip r:embed="rId2"/>
          <a:stretch>
            <a:fillRect/>
          </a:stretch>
        </p:blipFill>
        <p:spPr>
          <a:xfrm>
            <a:off x="3092475" y="1757696"/>
            <a:ext cx="5118463" cy="2783726"/>
          </a:xfrm>
          <a:prstGeom prst="rect">
            <a:avLst/>
          </a:prstGeom>
        </p:spPr>
      </p:pic>
      <p:sp>
        <p:nvSpPr>
          <p:cNvPr id="6" name="TextBox 5">
            <a:extLst>
              <a:ext uri="{FF2B5EF4-FFF2-40B4-BE49-F238E27FC236}">
                <a16:creationId xmlns:a16="http://schemas.microsoft.com/office/drawing/2014/main" id="{9CDB027C-6F02-495D-9316-E1D2537B6535}"/>
              </a:ext>
            </a:extLst>
          </p:cNvPr>
          <p:cNvSpPr txBox="1"/>
          <p:nvPr/>
        </p:nvSpPr>
        <p:spPr>
          <a:xfrm>
            <a:off x="2712720" y="4643304"/>
            <a:ext cx="6096000" cy="1323439"/>
          </a:xfrm>
          <a:prstGeom prst="rect">
            <a:avLst/>
          </a:prstGeom>
          <a:noFill/>
        </p:spPr>
        <p:txBody>
          <a:bodyPr wrap="square">
            <a:spAutoFit/>
          </a:bodyPr>
          <a:lstStyle/>
          <a:p>
            <a:r>
              <a:rPr lang="bn-BD" sz="3200" u="sng" dirty="0">
                <a:solidFill>
                  <a:srgbClr val="FF0000"/>
                </a:solidFill>
                <a:latin typeface="NikoshBAN" pitchFamily="2" charset="0"/>
                <a:cs typeface="NikoshBAN" pitchFamily="2" charset="0"/>
              </a:rPr>
              <a:t>১। পুষ্পাক্ষঃ </a:t>
            </a:r>
            <a:r>
              <a:rPr lang="bn-BD" sz="2400" dirty="0">
                <a:latin typeface="NikoshBAN" pitchFamily="2" charset="0"/>
                <a:cs typeface="NikoshBAN" pitchFamily="2" charset="0"/>
              </a:rPr>
              <a:t>এটি গোলাকার এবং ফুলের বৃন্ত শীর্ষে অবস্থান করে। যা ফুলকে আকর্ষণীয়ভাবে তুলে ধরে। পরাগায়নের জন্য এর গুরুত্ব অনেক বেশি।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4328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D4A13-935F-41F8-8E7B-1941620172E3}"/>
              </a:ext>
            </a:extLst>
          </p:cNvPr>
          <p:cNvPicPr>
            <a:picLocks noChangeAspect="1"/>
          </p:cNvPicPr>
          <p:nvPr/>
        </p:nvPicPr>
        <p:blipFill>
          <a:blip r:embed="rId2"/>
          <a:stretch>
            <a:fillRect/>
          </a:stretch>
        </p:blipFill>
        <p:spPr>
          <a:xfrm>
            <a:off x="2354580" y="699796"/>
            <a:ext cx="5902344" cy="3227844"/>
          </a:xfrm>
          <a:prstGeom prst="rect">
            <a:avLst/>
          </a:prstGeom>
        </p:spPr>
      </p:pic>
      <p:sp>
        <p:nvSpPr>
          <p:cNvPr id="4" name="TextBox 3">
            <a:extLst>
              <a:ext uri="{FF2B5EF4-FFF2-40B4-BE49-F238E27FC236}">
                <a16:creationId xmlns:a16="http://schemas.microsoft.com/office/drawing/2014/main" id="{25687EBF-9311-48A3-8D3E-EFA2FF410175}"/>
              </a:ext>
            </a:extLst>
          </p:cNvPr>
          <p:cNvSpPr txBox="1"/>
          <p:nvPr/>
        </p:nvSpPr>
        <p:spPr>
          <a:xfrm>
            <a:off x="2354580" y="4104055"/>
            <a:ext cx="6096000" cy="2123658"/>
          </a:xfrm>
          <a:prstGeom prst="rect">
            <a:avLst/>
          </a:prstGeom>
          <a:noFill/>
        </p:spPr>
        <p:txBody>
          <a:bodyPr wrap="square">
            <a:spAutoFit/>
          </a:bodyPr>
          <a:lstStyle/>
          <a:p>
            <a:r>
              <a:rPr lang="bn-BD" sz="3600" u="sng" dirty="0">
                <a:solidFill>
                  <a:srgbClr val="FF0000"/>
                </a:solidFill>
                <a:latin typeface="NikoshBAN" pitchFamily="2" charset="0"/>
                <a:cs typeface="NikoshBAN" pitchFamily="2" charset="0"/>
              </a:rPr>
              <a:t>২। বৃত্তিঃ </a:t>
            </a:r>
            <a:r>
              <a:rPr lang="bn-BD" sz="3200" dirty="0">
                <a:latin typeface="NikoshBAN" pitchFamily="2" charset="0"/>
                <a:cs typeface="NikoshBAN" pitchFamily="2" charset="0"/>
              </a:rPr>
              <a:t>ফুলের সবচেয়ে বাইরের স্তবককে বৃতি বলে। বৃতি ফুলের অন্য অংশগুলোকে বিশেষত কুড়ি অবস্থায় রোদ ,বৃষ্টি ও পোকা-মাকড় থেকে রক্ষা করে।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45679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503A6-871F-4A6E-98D6-89547AC62E83}"/>
              </a:ext>
            </a:extLst>
          </p:cNvPr>
          <p:cNvPicPr>
            <a:picLocks noChangeAspect="1"/>
          </p:cNvPicPr>
          <p:nvPr/>
        </p:nvPicPr>
        <p:blipFill>
          <a:blip r:embed="rId2" cstate="print"/>
          <a:srcRect l="35000" t="17778" r="7500" b="37777"/>
          <a:stretch>
            <a:fillRect/>
          </a:stretch>
        </p:blipFill>
        <p:spPr>
          <a:xfrm>
            <a:off x="2804160" y="487680"/>
            <a:ext cx="4785360" cy="2774122"/>
          </a:xfrm>
          <a:prstGeom prst="rect">
            <a:avLst/>
          </a:prstGeom>
        </p:spPr>
      </p:pic>
      <p:sp>
        <p:nvSpPr>
          <p:cNvPr id="4" name="Right Arrow 6">
            <a:extLst>
              <a:ext uri="{FF2B5EF4-FFF2-40B4-BE49-F238E27FC236}">
                <a16:creationId xmlns:a16="http://schemas.microsoft.com/office/drawing/2014/main" id="{B1E2A2B6-05A3-4349-B38C-97F334CCAD96}"/>
              </a:ext>
            </a:extLst>
          </p:cNvPr>
          <p:cNvSpPr/>
          <p:nvPr/>
        </p:nvSpPr>
        <p:spPr>
          <a:xfrm>
            <a:off x="4358640" y="1760441"/>
            <a:ext cx="1676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776C8A61-1FB2-4D97-A919-0A54B3070544}"/>
              </a:ext>
            </a:extLst>
          </p:cNvPr>
          <p:cNvSpPr txBox="1"/>
          <p:nvPr/>
        </p:nvSpPr>
        <p:spPr>
          <a:xfrm>
            <a:off x="3299460" y="3603819"/>
            <a:ext cx="6096000" cy="369332"/>
          </a:xfrm>
          <a:prstGeom prst="rect">
            <a:avLst/>
          </a:prstGeom>
          <a:noFill/>
        </p:spPr>
        <p:txBody>
          <a:bodyPr wrap="square">
            <a:spAutoFit/>
          </a:bodyPr>
          <a:lstStyle/>
          <a:p>
            <a:r>
              <a:rPr lang="bn-BD" sz="1800">
                <a:solidFill>
                  <a:schemeClr val="bg1"/>
                </a:solidFill>
                <a:latin typeface="NikoshBAN" pitchFamily="2" charset="0"/>
                <a:cs typeface="NikoshBAN" pitchFamily="2" charset="0"/>
              </a:rPr>
              <a:t>দলমন্ডল</a:t>
            </a:r>
            <a:endParaRPr lang="en-US" dirty="0"/>
          </a:p>
        </p:txBody>
      </p:sp>
      <p:sp>
        <p:nvSpPr>
          <p:cNvPr id="8" name="TextBox 7">
            <a:extLst>
              <a:ext uri="{FF2B5EF4-FFF2-40B4-BE49-F238E27FC236}">
                <a16:creationId xmlns:a16="http://schemas.microsoft.com/office/drawing/2014/main" id="{92B1332F-7374-4F4E-B0EF-A7D4CD5DD4E5}"/>
              </a:ext>
            </a:extLst>
          </p:cNvPr>
          <p:cNvSpPr txBox="1"/>
          <p:nvPr/>
        </p:nvSpPr>
        <p:spPr>
          <a:xfrm>
            <a:off x="6164582" y="1613131"/>
            <a:ext cx="6096000" cy="707886"/>
          </a:xfrm>
          <a:prstGeom prst="rect">
            <a:avLst/>
          </a:prstGeom>
          <a:noFill/>
        </p:spPr>
        <p:txBody>
          <a:bodyPr wrap="square">
            <a:spAutoFit/>
          </a:bodyPr>
          <a:lstStyle/>
          <a:p>
            <a:r>
              <a:rPr lang="bn-BD" sz="4000" dirty="0">
                <a:solidFill>
                  <a:srgbClr val="FFFF00"/>
                </a:solidFill>
                <a:latin typeface="NikoshBAN" pitchFamily="2" charset="0"/>
                <a:cs typeface="NikoshBAN" pitchFamily="2" charset="0"/>
              </a:rPr>
              <a:t>দলমন্ডল</a:t>
            </a:r>
            <a:endParaRPr lang="en-US" sz="4000" dirty="0">
              <a:solidFill>
                <a:srgbClr val="FFFF00"/>
              </a:solidFill>
            </a:endParaRPr>
          </a:p>
        </p:txBody>
      </p:sp>
      <p:sp>
        <p:nvSpPr>
          <p:cNvPr id="10" name="TextBox 9">
            <a:extLst>
              <a:ext uri="{FF2B5EF4-FFF2-40B4-BE49-F238E27FC236}">
                <a16:creationId xmlns:a16="http://schemas.microsoft.com/office/drawing/2014/main" id="{6F93E559-C634-48B8-9E85-C30E36A680A1}"/>
              </a:ext>
            </a:extLst>
          </p:cNvPr>
          <p:cNvSpPr txBox="1"/>
          <p:nvPr/>
        </p:nvSpPr>
        <p:spPr>
          <a:xfrm>
            <a:off x="2508885" y="3493972"/>
            <a:ext cx="6130290" cy="2123658"/>
          </a:xfrm>
          <a:prstGeom prst="rect">
            <a:avLst/>
          </a:prstGeom>
          <a:noFill/>
        </p:spPr>
        <p:txBody>
          <a:bodyPr wrap="square">
            <a:spAutoFit/>
          </a:bodyPr>
          <a:lstStyle/>
          <a:p>
            <a:r>
              <a:rPr lang="bn-BD" sz="3600" dirty="0">
                <a:solidFill>
                  <a:srgbClr val="FF0000"/>
                </a:solidFill>
                <a:latin typeface="NikoshBAN" pitchFamily="2" charset="0"/>
                <a:cs typeface="NikoshBAN" pitchFamily="2" charset="0"/>
              </a:rPr>
              <a:t>৩। </a:t>
            </a:r>
            <a:r>
              <a:rPr lang="bn-BD" sz="3600" b="1" u="sng" dirty="0">
                <a:solidFill>
                  <a:srgbClr val="FF0000"/>
                </a:solidFill>
                <a:latin typeface="NikoshBAN" pitchFamily="2" charset="0"/>
                <a:cs typeface="NikoshBAN" pitchFamily="2" charset="0"/>
              </a:rPr>
              <a:t>দলমন্ডলঃ</a:t>
            </a:r>
            <a:r>
              <a:rPr lang="bn-BD" sz="3600" dirty="0">
                <a:solidFill>
                  <a:srgbClr val="FF0000"/>
                </a:solidFill>
                <a:latin typeface="NikoshBAN" pitchFamily="2" charset="0"/>
                <a:cs typeface="NikoshBAN" pitchFamily="2" charset="0"/>
              </a:rPr>
              <a:t> </a:t>
            </a:r>
            <a:r>
              <a:rPr lang="bn-BD" sz="2400" dirty="0">
                <a:latin typeface="NikoshBAN" pitchFamily="2" charset="0"/>
                <a:cs typeface="NikoshBAN" pitchFamily="2" charset="0"/>
              </a:rPr>
              <a:t>কতগুলো পাপড়ি মিলে দলমন্ডল গঠন করে। এর প্রতিটি অংশকে পাপড়ি বা দলাংশ বলে। এরা বিভিন্ন রং এর হয়। দলমন্ডল রঙিন হওয়ায় পোকা-মাকড় আকর্ষন করে এবং পরাগায়ন নিশ্চিত করে। এরা ফুলের অন্য অংশগুলোকে রোদ , বৃষ্টি থেকে রক্ষা করে।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721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383</Words>
  <Application>Microsoft Office PowerPoint</Application>
  <PresentationFormat>Widescreen</PresentationFormat>
  <Paragraphs>53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2020-11-30T05:17:12Z</dcterms:created>
  <dcterms:modified xsi:type="dcterms:W3CDTF">2020-12-02T06:11:03Z</dcterms:modified>
</cp:coreProperties>
</file>