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1" r:id="rId2"/>
    <p:sldId id="326" r:id="rId3"/>
    <p:sldId id="257" r:id="rId4"/>
    <p:sldId id="325" r:id="rId5"/>
    <p:sldId id="260" r:id="rId6"/>
    <p:sldId id="263" r:id="rId7"/>
    <p:sldId id="319" r:id="rId8"/>
    <p:sldId id="320" r:id="rId9"/>
    <p:sldId id="289" r:id="rId10"/>
    <p:sldId id="290" r:id="rId11"/>
    <p:sldId id="303" r:id="rId12"/>
    <p:sldId id="322" r:id="rId13"/>
    <p:sldId id="305" r:id="rId14"/>
    <p:sldId id="306" r:id="rId15"/>
    <p:sldId id="308" r:id="rId16"/>
    <p:sldId id="298" r:id="rId17"/>
    <p:sldId id="309" r:id="rId18"/>
    <p:sldId id="281" r:id="rId19"/>
    <p:sldId id="310" r:id="rId20"/>
    <p:sldId id="323" r:id="rId21"/>
    <p:sldId id="311" r:id="rId22"/>
    <p:sldId id="314" r:id="rId23"/>
    <p:sldId id="272" r:id="rId24"/>
    <p:sldId id="276" r:id="rId25"/>
    <p:sldId id="295" r:id="rId26"/>
    <p:sldId id="286" r:id="rId27"/>
    <p:sldId id="259" r:id="rId28"/>
    <p:sldId id="287" r:id="rId29"/>
    <p:sldId id="280" r:id="rId30"/>
    <p:sldId id="278" r:id="rId31"/>
    <p:sldId id="27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2FE54-3135-49AF-A7DF-65DF525AADB3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FE2CC-D921-4950-A9AC-5C551DAA3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6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2DBE4-0CE6-4CC3-863E-C83685D642E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60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3B648-4B7D-407E-8969-6C7655E224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2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5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6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9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8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9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8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0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1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1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B-40CB-43E1-BE3C-7A01B7C31E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5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84BB-40CB-43E1-BE3C-7A01B7C31ED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EF6FF-928A-42B4-94CE-216AB06D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5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png"/><Relationship Id="rId7" Type="http://schemas.openxmlformats.org/officeDocument/2006/relationships/image" Target="../media/image39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png"/><Relationship Id="rId7" Type="http://schemas.openxmlformats.org/officeDocument/2006/relationships/image" Target="../media/image51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png"/><Relationship Id="rId7" Type="http://schemas.openxmlformats.org/officeDocument/2006/relationships/image" Target="../media/image60.jp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9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3.png"/><Relationship Id="rId7" Type="http://schemas.openxmlformats.org/officeDocument/2006/relationships/image" Target="../media/image40.gif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gif"/><Relationship Id="rId5" Type="http://schemas.microsoft.com/office/2007/relationships/hdphoto" Target="../media/hdphoto2.wdp"/><Relationship Id="rId4" Type="http://schemas.openxmlformats.org/officeDocument/2006/relationships/image" Target="../media/image59.png"/><Relationship Id="rId9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tmp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7.png"/><Relationship Id="rId3" Type="http://schemas.microsoft.com/office/2007/relationships/hdphoto" Target="../media/hdphoto2.wdp"/><Relationship Id="rId7" Type="http://schemas.microsoft.com/office/2007/relationships/hdphoto" Target="../media/hdphoto5.wdp"/><Relationship Id="rId12" Type="http://schemas.openxmlformats.org/officeDocument/2006/relationships/image" Target="../media/image76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microsoft.com/office/2007/relationships/hdphoto" Target="../media/hdphoto6.wdp"/><Relationship Id="rId5" Type="http://schemas.microsoft.com/office/2007/relationships/hdphoto" Target="../media/hdphoto4.wdp"/><Relationship Id="rId10" Type="http://schemas.openxmlformats.org/officeDocument/2006/relationships/image" Target="../media/image75.png"/><Relationship Id="rId4" Type="http://schemas.openxmlformats.org/officeDocument/2006/relationships/image" Target="../media/image71.png"/><Relationship Id="rId9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80.jpg"/><Relationship Id="rId7" Type="http://schemas.openxmlformats.org/officeDocument/2006/relationships/image" Target="../media/image62.jp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2.png"/><Relationship Id="rId10" Type="http://schemas.microsoft.com/office/2007/relationships/hdphoto" Target="../media/hdphoto1.wdp"/><Relationship Id="rId4" Type="http://schemas.openxmlformats.org/officeDocument/2006/relationships/image" Target="../media/image76.jpg"/><Relationship Id="rId9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6858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D40CBC-6078-46F2-B3FB-E3FEFFEA15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6"/>
          <a:stretch/>
        </p:blipFill>
        <p:spPr>
          <a:xfrm>
            <a:off x="8555" y="-1"/>
            <a:ext cx="12169831" cy="68580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89F9E06-B1BB-4D99-A350-115702CEAAE9}"/>
              </a:ext>
            </a:extLst>
          </p:cNvPr>
          <p:cNvSpPr txBox="1"/>
          <p:nvPr/>
        </p:nvSpPr>
        <p:spPr>
          <a:xfrm>
            <a:off x="1404731" y="381369"/>
            <a:ext cx="3670852" cy="15696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9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339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6332" y="795179"/>
            <a:ext cx="10798335" cy="6991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95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95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95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395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sz="395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95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395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দু’ভাগে</a:t>
            </a:r>
            <a:r>
              <a:rPr lang="en-US" sz="395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95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95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95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2" y="1510796"/>
            <a:ext cx="5312759" cy="447701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711" y="1513706"/>
            <a:ext cx="4988956" cy="446152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818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944" y="5416630"/>
            <a:ext cx="89611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থেকে প্রাপ্ত খাদ্য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উদ্ভিজ্জ খাদ্যদ্রব্য বলে।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54" y="853372"/>
            <a:ext cx="4853583" cy="42841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98756" y="1213009"/>
            <a:ext cx="303961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38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93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5" y="652530"/>
            <a:ext cx="4724211" cy="439176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6913" y="5174408"/>
            <a:ext cx="10798335" cy="6991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95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খাদ্যই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7331" y="5930596"/>
            <a:ext cx="10798335" cy="6991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951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খাদ্যশস্য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2" name="Picture 21" descr="dhan kheter cob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346" y="652531"/>
            <a:ext cx="4975974" cy="439176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5353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2" y="1491685"/>
            <a:ext cx="5238408" cy="3097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481" y="1491685"/>
            <a:ext cx="5726142" cy="3093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438" y="4643349"/>
            <a:ext cx="339099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বেগুন গাছ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2035" y="4868625"/>
            <a:ext cx="325654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আলু গাছ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6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470" y="842133"/>
            <a:ext cx="5533837" cy="32395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2" y="613844"/>
            <a:ext cx="6016820" cy="3596533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>
            <a:off x="8335209" y="4756933"/>
            <a:ext cx="238728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 গাছ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1232648" y="4740687"/>
            <a:ext cx="311091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কুমড়া গাছ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47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27" y="402836"/>
            <a:ext cx="5218006" cy="29764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79" y="3405809"/>
            <a:ext cx="5491101" cy="306125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60808" y="1270823"/>
            <a:ext cx="2845001" cy="7037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 গাছ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7236840" y="4663642"/>
            <a:ext cx="412282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কাঁঠাল গাছ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34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EA856F5-6290-4383-94C1-D51E5237D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0" y="457231"/>
            <a:ext cx="7548212" cy="59611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7CB7EE-DFCF-4AA1-99DC-5647FC35C1B1}"/>
              </a:ext>
            </a:extLst>
          </p:cNvPr>
          <p:cNvSpPr txBox="1"/>
          <p:nvPr/>
        </p:nvSpPr>
        <p:spPr>
          <a:xfrm>
            <a:off x="8547235" y="3045191"/>
            <a:ext cx="3140242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9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5" y="447203"/>
            <a:ext cx="2946103" cy="239765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7" y="3461730"/>
            <a:ext cx="2946103" cy="240748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2"/>
          <p:cNvSpPr txBox="1"/>
          <p:nvPr/>
        </p:nvSpPr>
        <p:spPr>
          <a:xfrm>
            <a:off x="895178" y="2823882"/>
            <a:ext cx="1720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ধান গাছ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5668" y="2778113"/>
            <a:ext cx="180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চাউল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95178" y="5866736"/>
            <a:ext cx="173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গম গাছ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365530" y="1740310"/>
            <a:ext cx="1026364" cy="294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398153" y="4883688"/>
            <a:ext cx="1026364" cy="294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526559" y="1778163"/>
            <a:ext cx="1026364" cy="294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497387" y="4900094"/>
            <a:ext cx="1026364" cy="294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37" y="447203"/>
            <a:ext cx="3028950" cy="231928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916" y="447204"/>
            <a:ext cx="2992015" cy="230809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23" y="3461731"/>
            <a:ext cx="3072008" cy="240748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37" y="3461730"/>
            <a:ext cx="3058122" cy="240748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9795613" y="2732442"/>
            <a:ext cx="1410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24058" y="5952218"/>
            <a:ext cx="1360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আটা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77220" y="5854771"/>
            <a:ext cx="1109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6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 animBg="1"/>
      <p:bldP spid="12" grpId="0" animBg="1"/>
      <p:bldP spid="13" grpId="0" animBg="1"/>
      <p:bldP spid="14" grpId="0" animBg="1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uad Arrow Callout 5"/>
          <p:cNvSpPr/>
          <p:nvPr/>
        </p:nvSpPr>
        <p:spPr>
          <a:xfrm>
            <a:off x="4053083" y="2721762"/>
            <a:ext cx="3914553" cy="1368971"/>
          </a:xfrm>
          <a:prstGeom prst="quadArrowCallout">
            <a:avLst>
              <a:gd name="adj1" fmla="val 18895"/>
              <a:gd name="adj2" fmla="val 28405"/>
              <a:gd name="adj3" fmla="val 11472"/>
              <a:gd name="adj4" fmla="val 64908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উদ্ভিজ্জ খাদ্যদ্রব্য </a:t>
            </a:r>
            <a:endParaRPr lang="en-US" sz="3600" b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10-Point Star 4"/>
          <p:cNvSpPr/>
          <p:nvPr/>
        </p:nvSpPr>
        <p:spPr>
          <a:xfrm>
            <a:off x="1447464" y="2273976"/>
            <a:ext cx="2181629" cy="1979999"/>
          </a:xfrm>
          <a:prstGeom prst="star10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0-Point Star 15"/>
          <p:cNvSpPr/>
          <p:nvPr/>
        </p:nvSpPr>
        <p:spPr>
          <a:xfrm>
            <a:off x="4887138" y="4255179"/>
            <a:ext cx="2217047" cy="1993221"/>
          </a:xfrm>
          <a:prstGeom prst="star10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0-Point Star 16"/>
          <p:cNvSpPr/>
          <p:nvPr/>
        </p:nvSpPr>
        <p:spPr>
          <a:xfrm>
            <a:off x="5005601" y="565484"/>
            <a:ext cx="2098584" cy="1987826"/>
          </a:xfrm>
          <a:prstGeom prst="star10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0-Point Star 17"/>
          <p:cNvSpPr/>
          <p:nvPr/>
        </p:nvSpPr>
        <p:spPr>
          <a:xfrm>
            <a:off x="8330042" y="2225846"/>
            <a:ext cx="2173526" cy="2028129"/>
          </a:xfrm>
          <a:prstGeom prst="star10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127121" y="724828"/>
            <a:ext cx="1735512" cy="1849766"/>
            <a:chOff x="4405394" y="572861"/>
            <a:chExt cx="2668639" cy="244621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5394" y="572861"/>
              <a:ext cx="2567311" cy="158115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3534" y="1198579"/>
              <a:ext cx="2220499" cy="182049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28" name="Picture 27" descr="FruitBasket.png"/>
          <p:cNvPicPr>
            <a:picLocks noChangeAspect="1"/>
          </p:cNvPicPr>
          <p:nvPr/>
        </p:nvPicPr>
        <p:blipFill>
          <a:blip r:embed="rId4">
            <a:lum bright="10000" contrast="40000"/>
          </a:blip>
          <a:stretch>
            <a:fillRect/>
          </a:stretch>
        </p:blipFill>
        <p:spPr>
          <a:xfrm>
            <a:off x="8535497" y="2469086"/>
            <a:ext cx="1663579" cy="154425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9" name="Picture 28" descr="fruits-07.gif"/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>
            <a:off x="9144000" y="3128836"/>
            <a:ext cx="628357" cy="628357"/>
          </a:xfrm>
          <a:prstGeom prst="rect">
            <a:avLst/>
          </a:prstGeom>
        </p:spPr>
      </p:pic>
      <p:pic>
        <p:nvPicPr>
          <p:cNvPr id="30" name="Picture 29" descr="fruits-0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4213" y="3384146"/>
            <a:ext cx="305184" cy="328659"/>
          </a:xfrm>
          <a:prstGeom prst="rect">
            <a:avLst/>
          </a:prstGeom>
        </p:spPr>
      </p:pic>
      <p:pic>
        <p:nvPicPr>
          <p:cNvPr id="31" name="Picture 30" descr="fruits-10.gif"/>
          <p:cNvPicPr>
            <a:picLocks noChangeAspect="1"/>
          </p:cNvPicPr>
          <p:nvPr/>
        </p:nvPicPr>
        <p:blipFill>
          <a:blip r:embed="rId7">
            <a:lum contrast="40000"/>
          </a:blip>
          <a:stretch>
            <a:fillRect/>
          </a:stretch>
        </p:blipFill>
        <p:spPr>
          <a:xfrm>
            <a:off x="9540879" y="3291037"/>
            <a:ext cx="351691" cy="351691"/>
          </a:xfrm>
          <a:prstGeom prst="rect">
            <a:avLst/>
          </a:prstGeom>
        </p:spPr>
      </p:pic>
      <p:pic>
        <p:nvPicPr>
          <p:cNvPr id="32" name="Picture 31" descr="fruits-11.gif"/>
          <p:cNvPicPr>
            <a:picLocks noChangeAspect="1"/>
          </p:cNvPicPr>
          <p:nvPr/>
        </p:nvPicPr>
        <p:blipFill>
          <a:blip r:embed="rId8">
            <a:lum bright="20000" contrast="40000"/>
          </a:blip>
          <a:stretch>
            <a:fillRect/>
          </a:stretch>
        </p:blipFill>
        <p:spPr>
          <a:xfrm>
            <a:off x="8646935" y="3037638"/>
            <a:ext cx="320490" cy="320490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515" y="4410626"/>
            <a:ext cx="2039138" cy="170881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11" y="2553310"/>
            <a:ext cx="1985481" cy="14600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sp>
        <p:nvSpPr>
          <p:cNvPr id="33" name="10-Point Star 32"/>
          <p:cNvSpPr/>
          <p:nvPr/>
        </p:nvSpPr>
        <p:spPr>
          <a:xfrm>
            <a:off x="5036789" y="509834"/>
            <a:ext cx="2098584" cy="1987826"/>
          </a:xfrm>
          <a:prstGeom prst="star10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10-Point Star 33"/>
          <p:cNvSpPr/>
          <p:nvPr/>
        </p:nvSpPr>
        <p:spPr>
          <a:xfrm>
            <a:off x="8346025" y="2225846"/>
            <a:ext cx="2173526" cy="2028129"/>
          </a:xfrm>
          <a:prstGeom prst="star10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10-Point Star 34"/>
          <p:cNvSpPr/>
          <p:nvPr/>
        </p:nvSpPr>
        <p:spPr>
          <a:xfrm>
            <a:off x="4846767" y="4216104"/>
            <a:ext cx="2217047" cy="1993221"/>
          </a:xfrm>
          <a:prstGeom prst="star10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খাদ্যশস্য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10-Point Star 35"/>
          <p:cNvSpPr/>
          <p:nvPr/>
        </p:nvSpPr>
        <p:spPr>
          <a:xfrm>
            <a:off x="1439859" y="2315890"/>
            <a:ext cx="2181629" cy="1979999"/>
          </a:xfrm>
          <a:prstGeom prst="star10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6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9116" y="5265835"/>
            <a:ext cx="1122352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থেকে প্রাপ্ত খাদ্যদ্রব্যকে প্রাণিজ খাদ্যদ্রব্য বলে 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89" y="951592"/>
            <a:ext cx="3588417" cy="388431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870" y="979802"/>
            <a:ext cx="3588417" cy="390741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50" y="973548"/>
            <a:ext cx="3549714" cy="391227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340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F278D-631D-4A35-9406-7C89A4F80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5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B274E-D2D7-487C-9808-9649663B6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291"/>
            <a:ext cx="10515600" cy="4351338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মিজানুর রহমান।</a:t>
            </a:r>
          </a:p>
          <a:p>
            <a:pPr marL="0" indent="0">
              <a:buNone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শিক্ষক।</a:t>
            </a:r>
          </a:p>
          <a:p>
            <a:pPr marL="0" indent="0">
              <a:buNone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২৫ নং জাঙ্গির সরকারি প্রাথমিক বিদ্যালয়।</a:t>
            </a:r>
          </a:p>
          <a:p>
            <a:pPr marL="0" indent="0">
              <a:buNone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রুপগঞ্জ , নারায়াণগঞ্জ।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tar: 4 Points 3">
            <a:extLst>
              <a:ext uri="{FF2B5EF4-FFF2-40B4-BE49-F238E27FC236}">
                <a16:creationId xmlns:a16="http://schemas.microsoft.com/office/drawing/2014/main" id="{02F6B754-9F6B-465F-9BC4-46F2C3C7B225}"/>
              </a:ext>
            </a:extLst>
          </p:cNvPr>
          <p:cNvSpPr/>
          <p:nvPr/>
        </p:nvSpPr>
        <p:spPr>
          <a:xfrm>
            <a:off x="3141554" y="2049766"/>
            <a:ext cx="562708" cy="520505"/>
          </a:xfrm>
          <a:prstGeom prst="star4">
            <a:avLst>
              <a:gd name="adj" fmla="val 2973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tar: 4 Points 4">
            <a:extLst>
              <a:ext uri="{FF2B5EF4-FFF2-40B4-BE49-F238E27FC236}">
                <a16:creationId xmlns:a16="http://schemas.microsoft.com/office/drawing/2014/main" id="{0CBF9035-6ECE-4A3C-8523-68AFB63181D5}"/>
              </a:ext>
            </a:extLst>
          </p:cNvPr>
          <p:cNvSpPr/>
          <p:nvPr/>
        </p:nvSpPr>
        <p:spPr>
          <a:xfrm>
            <a:off x="3141554" y="2764554"/>
            <a:ext cx="562708" cy="520505"/>
          </a:xfrm>
          <a:prstGeom prst="star4">
            <a:avLst>
              <a:gd name="adj" fmla="val 2973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tar: 4 Points 5">
            <a:extLst>
              <a:ext uri="{FF2B5EF4-FFF2-40B4-BE49-F238E27FC236}">
                <a16:creationId xmlns:a16="http://schemas.microsoft.com/office/drawing/2014/main" id="{009F45B7-C640-4C8D-B316-56596D17977F}"/>
              </a:ext>
            </a:extLst>
          </p:cNvPr>
          <p:cNvSpPr/>
          <p:nvPr/>
        </p:nvSpPr>
        <p:spPr>
          <a:xfrm>
            <a:off x="3146474" y="3479342"/>
            <a:ext cx="562708" cy="520505"/>
          </a:xfrm>
          <a:prstGeom prst="star4">
            <a:avLst>
              <a:gd name="adj" fmla="val 2973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Star: 4 Points 6">
            <a:extLst>
              <a:ext uri="{FF2B5EF4-FFF2-40B4-BE49-F238E27FC236}">
                <a16:creationId xmlns:a16="http://schemas.microsoft.com/office/drawing/2014/main" id="{BF742884-588E-4A0C-96DF-6A73ABFD8DB9}"/>
              </a:ext>
            </a:extLst>
          </p:cNvPr>
          <p:cNvSpPr/>
          <p:nvPr/>
        </p:nvSpPr>
        <p:spPr>
          <a:xfrm>
            <a:off x="3146474" y="4161960"/>
            <a:ext cx="562708" cy="520505"/>
          </a:xfrm>
          <a:prstGeom prst="star4">
            <a:avLst>
              <a:gd name="adj" fmla="val 2973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9EA0BC-82DF-4261-B15A-66F888C3F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6" y="2044387"/>
            <a:ext cx="2235525" cy="282303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012662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2551" y="1927173"/>
            <a:ext cx="3346592" cy="298549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"/>
          <a:stretch/>
        </p:blipFill>
        <p:spPr>
          <a:xfrm flipH="1">
            <a:off x="8287032" y="1969609"/>
            <a:ext cx="3346592" cy="297947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72" y="1927173"/>
            <a:ext cx="3553297" cy="297947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34267" y="5502326"/>
            <a:ext cx="8924243" cy="699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5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থেকেও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থাকি</a:t>
            </a:r>
            <a:endParaRPr lang="en-US" sz="395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r="6325"/>
          <a:stretch/>
        </p:blipFill>
        <p:spPr>
          <a:xfrm>
            <a:off x="-3702756" y="1938867"/>
            <a:ext cx="2674498" cy="287255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6841" y="1961938"/>
            <a:ext cx="2674501" cy="286792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6842" y="1988825"/>
            <a:ext cx="2674501" cy="283162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2756" y="1979414"/>
            <a:ext cx="2646016" cy="283162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320284" y="5053605"/>
            <a:ext cx="1223479" cy="699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5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মাছ</a:t>
            </a:r>
            <a:endParaRPr lang="en-US" sz="395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6777" y="5054600"/>
            <a:ext cx="1011139" cy="699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5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মাংস</a:t>
            </a:r>
            <a:endParaRPr lang="en-US" sz="395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43105" y="5055594"/>
            <a:ext cx="1136038" cy="699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5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ডিম</a:t>
            </a:r>
            <a:endParaRPr lang="en-US" sz="395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16060" y="5058265"/>
            <a:ext cx="2884900" cy="699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5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দুগ্ধজাত</a:t>
            </a:r>
            <a:r>
              <a:rPr lang="en-US" sz="395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খাদ্যদ্রব্য</a:t>
            </a:r>
            <a:endParaRPr lang="en-US" sz="395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210" y="5815483"/>
            <a:ext cx="11878168" cy="699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5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দুগ্ধজাত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6194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96E-6 1.85185E-6 L 1.05362 0.001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75" y="9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761E-6 -1.11111E-6 L 0.73791 0.00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96" y="6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2798E-6 1.85185E-6 L 0.43004 -0.004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0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01204 L 0.34491 0.0129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25" y="4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3 0.00231 L 0.58063 0.00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7" y="2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9 2.96296E-6 L 0.81456 0.0090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42" y="44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 -0.00672 L 1.05015 0.0111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98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3" y="1043931"/>
            <a:ext cx="3813745" cy="35711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85" y="926679"/>
            <a:ext cx="2724522" cy="3687905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305666" y="5284910"/>
            <a:ext cx="267903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4186883" y="5246666"/>
            <a:ext cx="347196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গরুর মাংস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667844" y="2286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687950" y="24079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78" y="1043930"/>
            <a:ext cx="2486025" cy="357116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627510" y="5284909"/>
            <a:ext cx="141216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6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7173" y="5460985"/>
            <a:ext cx="147752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মুরগী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8" y="895996"/>
            <a:ext cx="3160295" cy="3927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71" y="895996"/>
            <a:ext cx="2992929" cy="3927463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8737086" y="5460984"/>
            <a:ext cx="230251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ডিম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60" y="895996"/>
            <a:ext cx="3172033" cy="3927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3836" y="5460984"/>
            <a:ext cx="2912249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536452" y="26738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573937" y="25184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-Point Star 4"/>
          <p:cNvSpPr/>
          <p:nvPr/>
        </p:nvSpPr>
        <p:spPr>
          <a:xfrm>
            <a:off x="1447464" y="2273976"/>
            <a:ext cx="2181629" cy="1979999"/>
          </a:xfrm>
          <a:prstGeom prst="star10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0-Point Star 15"/>
          <p:cNvSpPr/>
          <p:nvPr/>
        </p:nvSpPr>
        <p:spPr>
          <a:xfrm>
            <a:off x="4887138" y="4255179"/>
            <a:ext cx="2217047" cy="1993221"/>
          </a:xfrm>
          <a:prstGeom prst="star10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0-Point Star 16"/>
          <p:cNvSpPr/>
          <p:nvPr/>
        </p:nvSpPr>
        <p:spPr>
          <a:xfrm>
            <a:off x="5005601" y="565484"/>
            <a:ext cx="2098584" cy="1987826"/>
          </a:xfrm>
          <a:prstGeom prst="star10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0-Point Star 17"/>
          <p:cNvSpPr/>
          <p:nvPr/>
        </p:nvSpPr>
        <p:spPr>
          <a:xfrm>
            <a:off x="8330042" y="2225846"/>
            <a:ext cx="2173526" cy="2028129"/>
          </a:xfrm>
          <a:prstGeom prst="star10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Quad Arrow Callout 5"/>
          <p:cNvSpPr/>
          <p:nvPr/>
        </p:nvSpPr>
        <p:spPr>
          <a:xfrm>
            <a:off x="4053083" y="2721762"/>
            <a:ext cx="3914553" cy="1368971"/>
          </a:xfrm>
          <a:prstGeom prst="quadArrowCallout">
            <a:avLst>
              <a:gd name="adj1" fmla="val 18895"/>
              <a:gd name="adj2" fmla="val 28405"/>
              <a:gd name="adj3" fmla="val 11472"/>
              <a:gd name="adj4" fmla="val 64908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প্রাণিজ খাদ্যদ্রব্য </a:t>
            </a:r>
            <a:endParaRPr lang="en-US" sz="3600" b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36548" y="4549199"/>
            <a:ext cx="1420577" cy="1275322"/>
            <a:chOff x="4492944" y="4632796"/>
            <a:chExt cx="2983320" cy="1993496"/>
          </a:xfrm>
        </p:grpSpPr>
        <p:pic>
          <p:nvPicPr>
            <p:cNvPr id="13" name="Picture 12" descr="srpegg.jpg"/>
            <p:cNvPicPr>
              <a:picLocks noChangeAspect="1"/>
            </p:cNvPicPr>
            <p:nvPr/>
          </p:nvPicPr>
          <p:blipFill>
            <a:blip r:embed="rId2" cstate="print">
              <a:lum bright="-10000" contrast="40000"/>
            </a:blip>
            <a:srcRect l="11385" t="9666" r="11455" b="9132"/>
            <a:stretch>
              <a:fillRect/>
            </a:stretch>
          </p:blipFill>
          <p:spPr>
            <a:xfrm>
              <a:off x="4492944" y="4877794"/>
              <a:ext cx="2081548" cy="1748498"/>
            </a:xfrm>
            <a:prstGeom prst="ellipse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290" b="93989" l="9455" r="8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5009" y="4632796"/>
              <a:ext cx="2421255" cy="174307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792" b="835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255" b="11865"/>
          <a:stretch/>
        </p:blipFill>
        <p:spPr>
          <a:xfrm>
            <a:off x="4300368" y="1075386"/>
            <a:ext cx="3210616" cy="139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87" b="49764"/>
          <a:stretch/>
        </p:blipFill>
        <p:spPr>
          <a:xfrm>
            <a:off x="8739938" y="2633210"/>
            <a:ext cx="1314604" cy="1211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67" b="100000" l="3263" r="89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97" y="2469086"/>
            <a:ext cx="1908117" cy="1544254"/>
          </a:xfrm>
          <a:prstGeom prst="rect">
            <a:avLst/>
          </a:prstGeom>
        </p:spPr>
      </p:pic>
      <p:sp>
        <p:nvSpPr>
          <p:cNvPr id="25" name="10-Point Star 24"/>
          <p:cNvSpPr/>
          <p:nvPr/>
        </p:nvSpPr>
        <p:spPr>
          <a:xfrm>
            <a:off x="4990906" y="577976"/>
            <a:ext cx="2098584" cy="1987826"/>
          </a:xfrm>
          <a:prstGeom prst="star10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10-Point Star 25"/>
          <p:cNvSpPr/>
          <p:nvPr/>
        </p:nvSpPr>
        <p:spPr>
          <a:xfrm>
            <a:off x="1428245" y="2223383"/>
            <a:ext cx="2181629" cy="1979999"/>
          </a:xfrm>
          <a:prstGeom prst="star10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দুগ্ধজাত খাদ্যদ্রব্য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10-Point Star 27"/>
          <p:cNvSpPr/>
          <p:nvPr/>
        </p:nvSpPr>
        <p:spPr>
          <a:xfrm>
            <a:off x="4860056" y="4248111"/>
            <a:ext cx="2217047" cy="1993221"/>
          </a:xfrm>
          <a:prstGeom prst="star10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10-Point Star 28"/>
          <p:cNvSpPr/>
          <p:nvPr/>
        </p:nvSpPr>
        <p:spPr>
          <a:xfrm>
            <a:off x="8318011" y="2219908"/>
            <a:ext cx="2173526" cy="2028129"/>
          </a:xfrm>
          <a:prstGeom prst="star10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bn-I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61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27"/>
          <a:stretch/>
        </p:blipFill>
        <p:spPr>
          <a:xfrm>
            <a:off x="1044920" y="589279"/>
            <a:ext cx="2225844" cy="1018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72"/>
          <a:stretch/>
        </p:blipFill>
        <p:spPr>
          <a:xfrm>
            <a:off x="1572663" y="3352210"/>
            <a:ext cx="1574884" cy="1335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7" t="20889" b="6395"/>
          <a:stretch/>
        </p:blipFill>
        <p:spPr>
          <a:xfrm>
            <a:off x="8081666" y="3523829"/>
            <a:ext cx="1435937" cy="12121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92" b="835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88" t="60551" r="39386" b="11865"/>
          <a:stretch/>
        </p:blipFill>
        <p:spPr>
          <a:xfrm>
            <a:off x="7924083" y="742338"/>
            <a:ext cx="1708192" cy="1847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pple_falling.gif"/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>
            <a:off x="1806015" y="1700772"/>
            <a:ext cx="1188720" cy="1593391"/>
          </a:xfrm>
          <a:prstGeom prst="flowChartMagneticDisk">
            <a:avLst/>
          </a:prstGeom>
        </p:spPr>
      </p:pic>
      <p:pic>
        <p:nvPicPr>
          <p:cNvPr id="17" name="Picture 16" descr="fruits-11.gif"/>
          <p:cNvPicPr>
            <a:picLocks noChangeAspect="1"/>
          </p:cNvPicPr>
          <p:nvPr/>
        </p:nvPicPr>
        <p:blipFill>
          <a:blip r:embed="rId7">
            <a:lum bright="20000" contrast="40000"/>
          </a:blip>
          <a:stretch>
            <a:fillRect/>
          </a:stretch>
        </p:blipFill>
        <p:spPr>
          <a:xfrm>
            <a:off x="8166684" y="1968986"/>
            <a:ext cx="1517837" cy="1241808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42" y="4979326"/>
            <a:ext cx="1779297" cy="1095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711" y="5049494"/>
            <a:ext cx="1615810" cy="1025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3387975" y="1186836"/>
            <a:ext cx="4483862" cy="767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329358" y="2675677"/>
            <a:ext cx="4542479" cy="675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352805" y="4232035"/>
            <a:ext cx="4519032" cy="301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387975" y="5588518"/>
            <a:ext cx="4483862" cy="854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25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4" y="779490"/>
            <a:ext cx="4865571" cy="4186625"/>
          </a:xfrm>
          <a:prstGeom prst="rect">
            <a:avLst/>
          </a:prstGeom>
          <a:ln w="57150">
            <a:solidFill>
              <a:srgbClr val="FFFF00"/>
            </a:solidFill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16810" y="5426243"/>
            <a:ext cx="454707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শাক সবজি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41521" y="5426243"/>
            <a:ext cx="328041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দুগ্ধজাত খাদ্য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16" y="779490"/>
            <a:ext cx="4900021" cy="4186626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17825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ecision 10"/>
          <p:cNvSpPr/>
          <p:nvPr/>
        </p:nvSpPr>
        <p:spPr>
          <a:xfrm>
            <a:off x="997732" y="1100073"/>
            <a:ext cx="5110558" cy="3422889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05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sz="405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5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405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405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885185" y="405662"/>
            <a:ext cx="288465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২৮   </a:t>
            </a:r>
          </a:p>
        </p:txBody>
      </p:sp>
      <p:pic>
        <p:nvPicPr>
          <p:cNvPr id="5" name="Picture 2" descr="পরিবেশ পর্যবেক্ষণ প্রতিযোগিতা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19"/>
          <a:stretch/>
        </p:blipFill>
        <p:spPr bwMode="auto">
          <a:xfrm>
            <a:off x="1403943" y="3290623"/>
            <a:ext cx="4440405" cy="29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741" y="400499"/>
            <a:ext cx="4849587" cy="613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45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492779"/>
              </p:ext>
            </p:extLst>
          </p:nvPr>
        </p:nvGraphicFramePr>
        <p:xfrm>
          <a:off x="820610" y="444349"/>
          <a:ext cx="2540970" cy="594259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4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99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উদ্ভিজ্জ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খাদ্যদ্রব্য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8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78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69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906073"/>
              </p:ext>
            </p:extLst>
          </p:nvPr>
        </p:nvGraphicFramePr>
        <p:xfrm>
          <a:off x="8921262" y="432627"/>
          <a:ext cx="2540970" cy="594259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4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9933">
                <a:tc>
                  <a:txBody>
                    <a:bodyPr/>
                    <a:lstStyle/>
                    <a:p>
                      <a:pPr algn="ctr"/>
                      <a:r>
                        <a:rPr lang="bn-IN" sz="32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প্রাণিজ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খাদ্যদ্রব্য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8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78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69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92" b="8354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255" b="11865"/>
          <a:stretch/>
        </p:blipFill>
        <p:spPr>
          <a:xfrm>
            <a:off x="3758298" y="5107379"/>
            <a:ext cx="2652602" cy="1085058"/>
          </a:xfrm>
          <a:prstGeom prst="rect">
            <a:avLst/>
          </a:prstGeom>
        </p:spPr>
      </p:pic>
      <p:pic>
        <p:nvPicPr>
          <p:cNvPr id="4" name="Picture 3" descr="srpegg.jpg"/>
          <p:cNvPicPr>
            <a:picLocks noChangeAspect="1"/>
          </p:cNvPicPr>
          <p:nvPr/>
        </p:nvPicPr>
        <p:blipFill>
          <a:blip r:embed="rId4" cstate="print">
            <a:lum bright="-10000" contrast="4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22" b="96098" l="8187" r="95712">
                        <a14:foregroundMark x1="64327" y1="12683" x2="71345" y2="11463"/>
                        <a14:foregroundMark x1="74464" y1="11463" x2="78558" y2="13902"/>
                        <a14:foregroundMark x1="81481" y1="18293" x2="84016" y2="22195"/>
                        <a14:foregroundMark x1="77583" y1="13415" x2="83041" y2="18293"/>
                        <a14:foregroundMark x1="84600" y1="23415" x2="84016" y2="21463"/>
                        <a14:foregroundMark x1="84016" y1="21463" x2="88109" y2="34878"/>
                        <a14:foregroundMark x1="86550" y1="29268" x2="88694" y2="41951"/>
                      </a14:backgroundRemoval>
                    </a14:imgEffect>
                  </a14:imgLayer>
                </a14:imgProps>
              </a:ext>
            </a:extLst>
          </a:blip>
          <a:srcRect l="11385" t="9666" r="11455" b="9132"/>
          <a:stretch>
            <a:fillRect/>
          </a:stretch>
        </p:blipFill>
        <p:spPr>
          <a:xfrm>
            <a:off x="7052248" y="4093594"/>
            <a:ext cx="1183517" cy="779055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617" l="9818" r="89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46" y="4030576"/>
            <a:ext cx="1969011" cy="11971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17" y="4944463"/>
            <a:ext cx="1457137" cy="9666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8" t="36041" r="13250"/>
          <a:stretch/>
        </p:blipFill>
        <p:spPr>
          <a:xfrm>
            <a:off x="3940701" y="2920558"/>
            <a:ext cx="1220143" cy="8672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97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34"/>
          <a:stretch/>
        </p:blipFill>
        <p:spPr>
          <a:xfrm>
            <a:off x="5419675" y="2770232"/>
            <a:ext cx="899802" cy="10992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7" r="21865" b="64277"/>
          <a:stretch/>
        </p:blipFill>
        <p:spPr>
          <a:xfrm>
            <a:off x="6578157" y="2905127"/>
            <a:ext cx="1576296" cy="90221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941009" y="2694193"/>
            <a:ext cx="4411986" cy="3240405"/>
          </a:xfrm>
          <a:prstGeom prst="rect">
            <a:avLst/>
          </a:prstGeom>
          <a:noFill/>
          <a:ln w="571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FruitBasket.png"/>
          <p:cNvPicPr>
            <a:picLocks noChangeAspect="1"/>
          </p:cNvPicPr>
          <p:nvPr/>
        </p:nvPicPr>
        <p:blipFill>
          <a:blip r:embed="rId13" cstate="print">
            <a:lum bright="20000" contrast="40000"/>
          </a:blip>
          <a:stretch>
            <a:fillRect/>
          </a:stretch>
        </p:blipFill>
        <p:spPr>
          <a:xfrm>
            <a:off x="5319502" y="3901778"/>
            <a:ext cx="1494295" cy="100382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950679" y="645620"/>
            <a:ext cx="4367896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ছবি দেখে ভেবে বল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কোনগুলো উদ্ভিজ্জ খাদ্যদ্রব্য?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কোনগুলো প্রাণিজ খাদ্যদ্রব্য?   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66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2168 -0.2467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6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0.34922 -0.2349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1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35118 -0.2138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5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3.7037E-6 L 0.2224 -0.2277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-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-0.43046 -0.1574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23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022E-16 L 0.48295 -0.0409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44857 0.3472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5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0.42304 0.038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46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6421" y="709194"/>
            <a:ext cx="10265363" cy="681038"/>
          </a:xfrm>
          <a:prstGeom prst="round2DiagRect">
            <a:avLst/>
          </a:prstGeom>
          <a:noFill/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বাক্যাংশের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বাক্যাংশের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6421" y="5057348"/>
            <a:ext cx="5453795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873" y="2635782"/>
            <a:ext cx="5453795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বেশিরভাগ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983" y="3430034"/>
            <a:ext cx="5453795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667" y="4235932"/>
            <a:ext cx="5453795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থেকেও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0652" y="2616072"/>
            <a:ext cx="3988742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থাকি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0652" y="3427790"/>
            <a:ext cx="3988742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থাকি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0652" y="4235932"/>
            <a:ext cx="3988742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ডিম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0652" y="5057348"/>
            <a:ext cx="3988742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শাকসবজি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খাদ্যশস্য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2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76 7.40741E-7 L -0.05287 -0.1127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-564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76 0.01551 L -0.05287 -0.2377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-1266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76 -2.22222E-6 L -0.05287 0.2405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1201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-0.00833 L -0.05326 0.1263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109982" y="4553244"/>
            <a:ext cx="1803009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14727" y="2590727"/>
            <a:ext cx="854026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 উদ্ভিদ থেকে প্রাপ্ত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কয়েক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টি খাদ্যের নাম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13622" y="4072449"/>
            <a:ext cx="854026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 প্রাণী থেকে প্রাপ্ত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কয়েক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টি খাদ্যের নাম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84857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95489" y="661326"/>
            <a:ext cx="4660279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72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79544" y="1613358"/>
            <a:ext cx="5161397" cy="5016758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৪)  </a:t>
            </a:r>
            <a:r>
              <a:rPr lang="bn-BD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সাধারন পাঠঃ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…..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দুগ্ধজাত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dirty="0" err="1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নংঃ</a:t>
            </a:r>
            <a:r>
              <a:rPr lang="en-US" sz="40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২৮   </a:t>
            </a:r>
          </a:p>
          <a:p>
            <a:pPr algn="ctr"/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সময়ঃ৪</a:t>
            </a:r>
            <a:r>
              <a:rPr lang="bn-IN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 </a:t>
            </a:r>
            <a:r>
              <a:rPr lang="bn-BD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6816" y="410434"/>
            <a:ext cx="3780430" cy="92333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পরিচিতিঃ 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6DC790-A455-4228-BF0F-EE253009E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15" y="1793232"/>
            <a:ext cx="3207010" cy="455858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9342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405547" y="427894"/>
            <a:ext cx="3233792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Plaque 21"/>
          <p:cNvSpPr/>
          <p:nvPr/>
        </p:nvSpPr>
        <p:spPr>
          <a:xfrm>
            <a:off x="7496908" y="1143000"/>
            <a:ext cx="3886200" cy="4953000"/>
          </a:xfrm>
          <a:prstGeom prst="plaque">
            <a:avLst/>
          </a:prstGeom>
          <a:noFill/>
          <a:ln w="76200"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তুমি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যে খাবার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খেয়েছ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খাবে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থেকে উদ্ভিজ্জ ও প্রাণিজ খাবারের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hou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790" y="1867246"/>
            <a:ext cx="5061438" cy="401955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416540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l osobji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215" y="3288307"/>
            <a:ext cx="3733800" cy="2873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9357" y="137150"/>
            <a:ext cx="6101090" cy="36317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115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11500" b="1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436285" y="757460"/>
            <a:ext cx="3856626" cy="3056683"/>
            <a:chOff x="5685601" y="3801317"/>
            <a:chExt cx="4774468" cy="28269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37" t="65252"/>
            <a:stretch/>
          </p:blipFill>
          <p:spPr>
            <a:xfrm>
              <a:off x="8845511" y="4020402"/>
              <a:ext cx="1614558" cy="122989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89617" l="9818" r="898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601" y="4885190"/>
              <a:ext cx="2619375" cy="17430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027"/>
            <a:stretch/>
          </p:blipFill>
          <p:spPr>
            <a:xfrm>
              <a:off x="6695033" y="3801317"/>
              <a:ext cx="2225844" cy="1018276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243721" y="4461895"/>
              <a:ext cx="2983320" cy="1993496"/>
              <a:chOff x="4492944" y="4632796"/>
              <a:chExt cx="2983320" cy="1993496"/>
            </a:xfrm>
          </p:grpSpPr>
          <p:pic>
            <p:nvPicPr>
              <p:cNvPr id="10" name="Picture 9" descr="srpegg.jpg"/>
              <p:cNvPicPr>
                <a:picLocks noChangeAspect="1"/>
              </p:cNvPicPr>
              <p:nvPr/>
            </p:nvPicPr>
            <p:blipFill>
              <a:blip r:embed="rId8" cstate="print">
                <a:lum bright="-10000" contrast="40000"/>
              </a:blip>
              <a:srcRect l="11385" t="9666" r="11455" b="9132"/>
              <a:stretch>
                <a:fillRect/>
              </a:stretch>
            </p:blipFill>
            <p:spPr>
              <a:xfrm>
                <a:off x="4492944" y="4877794"/>
                <a:ext cx="2081548" cy="1748498"/>
              </a:xfrm>
              <a:prstGeom prst="ellipse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290" b="93989" l="9455" r="894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5009" y="4632796"/>
                <a:ext cx="2421255" cy="1743075"/>
              </a:xfrm>
              <a:prstGeom prst="rect">
                <a:avLst/>
              </a:prstGeom>
            </p:spPr>
          </p:pic>
        </p:grpSp>
      </p:grpSp>
      <p:sp>
        <p:nvSpPr>
          <p:cNvPr id="13" name="Oval 12"/>
          <p:cNvSpPr/>
          <p:nvPr/>
        </p:nvSpPr>
        <p:spPr>
          <a:xfrm>
            <a:off x="7677395" y="533400"/>
            <a:ext cx="3809999" cy="3504805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4951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22920" y="1073042"/>
            <a:ext cx="3780430" cy="92333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011" y="2320119"/>
            <a:ext cx="9615213" cy="26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9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856" y="1250694"/>
            <a:ext cx="11749088" cy="5720955"/>
            <a:chOff x="13856" y="1250694"/>
            <a:chExt cx="11749088" cy="57209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696" y="4199874"/>
              <a:ext cx="7334248" cy="265812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5395" y="1250694"/>
              <a:ext cx="4287548" cy="287839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130" y="1250694"/>
              <a:ext cx="3850265" cy="287839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56" y="4199874"/>
              <a:ext cx="4414839" cy="27717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56" y="1250695"/>
              <a:ext cx="3690938" cy="2949179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174983" y="490714"/>
            <a:ext cx="330041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994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14262" y="2800382"/>
            <a:ext cx="5446643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bliqueBottom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IN" sz="9600" b="1" dirty="0">
                <a:ln w="5715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 উৎস  </a:t>
            </a:r>
            <a:r>
              <a:rPr lang="bn-BD" sz="9600" b="1" dirty="0">
                <a:ln w="57150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741083" y="514380"/>
            <a:ext cx="436369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72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আজকের পাঠঃ</a:t>
            </a:r>
          </a:p>
        </p:txBody>
      </p:sp>
      <p:sp>
        <p:nvSpPr>
          <p:cNvPr id="19" name="Oval 18"/>
          <p:cNvSpPr/>
          <p:nvPr/>
        </p:nvSpPr>
        <p:spPr>
          <a:xfrm>
            <a:off x="2657577" y="1883898"/>
            <a:ext cx="6473172" cy="3504805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844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489" y="559925"/>
            <a:ext cx="9633184" cy="4908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163882" y="5648039"/>
            <a:ext cx="8112948" cy="6991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951" dirty="0" err="1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7168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9225" y="5746369"/>
            <a:ext cx="10968590" cy="6991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95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8ABFAA-48E1-4DC5-A017-5ACF97A3A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46" y="597877"/>
            <a:ext cx="10960769" cy="514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1786" y="5669885"/>
            <a:ext cx="10968590" cy="6991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95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51" dirty="0" err="1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001" y="615462"/>
            <a:ext cx="4966276" cy="2378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639" y="3000284"/>
            <a:ext cx="4955638" cy="2511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7" y="618510"/>
            <a:ext cx="4941638" cy="2349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7" y="2967166"/>
            <a:ext cx="4941638" cy="2550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38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344</Words>
  <Application>Microsoft Office PowerPoint</Application>
  <PresentationFormat>Widescreen</PresentationFormat>
  <Paragraphs>90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Dell</cp:lastModifiedBy>
  <cp:revision>238</cp:revision>
  <dcterms:created xsi:type="dcterms:W3CDTF">2019-11-12T10:45:45Z</dcterms:created>
  <dcterms:modified xsi:type="dcterms:W3CDTF">2020-11-25T03:47:53Z</dcterms:modified>
</cp:coreProperties>
</file>