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j6RmuWfv+apnopO2IpuuEzA/+9S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2" name="Sirajul Islam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27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07-06T16:29:37.513">
    <p:pos x="6000" y="0"/>
    <p:text>শ্রেণিঃ অনার্স ২য় বর্ষ। 
বিষয়ঃ বখতিয়ার খলজির বাংলা বিজয়।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K3uyHPI"/>
      </p:ext>
    </p:extLst>
  </p:cm>
  <p:cm authorId="0" idx="2" dt="2020-07-06T16:29:37.513">
    <p:pos x="6000" y="0"/>
    <p:text>শ্রীপুর মুক্তিযোদ্ধা রহমত আলী সরকারি কলেজ, শ্রীপুর, গাজীপুর।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K3uyHPE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8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8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7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7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8" name="Google Shape;58;p2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" name="Google Shape;61;p2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2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" name="Google Shape;19;p1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0" name="Google Shape;20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Google Shape;21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7" name="Google Shape;37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5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5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" name="Google Shape;49;p25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2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3" name="Google Shape;53;p2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0" y="-12"/>
            <a:ext cx="9144000" cy="89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3200">
                <a:solidFill>
                  <a:srgbClr val="FFFF00"/>
                </a:solidFill>
              </a:rPr>
              <a:t>আজকের অনলাইন ক্লাসে তোমাদেরকে স্বাগতম</a:t>
            </a:r>
            <a:r>
              <a:rPr lang="en" sz="3200">
                <a:solidFill>
                  <a:srgbClr val="FFFF00"/>
                </a:solidFill>
              </a:rPr>
              <a:t> </a:t>
            </a:r>
            <a:endParaRPr sz="3200">
              <a:solidFill>
                <a:srgbClr val="FFFF00"/>
              </a:solidFill>
            </a:endParaRPr>
          </a:p>
        </p:txBody>
      </p:sp>
      <p:pic>
        <p:nvPicPr>
          <p:cNvPr id="68" name="Google Shape;6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8200" y="1514150"/>
            <a:ext cx="5127600" cy="332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/>
          <p:nvPr/>
        </p:nvSpPr>
        <p:spPr>
          <a:xfrm>
            <a:off x="398850" y="0"/>
            <a:ext cx="8745000" cy="400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202124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b="0" i="0" lang="en" sz="900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👉</a:t>
            </a:r>
            <a:r>
              <a:rPr b="1" i="0" lang="en" sz="7900" u="none" cap="none" strike="noStrike">
                <a:solidFill>
                  <a:srgbClr val="4A86E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বিহার জয়</a:t>
            </a:r>
            <a:endParaRPr b="1" i="0" sz="7900" u="none" cap="none" strike="noStrike">
              <a:solidFill>
                <a:srgbClr val="4A86E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" sz="7900" u="none" cap="none" strike="noStrike">
                <a:solidFill>
                  <a:srgbClr val="4A86E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👉লখনৌতি বিজয়</a:t>
            </a:r>
            <a:endParaRPr b="1" i="0" sz="7900" u="none" cap="none" strike="noStrike">
              <a:solidFill>
                <a:srgbClr val="4A86E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accent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"/>
          <p:cNvSpPr txBox="1"/>
          <p:nvPr/>
        </p:nvSpPr>
        <p:spPr>
          <a:xfrm>
            <a:off x="914400" y="1419900"/>
            <a:ext cx="7315200" cy="23037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en" sz="35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👉</a:t>
            </a:r>
            <a:r>
              <a:rPr b="1" i="0" lang="en" sz="46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বখতিয়ার খলজীর তিব্বত অভিযানও ফলাফল</a:t>
            </a:r>
            <a:endParaRPr b="1" i="0" sz="4600" u="none" cap="none" strike="noStrik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"/>
          <p:cNvSpPr txBox="1"/>
          <p:nvPr>
            <p:ph type="title"/>
          </p:nvPr>
        </p:nvSpPr>
        <p:spPr>
          <a:xfrm>
            <a:off x="471900" y="258825"/>
            <a:ext cx="8077800" cy="9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" sz="4300">
                <a:solidFill>
                  <a:srgbClr val="FFFF00"/>
                </a:solidFill>
                <a:highlight>
                  <a:srgbClr val="FF0000"/>
                </a:highlight>
              </a:rPr>
              <a:t>বাড়ির কাজ</a:t>
            </a:r>
            <a:endParaRPr b="1" sz="4300">
              <a:solidFill>
                <a:srgbClr val="FFFF00"/>
              </a:solidFill>
              <a:highlight>
                <a:srgbClr val="FF0000"/>
              </a:highlight>
            </a:endParaRPr>
          </a:p>
        </p:txBody>
      </p:sp>
      <p:pic>
        <p:nvPicPr>
          <p:cNvPr id="135" name="Google Shape;13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6245" y="1864862"/>
            <a:ext cx="3125700" cy="294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 txBox="1"/>
          <p:nvPr/>
        </p:nvSpPr>
        <p:spPr>
          <a:xfrm>
            <a:off x="645000" y="157950"/>
            <a:ext cx="8499000" cy="48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rgbClr val="FF9900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" sz="5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সংক্ষিপ্ত প্রশ্ন </a:t>
            </a:r>
            <a:endParaRPr b="1" i="0" sz="54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" sz="43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১)বখতিয়ার খলজী কে ছিলেন? </a:t>
            </a:r>
            <a:endParaRPr b="1" i="0" sz="43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" sz="43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২)বখতিয়ার খলজীর সহজ বাংলা জয়ের কারণ কি ছিল? </a:t>
            </a:r>
            <a:endParaRPr b="1" i="0" sz="43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" sz="43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৩)বখতিয়ার খলজীর তিব্বত অভিযানের ফল কি হয়েছিল? </a:t>
            </a:r>
            <a:endParaRPr b="1" i="0" sz="43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"/>
          <p:cNvSpPr txBox="1"/>
          <p:nvPr/>
        </p:nvSpPr>
        <p:spPr>
          <a:xfrm>
            <a:off x="457200" y="511693"/>
            <a:ext cx="8229600" cy="40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" sz="43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রচনামূলক প্রশ্ন </a:t>
            </a:r>
            <a:endParaRPr b="1" i="0" sz="43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" sz="43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১) বখতিয়ার খলজীর বাংলা বিজয়ের বিবরণ দাও। </a:t>
            </a:r>
            <a:endParaRPr b="1" i="0" sz="4300" u="none" cap="none" strike="noStrik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" sz="43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২) বখতিয়ার খলজীর জীবনী ও কৃতিত্ব আলোচনা কর।</a:t>
            </a:r>
            <a:endParaRPr b="1" i="0" sz="4300" u="none" cap="none" strike="noStrik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471900" y="258825"/>
            <a:ext cx="8077800" cy="9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" sz="4300">
                <a:solidFill>
                  <a:srgbClr val="FFFF00"/>
                </a:solidFill>
                <a:highlight>
                  <a:srgbClr val="FF0000"/>
                </a:highlight>
              </a:rPr>
              <a:t>বাড়ির কাজ</a:t>
            </a:r>
            <a:endParaRPr b="1" sz="4300">
              <a:solidFill>
                <a:srgbClr val="FFFF00"/>
              </a:solidFill>
              <a:highlight>
                <a:srgbClr val="FF0000"/>
              </a:highlight>
            </a:endParaRPr>
          </a:p>
        </p:txBody>
      </p:sp>
      <p:pic>
        <p:nvPicPr>
          <p:cNvPr id="151" name="Google Shape;15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6245" y="1864862"/>
            <a:ext cx="3125700" cy="294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title"/>
          </p:nvPr>
        </p:nvSpPr>
        <p:spPr>
          <a:xfrm>
            <a:off x="1591050" y="738725"/>
            <a:ext cx="5014800" cy="7206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" sz="4600">
                <a:solidFill>
                  <a:srgbClr val="980000"/>
                </a:solidFill>
              </a:rPr>
              <a:t>সবাইকে ধন্যবাদ</a:t>
            </a:r>
            <a:r>
              <a:rPr lang="en"/>
              <a:t> </a:t>
            </a:r>
            <a:endParaRPr/>
          </a:p>
        </p:txBody>
      </p:sp>
      <p:sp>
        <p:nvSpPr>
          <p:cNvPr id="157" name="Google Shape;157;p16"/>
          <p:cNvSpPr txBox="1"/>
          <p:nvPr>
            <p:ph idx="1" type="body"/>
          </p:nvPr>
        </p:nvSpPr>
        <p:spPr>
          <a:xfrm>
            <a:off x="310950" y="2059982"/>
            <a:ext cx="8522100" cy="26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b="1" lang="en" sz="5400">
                <a:solidFill>
                  <a:schemeClr val="accent2"/>
                </a:solidFill>
              </a:rPr>
              <a:t>সবার সুস্বাস্থ্য ও মঙ্গল কমনা করে শেষ করছি, আল্লাহ হাফেজ।  </a:t>
            </a:r>
            <a:endParaRPr sz="5400"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>
            <p:ph type="title"/>
          </p:nvPr>
        </p:nvSpPr>
        <p:spPr>
          <a:xfrm>
            <a:off x="265500" y="191575"/>
            <a:ext cx="3837000" cy="238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" sz="3800">
                <a:solidFill>
                  <a:srgbClr val="FF0000"/>
                </a:solidFill>
              </a:rPr>
              <a:t>সিরাজুল ইসলাম</a:t>
            </a:r>
            <a:endParaRPr b="1" sz="3800">
              <a:solidFill>
                <a:srgbClr val="9900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" sz="2800">
                <a:solidFill>
                  <a:srgbClr val="000000"/>
                </a:solidFill>
              </a:rPr>
              <a:t>প্রভাষক, 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" sz="2800">
                <a:solidFill>
                  <a:srgbClr val="000000"/>
                </a:solidFill>
              </a:rPr>
              <a:t>ইতিহাস বিভাগ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" sz="1400">
                <a:solidFill>
                  <a:srgbClr val="0000FF"/>
                </a:solidFill>
              </a:rPr>
              <a:t>শ্রীপুর মুক্তিযোদ্ধা রহমত আলী সরকারি কলেজ, গাজীপুর </a:t>
            </a:r>
            <a:endParaRPr b="1" sz="1400">
              <a:solidFill>
                <a:srgbClr val="0000FF"/>
              </a:solidFill>
            </a:endParaRPr>
          </a:p>
        </p:txBody>
      </p:sp>
      <p:pic>
        <p:nvPicPr>
          <p:cNvPr id="74" name="Google Shape;7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625" y="2571775"/>
            <a:ext cx="2737950" cy="238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"/>
          <p:cNvSpPr txBox="1"/>
          <p:nvPr/>
        </p:nvSpPr>
        <p:spPr>
          <a:xfrm flipH="1" rot="-677">
            <a:off x="4572060" y="2363677"/>
            <a:ext cx="4572000" cy="9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1" lang="en" sz="2400" u="sng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বাংলায় মুসলিম শাসনের সূচনা ও বখতিয়ার খলজির বাংলা বিজয় </a:t>
            </a:r>
            <a:endParaRPr b="1" i="1" sz="2400" u="sng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4572050" y="1280492"/>
            <a:ext cx="4572000" cy="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আজকের আলোচ্য বিষয়ঃ</a:t>
            </a:r>
            <a:r>
              <a:rPr b="0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3000" u="none" cap="none" strike="noStrike">
              <a:solidFill>
                <a:srgbClr val="00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>
            <p:ph type="title"/>
          </p:nvPr>
        </p:nvSpPr>
        <p:spPr>
          <a:xfrm>
            <a:off x="1313775" y="371575"/>
            <a:ext cx="69591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">
                <a:solidFill>
                  <a:srgbClr val="FFFF00"/>
                </a:solidFill>
                <a:highlight>
                  <a:srgbClr val="FF0000"/>
                </a:highlight>
              </a:rPr>
              <a:t>বাংলায় মুসলিম শাসনের প্রেক্ষাপট</a:t>
            </a:r>
            <a:endParaRPr b="1">
              <a:solidFill>
                <a:srgbClr val="FFFF00"/>
              </a:solidFill>
              <a:highlight>
                <a:srgbClr val="FF0000"/>
              </a:highlight>
            </a:endParaRPr>
          </a:p>
        </p:txBody>
      </p:sp>
      <p:pic>
        <p:nvPicPr>
          <p:cNvPr id="82" name="Google Shape;8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2675" y="1754075"/>
            <a:ext cx="5852350" cy="323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"/>
          <p:cNvSpPr txBox="1"/>
          <p:nvPr/>
        </p:nvSpPr>
        <p:spPr>
          <a:xfrm>
            <a:off x="914399" y="2150225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b="1" i="0" lang="en" sz="4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কে এই বখতিয়ার খলজী? </a:t>
            </a:r>
            <a:endParaRPr b="1" i="0" sz="4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528700" cy="471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/>
        </p:nvSpPr>
        <p:spPr>
          <a:xfrm>
            <a:off x="914400" y="876500"/>
            <a:ext cx="7815000" cy="2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rPr b="1" i="0" lang="en" sz="5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যেভাবে বাংলায় মুসলিম শাসনের সূচনা হয়</a:t>
            </a:r>
            <a:endParaRPr b="1" i="0" sz="5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99160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/>
          <p:nvPr/>
        </p:nvSpPr>
        <p:spPr>
          <a:xfrm>
            <a:off x="319474" y="1075050"/>
            <a:ext cx="8824500" cy="29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r>
              <a:rPr b="1" i="0" lang="en" sz="6100" u="none" cap="none" strike="noStrik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বখতিয়ার খলজীর সহজ বাংলা জয়ের কারণ</a:t>
            </a:r>
            <a:endParaRPr b="1" i="0" sz="6100" u="none" cap="none" strike="noStrike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/>
          <p:nvPr>
            <p:ph idx="4294967295" type="body"/>
          </p:nvPr>
        </p:nvSpPr>
        <p:spPr>
          <a:xfrm>
            <a:off x="448998" y="1572950"/>
            <a:ext cx="1455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lt1"/>
                </a:solidFill>
              </a:rPr>
              <a:t>10 mins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13" name="Google Shape;113;p9"/>
          <p:cNvGrpSpPr/>
          <p:nvPr/>
        </p:nvGrpSpPr>
        <p:grpSpPr>
          <a:xfrm>
            <a:off x="2266282" y="2938958"/>
            <a:ext cx="198900" cy="593656"/>
            <a:chOff x="2223534" y="2938958"/>
            <a:chExt cx="198900" cy="593656"/>
          </a:xfrm>
        </p:grpSpPr>
        <p:cxnSp>
          <p:nvCxnSpPr>
            <p:cNvPr id="114" name="Google Shape;114;p9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5" name="Google Shape;115;p9"/>
            <p:cNvSpPr/>
            <p:nvPr/>
          </p:nvSpPr>
          <p:spPr>
            <a:xfrm flipH="1" rot="10800000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6" name="Google Shape;116;p9"/>
          <p:cNvGrpSpPr/>
          <p:nvPr/>
        </p:nvGrpSpPr>
        <p:grpSpPr>
          <a:xfrm>
            <a:off x="3865657" y="3151052"/>
            <a:ext cx="888137" cy="33672"/>
            <a:chOff x="5957793" y="2938958"/>
            <a:chExt cx="201296" cy="594899"/>
          </a:xfrm>
        </p:grpSpPr>
        <p:cxnSp>
          <p:nvCxnSpPr>
            <p:cNvPr id="117" name="Google Shape;117;p9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8" name="Google Shape;118;p9"/>
            <p:cNvSpPr/>
            <p:nvPr/>
          </p:nvSpPr>
          <p:spPr>
            <a:xfrm flipH="1" rot="10758521">
              <a:off x="5958984" y="3334064"/>
              <a:ext cx="198914" cy="1986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9" name="Google Shape;11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390" y="1059288"/>
            <a:ext cx="7797775" cy="421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