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5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0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0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2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4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5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0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9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8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535E5-1604-449C-8679-241A9498B6F8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F3FB-BF69-4E43-AD55-7EDB9E3E0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33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1999" cy="6858000"/>
          </a:xfrm>
          <a:prstGeom prst="beve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161" y="916780"/>
            <a:ext cx="4991101" cy="50244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5863" y="2243138"/>
            <a:ext cx="49101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543524" y="6278479"/>
            <a:ext cx="17325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150" y="916780"/>
            <a:ext cx="1281112" cy="8905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3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5" repeatCount="indefinite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randombar(vertical)">
                                      <p:cBhvr>
                                        <p:cTn id="6" dur="9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5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vertical)">
                                      <p:cBhvr>
                                        <p:cTn id="9" dur="9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4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2" dur="1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" presetID="3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5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5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167" y="1722835"/>
            <a:ext cx="69151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F0"/>
                </a:solidFill>
              </a:rPr>
              <a:t>৬।</a:t>
            </a:r>
            <a:r>
              <a:rPr lang="en-US" sz="3600" dirty="0">
                <a:solidFill>
                  <a:srgbClr val="00B0F0"/>
                </a:solidFill>
              </a:rPr>
              <a:t>  </a:t>
            </a:r>
            <a:r>
              <a:rPr lang="bn-IN" sz="3600" dirty="0">
                <a:solidFill>
                  <a:srgbClr val="00B0F0"/>
                </a:solidFill>
              </a:rPr>
              <a:t>বিষমীভবনের উদাহরণ কোনটি</a:t>
            </a:r>
            <a:r>
              <a:rPr lang="en-US" sz="3600" dirty="0">
                <a:solidFill>
                  <a:srgbClr val="00B0F0"/>
                </a:solidFill>
              </a:rPr>
              <a:t>?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ক) লাল</a:t>
            </a:r>
            <a:r>
              <a:rPr lang="en-US" sz="3600" dirty="0"/>
              <a:t> &gt; </a:t>
            </a:r>
            <a:r>
              <a:rPr lang="bn-IN" sz="3600" dirty="0"/>
              <a:t>নাল </a:t>
            </a:r>
            <a:r>
              <a:rPr lang="en-US" sz="3600" dirty="0"/>
              <a:t>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বিলাতি</a:t>
            </a:r>
            <a:r>
              <a:rPr lang="en-US" sz="3600" dirty="0"/>
              <a:t> &gt; </a:t>
            </a:r>
            <a:r>
              <a:rPr lang="bn-IN" sz="3600" dirty="0"/>
              <a:t>বিলিতি </a:t>
            </a:r>
            <a:r>
              <a:rPr lang="en-US" sz="3600" dirty="0"/>
              <a:t>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গ) ধোবা</a:t>
            </a:r>
            <a:r>
              <a:rPr lang="en-US" sz="3600" dirty="0"/>
              <a:t> &gt; </a:t>
            </a:r>
            <a:r>
              <a:rPr lang="bn-IN" sz="3600" dirty="0" smtClean="0"/>
              <a:t>ধোপা</a:t>
            </a:r>
          </a:p>
          <a:p>
            <a:r>
              <a:rPr lang="bn-IN" sz="3600" dirty="0"/>
              <a:t> </a:t>
            </a:r>
            <a:r>
              <a:rPr lang="bn-IN" sz="3600" dirty="0" smtClean="0"/>
              <a:t>        </a:t>
            </a:r>
            <a:r>
              <a:rPr lang="en-US" sz="3600" dirty="0" smtClean="0"/>
              <a:t> </a:t>
            </a:r>
            <a:r>
              <a:rPr lang="bn-IN" sz="3600" dirty="0"/>
              <a:t>ঘ) গ্রাম</a:t>
            </a:r>
            <a:r>
              <a:rPr lang="en-US" sz="3600" dirty="0"/>
              <a:t> &gt; </a:t>
            </a:r>
            <a:r>
              <a:rPr lang="bn-IN" sz="3600" dirty="0"/>
              <a:t>গেরাম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856" y="246921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1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3848" y="1035449"/>
            <a:ext cx="76723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>
              <a:solidFill>
                <a:srgbClr val="00B0F0"/>
              </a:solidFill>
            </a:endParaRPr>
          </a:p>
          <a:p>
            <a:r>
              <a:rPr lang="bn-IN" sz="3600" dirty="0" smtClean="0">
                <a:solidFill>
                  <a:srgbClr val="00B0F0"/>
                </a:solidFill>
              </a:rPr>
              <a:t>৭</a:t>
            </a:r>
            <a:r>
              <a:rPr lang="bn-IN" sz="3600" dirty="0">
                <a:solidFill>
                  <a:srgbClr val="00B0F0"/>
                </a:solidFill>
              </a:rPr>
              <a:t>। </a:t>
            </a:r>
            <a:r>
              <a:rPr lang="en-US" sz="3600" dirty="0">
                <a:solidFill>
                  <a:srgbClr val="00B0F0"/>
                </a:solidFill>
              </a:rPr>
              <a:t> </a:t>
            </a:r>
            <a:r>
              <a:rPr lang="bn-IN" sz="3600" dirty="0">
                <a:solidFill>
                  <a:srgbClr val="00B0F0"/>
                </a:solidFill>
              </a:rPr>
              <a:t>বিপর্যস্ত স্বরধ্বনি পূর্ববর্তী স্বরধ্বনির সঙ্গে মিলে গেলে এবং তদানুসারে পরবর্তী স্বরধ্বনির যে পরিবর্তন ঘটে তাকে কী বলে</a:t>
            </a:r>
            <a:r>
              <a:rPr lang="en-US" sz="3600" dirty="0" smtClean="0">
                <a:solidFill>
                  <a:srgbClr val="00B0F0"/>
                </a:solidFill>
              </a:rPr>
              <a:t>?</a:t>
            </a:r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/>
              <a:t>            </a:t>
            </a:r>
            <a:r>
              <a:rPr lang="bn-IN" sz="3600" dirty="0"/>
              <a:t>ক) নামধাতু </a:t>
            </a:r>
            <a:r>
              <a:rPr lang="en-US" sz="3600" dirty="0"/>
              <a:t> 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অন্তর্হতি </a:t>
            </a:r>
            <a:r>
              <a:rPr lang="en-US" sz="3600" dirty="0"/>
              <a:t>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গ) অভিশ্রুতি </a:t>
            </a:r>
            <a:r>
              <a:rPr lang="en-US" sz="3600" dirty="0"/>
              <a:t>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ঘ) যোগরূঢ় শব্দ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75" y="144862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3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3111" y="1256504"/>
            <a:ext cx="65722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F0"/>
                </a:solidFill>
              </a:rPr>
              <a:t>৮।  একটি স্বরধ্বনির প্রভাবে শব্দে অপর স্বরের পরিবর্তন ঘটলে তাকে কী বলে</a:t>
            </a:r>
            <a:r>
              <a:rPr lang="en-US" sz="3600" dirty="0" smtClean="0">
                <a:solidFill>
                  <a:srgbClr val="00B0F0"/>
                </a:solidFill>
              </a:rPr>
              <a:t>?</a:t>
            </a:r>
            <a:endParaRPr lang="bn-IN" sz="3600" dirty="0" smtClean="0">
              <a:solidFill>
                <a:srgbClr val="00B0F0"/>
              </a:solidFill>
            </a:endParaRPr>
          </a:p>
          <a:p>
            <a:endParaRPr lang="en-US" sz="3600" dirty="0"/>
          </a:p>
          <a:p>
            <a:r>
              <a:rPr lang="en-US" sz="3600" dirty="0"/>
              <a:t>            </a:t>
            </a:r>
            <a:r>
              <a:rPr lang="bn-IN" sz="3600" dirty="0"/>
              <a:t>ক) বিষমীভবন</a:t>
            </a:r>
            <a:r>
              <a:rPr lang="en-US" sz="3600" dirty="0"/>
              <a:t>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স্বরসংগতি </a:t>
            </a:r>
            <a:r>
              <a:rPr lang="en-US" sz="3600" dirty="0"/>
              <a:t>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গ) ব্যঞ্জনচ্যুতি </a:t>
            </a:r>
            <a:r>
              <a:rPr lang="en-US" sz="3600" dirty="0"/>
              <a:t>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ঘ) সমীভবন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6100" y="145255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83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6974" y="1302411"/>
            <a:ext cx="68151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solidFill>
                <a:srgbClr val="00B0F0"/>
              </a:solidFill>
            </a:endParaRPr>
          </a:p>
          <a:p>
            <a:r>
              <a:rPr lang="bn-IN" sz="3600" dirty="0" smtClean="0">
                <a:solidFill>
                  <a:srgbClr val="00B0F0"/>
                </a:solidFill>
              </a:rPr>
              <a:t>৯</a:t>
            </a:r>
            <a:r>
              <a:rPr lang="bn-IN" sz="3600" dirty="0">
                <a:solidFill>
                  <a:srgbClr val="00B0F0"/>
                </a:solidFill>
              </a:rPr>
              <a:t>। 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bn-IN" sz="3600" dirty="0">
                <a:solidFill>
                  <a:srgbClr val="00B0F0"/>
                </a:solidFill>
              </a:rPr>
              <a:t>আদি স্বরাগমের উদাহরণ কোনটি</a:t>
            </a:r>
            <a:r>
              <a:rPr lang="en-US" sz="3600" dirty="0" smtClean="0">
                <a:solidFill>
                  <a:srgbClr val="00B0F0"/>
                </a:solidFill>
              </a:rPr>
              <a:t>?</a:t>
            </a:r>
            <a:endParaRPr lang="bn-IN" sz="3600" dirty="0" smtClean="0">
              <a:solidFill>
                <a:srgbClr val="00B0F0"/>
              </a:solidFill>
            </a:endParaRPr>
          </a:p>
          <a:p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/>
              <a:t>            </a:t>
            </a:r>
            <a:r>
              <a:rPr lang="bn-IN" sz="3600" dirty="0"/>
              <a:t>ক) স্কুল&gt; ইস্কুল </a:t>
            </a:r>
            <a:r>
              <a:rPr lang="en-US" sz="3600" dirty="0"/>
              <a:t>                 </a:t>
            </a:r>
          </a:p>
          <a:p>
            <a:r>
              <a:rPr lang="en-US" sz="3600" dirty="0"/>
              <a:t> </a:t>
            </a:r>
            <a:r>
              <a:rPr lang="bn-IN" sz="3600" dirty="0"/>
              <a:t>          </a:t>
            </a:r>
            <a:r>
              <a:rPr lang="bn-IN" sz="3600" dirty="0" smtClean="0"/>
              <a:t>খ</a:t>
            </a:r>
            <a:r>
              <a:rPr lang="bn-IN" sz="3600" dirty="0"/>
              <a:t>) দিশ্</a:t>
            </a:r>
            <a:r>
              <a:rPr lang="en-US" sz="3600" dirty="0"/>
              <a:t> &gt; </a:t>
            </a:r>
            <a:r>
              <a:rPr lang="bn-IN" sz="3600" dirty="0"/>
              <a:t>দিশা </a:t>
            </a:r>
            <a:r>
              <a:rPr lang="en-US" sz="3600" dirty="0"/>
              <a:t>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 smtClean="0"/>
              <a:t> গ</a:t>
            </a:r>
            <a:r>
              <a:rPr lang="bn-IN" sz="3600" dirty="0"/>
              <a:t>) গ্রাম</a:t>
            </a:r>
            <a:r>
              <a:rPr lang="en-US" sz="3600" dirty="0"/>
              <a:t> &gt;</a:t>
            </a:r>
            <a:r>
              <a:rPr lang="bn-IN" sz="3600" dirty="0"/>
              <a:t>গেরাম </a:t>
            </a:r>
            <a:r>
              <a:rPr lang="en-US" sz="3600" dirty="0"/>
              <a:t>                </a:t>
            </a:r>
          </a:p>
          <a:p>
            <a:r>
              <a:rPr lang="bn-IN" sz="3600" dirty="0"/>
              <a:t>          </a:t>
            </a:r>
            <a:r>
              <a:rPr lang="bn-IN" sz="3600" dirty="0" smtClean="0"/>
              <a:t> ঘ</a:t>
            </a:r>
            <a:r>
              <a:rPr lang="bn-IN" sz="3600" dirty="0"/>
              <a:t>) রত্ন</a:t>
            </a:r>
            <a:r>
              <a:rPr lang="en-US" sz="3600" dirty="0"/>
              <a:t> &gt; </a:t>
            </a:r>
            <a:r>
              <a:rPr lang="bn-IN" sz="3600" dirty="0"/>
              <a:t>রতন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543524" y="6278479"/>
            <a:ext cx="17325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525" y="254794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8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0423" y="627141"/>
            <a:ext cx="63865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solidFill>
                <a:srgbClr val="00B0F0"/>
              </a:solidFill>
            </a:endParaRPr>
          </a:p>
          <a:p>
            <a:r>
              <a:rPr lang="bn-IN" sz="3600" dirty="0" smtClean="0">
                <a:solidFill>
                  <a:srgbClr val="00B0F0"/>
                </a:solidFill>
              </a:rPr>
              <a:t>১০</a:t>
            </a:r>
            <a:r>
              <a:rPr lang="bn-IN" sz="3600" dirty="0">
                <a:solidFill>
                  <a:srgbClr val="00B0F0"/>
                </a:solidFill>
              </a:rPr>
              <a:t>।</a:t>
            </a:r>
            <a:r>
              <a:rPr lang="en-US" sz="3600" dirty="0">
                <a:solidFill>
                  <a:srgbClr val="00B0F0"/>
                </a:solidFill>
              </a:rPr>
              <a:t> </a:t>
            </a:r>
            <a:r>
              <a:rPr lang="bn-IN" sz="3600" dirty="0">
                <a:solidFill>
                  <a:srgbClr val="00B0F0"/>
                </a:solidFill>
              </a:rPr>
              <a:t>শব্দ মধ্যস্থ দুটি ভিন্ন ধ্বনি একে অপরের প্রভাবে অল্প-বিস্তর সমতা লাভ করে। এ ব্যাপারকে কী বলা হয়</a:t>
            </a:r>
            <a:r>
              <a:rPr lang="en-US" sz="3600" dirty="0" smtClean="0">
                <a:solidFill>
                  <a:srgbClr val="00B0F0"/>
                </a:solidFill>
              </a:rPr>
              <a:t>?</a:t>
            </a:r>
            <a:endParaRPr lang="bn-IN" sz="3600" dirty="0" smtClean="0">
              <a:solidFill>
                <a:srgbClr val="00B0F0"/>
              </a:solidFill>
            </a:endParaRPr>
          </a:p>
          <a:p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/>
              <a:t>            </a:t>
            </a:r>
            <a:r>
              <a:rPr lang="bn-IN" sz="3600" dirty="0"/>
              <a:t>ক) দ্বিত্ব ব্যঞ্জন </a:t>
            </a:r>
            <a:r>
              <a:rPr lang="en-US" sz="3600" dirty="0"/>
              <a:t>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সমীভবন </a:t>
            </a:r>
            <a:r>
              <a:rPr lang="en-US" sz="3600" dirty="0"/>
              <a:t>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গ) সম্প্রকর্ষ </a:t>
            </a:r>
            <a:r>
              <a:rPr lang="en-US" sz="3600" dirty="0"/>
              <a:t>  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ঘ) অসমীকরণ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-3543524" y="6278479"/>
            <a:ext cx="17325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356" y="297655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69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9206" y="1373326"/>
            <a:ext cx="71008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solidFill>
                <a:srgbClr val="00B0F0"/>
              </a:solidFill>
            </a:endParaRPr>
          </a:p>
          <a:p>
            <a:r>
              <a:rPr lang="bn-IN" sz="3600" dirty="0" smtClean="0">
                <a:solidFill>
                  <a:srgbClr val="00B0F0"/>
                </a:solidFill>
              </a:rPr>
              <a:t>১১।</a:t>
            </a:r>
            <a:r>
              <a:rPr lang="en-US" sz="3600" dirty="0">
                <a:solidFill>
                  <a:srgbClr val="00B0F0"/>
                </a:solidFill>
              </a:rPr>
              <a:t>  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‘</a:t>
            </a:r>
            <a:r>
              <a:rPr lang="bn-IN" sz="3600" dirty="0">
                <a:solidFill>
                  <a:srgbClr val="00B0F0"/>
                </a:solidFill>
              </a:rPr>
              <a:t>স্কুল</a:t>
            </a:r>
            <a:r>
              <a:rPr lang="en-US" sz="3600" dirty="0">
                <a:solidFill>
                  <a:srgbClr val="00B0F0"/>
                </a:solidFill>
              </a:rPr>
              <a:t> &gt; </a:t>
            </a:r>
            <a:r>
              <a:rPr lang="bn-IN" sz="3600" dirty="0">
                <a:solidFill>
                  <a:srgbClr val="00B0F0"/>
                </a:solidFill>
              </a:rPr>
              <a:t>ইস্কুল’—এটি কোন ধরনের ধ্বনির পরিবর্তন</a:t>
            </a:r>
            <a:r>
              <a:rPr lang="en-US" sz="3600" dirty="0">
                <a:solidFill>
                  <a:srgbClr val="00B0F0"/>
                </a:solidFill>
              </a:rPr>
              <a:t>?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ক) মধ্য স্বরাগম </a:t>
            </a:r>
            <a:r>
              <a:rPr lang="en-US" sz="3600" dirty="0"/>
              <a:t>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বিপ্রকর্ষ</a:t>
            </a:r>
            <a:endParaRPr lang="en-US" sz="3600" dirty="0"/>
          </a:p>
          <a:p>
            <a:r>
              <a:rPr lang="en-US" sz="3600" dirty="0"/>
              <a:t>            </a:t>
            </a:r>
            <a:r>
              <a:rPr lang="bn-IN" sz="3600" dirty="0"/>
              <a:t>গ) আদি স্বরাগম </a:t>
            </a:r>
            <a:r>
              <a:rPr lang="en-US" sz="3600" dirty="0"/>
              <a:t>              </a:t>
            </a:r>
            <a:endParaRPr lang="bn-IN" sz="3600" dirty="0" smtClean="0"/>
          </a:p>
          <a:p>
            <a:r>
              <a:rPr lang="bn-IN" sz="3600" dirty="0"/>
              <a:t> </a:t>
            </a:r>
            <a:r>
              <a:rPr lang="bn-IN" sz="3600" dirty="0" smtClean="0"/>
              <a:t>       </a:t>
            </a:r>
            <a:r>
              <a:rPr lang="en-US" sz="3600" dirty="0"/>
              <a:t>   </a:t>
            </a:r>
            <a:r>
              <a:rPr lang="bn-IN" sz="3600" dirty="0"/>
              <a:t>ঘ) অন্ত্য স্বরাগম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3543524" y="6278479"/>
            <a:ext cx="17325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525" y="269081"/>
            <a:ext cx="1281112" cy="8905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1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3013" y="1373326"/>
            <a:ext cx="68437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B0F0"/>
                </a:solidFill>
              </a:rPr>
              <a:t>১২।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bn-IN" sz="3600" dirty="0">
                <a:solidFill>
                  <a:srgbClr val="00B0F0"/>
                </a:solidFill>
              </a:rPr>
              <a:t>নিচের কোনটি দ্বিত্ব ব্যঞ্জনের </a:t>
            </a:r>
            <a:r>
              <a:rPr lang="bn-IN" sz="3600" dirty="0" smtClean="0">
                <a:solidFill>
                  <a:srgbClr val="00B0F0"/>
                </a:solidFill>
              </a:rPr>
              <a:t>    উদাহরণ</a:t>
            </a:r>
            <a:r>
              <a:rPr lang="en-US" sz="3600" dirty="0" smtClean="0">
                <a:solidFill>
                  <a:srgbClr val="00B0F0"/>
                </a:solidFill>
              </a:rPr>
              <a:t>?</a:t>
            </a:r>
            <a:endParaRPr lang="bn-IN" sz="3600" dirty="0" smtClean="0">
              <a:solidFill>
                <a:srgbClr val="00B0F0"/>
              </a:solidFill>
            </a:endParaRPr>
          </a:p>
          <a:p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/>
              <a:t>            </a:t>
            </a:r>
            <a:r>
              <a:rPr lang="bn-IN" sz="3600" dirty="0"/>
              <a:t>ক) পাকা</a:t>
            </a:r>
            <a:r>
              <a:rPr lang="en-US" sz="3600" dirty="0"/>
              <a:t> &gt; </a:t>
            </a:r>
            <a:r>
              <a:rPr lang="bn-IN" sz="3600" dirty="0"/>
              <a:t>পাক্কা </a:t>
            </a:r>
            <a:r>
              <a:rPr lang="en-US" sz="3600" dirty="0"/>
              <a:t>                </a:t>
            </a:r>
            <a:endParaRPr lang="bn-IN" sz="3600" dirty="0" smtClean="0"/>
          </a:p>
          <a:p>
            <a:r>
              <a:rPr lang="bn-IN" sz="3600" dirty="0"/>
              <a:t> </a:t>
            </a:r>
            <a:r>
              <a:rPr lang="bn-IN" sz="3600" dirty="0" smtClean="0"/>
              <a:t>         </a:t>
            </a:r>
            <a:r>
              <a:rPr lang="en-US" sz="3600" dirty="0" smtClean="0"/>
              <a:t> </a:t>
            </a:r>
            <a:r>
              <a:rPr lang="bn-IN" sz="3600" dirty="0"/>
              <a:t>খ) কবাট</a:t>
            </a:r>
            <a:r>
              <a:rPr lang="en-US" sz="3600" dirty="0"/>
              <a:t> &gt; </a:t>
            </a:r>
            <a:r>
              <a:rPr lang="bn-IN" sz="3600" dirty="0"/>
              <a:t>কপাট</a:t>
            </a:r>
            <a:endParaRPr lang="en-US" sz="3600" dirty="0"/>
          </a:p>
          <a:p>
            <a:r>
              <a:rPr lang="en-US" sz="3600" dirty="0"/>
              <a:t>            </a:t>
            </a:r>
            <a:r>
              <a:rPr lang="bn-IN" sz="3600" dirty="0" smtClean="0"/>
              <a:t> গ</a:t>
            </a:r>
            <a:r>
              <a:rPr lang="bn-IN" sz="3600" dirty="0"/>
              <a:t>) ধোবা</a:t>
            </a:r>
            <a:r>
              <a:rPr lang="en-US" sz="3600" dirty="0"/>
              <a:t> &gt; </a:t>
            </a:r>
            <a:r>
              <a:rPr lang="bn-IN" sz="3600" dirty="0"/>
              <a:t>ধোপা </a:t>
            </a:r>
            <a:r>
              <a:rPr lang="en-US" sz="3600" dirty="0"/>
              <a:t>               </a:t>
            </a:r>
            <a:endParaRPr lang="bn-IN" sz="3600" dirty="0" smtClean="0"/>
          </a:p>
          <a:p>
            <a:r>
              <a:rPr lang="bn-IN" sz="3600" dirty="0"/>
              <a:t> </a:t>
            </a:r>
            <a:r>
              <a:rPr lang="bn-IN" sz="3600" dirty="0" smtClean="0"/>
              <a:t>         </a:t>
            </a:r>
            <a:r>
              <a:rPr lang="en-US" sz="3600" dirty="0" smtClean="0"/>
              <a:t> </a:t>
            </a:r>
            <a:r>
              <a:rPr lang="bn-IN" sz="3600" dirty="0"/>
              <a:t>ঘ) ধাইমা</a:t>
            </a:r>
            <a:r>
              <a:rPr lang="en-US" sz="3600" dirty="0"/>
              <a:t> &gt; </a:t>
            </a:r>
            <a:r>
              <a:rPr lang="bn-IN" sz="3600" dirty="0"/>
              <a:t>দাইমা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543524" y="6278479"/>
            <a:ext cx="17325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813" y="145255"/>
            <a:ext cx="1281112" cy="8905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7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3943" y="1373326"/>
            <a:ext cx="66151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  </a:t>
            </a:r>
            <a:r>
              <a:rPr lang="bn-IN" sz="3600" dirty="0" smtClean="0">
                <a:solidFill>
                  <a:srgbClr val="00B0F0"/>
                </a:solidFill>
              </a:rPr>
              <a:t>১৩।</a:t>
            </a:r>
            <a:r>
              <a:rPr lang="en-US" sz="3600" dirty="0">
                <a:solidFill>
                  <a:srgbClr val="00B0F0"/>
                </a:solidFill>
              </a:rPr>
              <a:t>  </a:t>
            </a:r>
            <a:r>
              <a:rPr lang="bn-IN" sz="3600" dirty="0">
                <a:solidFill>
                  <a:srgbClr val="00B0F0"/>
                </a:solidFill>
              </a:rPr>
              <a:t>পরাগত সমীভবনের উদাহরণ কোনটি</a:t>
            </a:r>
            <a:r>
              <a:rPr lang="en-US" sz="3600" dirty="0" smtClean="0">
                <a:solidFill>
                  <a:srgbClr val="00B0F0"/>
                </a:solidFill>
              </a:rPr>
              <a:t>?</a:t>
            </a:r>
            <a:endParaRPr lang="bn-IN" sz="3600" dirty="0" smtClean="0">
              <a:solidFill>
                <a:srgbClr val="00B0F0"/>
              </a:solidFill>
            </a:endParaRPr>
          </a:p>
          <a:p>
            <a:endParaRPr lang="en-US" sz="3600" dirty="0">
              <a:solidFill>
                <a:srgbClr val="00B0F0"/>
              </a:solidFill>
            </a:endParaRPr>
          </a:p>
          <a:p>
            <a:r>
              <a:rPr lang="en-US" sz="3600" dirty="0"/>
              <a:t>            </a:t>
            </a:r>
            <a:r>
              <a:rPr lang="bn-IN" sz="3600" dirty="0"/>
              <a:t>ক) চক্র</a:t>
            </a:r>
            <a:r>
              <a:rPr lang="en-US" sz="3600" dirty="0"/>
              <a:t> &gt; </a:t>
            </a:r>
            <a:r>
              <a:rPr lang="bn-IN" sz="3600" dirty="0"/>
              <a:t>চক্ক</a:t>
            </a:r>
            <a:r>
              <a:rPr lang="en-US" sz="3600" dirty="0"/>
              <a:t>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তৎ + জন্য</a:t>
            </a:r>
            <a:r>
              <a:rPr lang="en-US" sz="3600" dirty="0"/>
              <a:t> &gt; </a:t>
            </a:r>
            <a:r>
              <a:rPr lang="bn-IN" sz="3600" dirty="0"/>
              <a:t>তজ্জন্য</a:t>
            </a:r>
            <a:endParaRPr lang="en-US" sz="3600" dirty="0"/>
          </a:p>
          <a:p>
            <a:r>
              <a:rPr lang="en-US" sz="3600" dirty="0"/>
              <a:t>            </a:t>
            </a:r>
            <a:r>
              <a:rPr lang="bn-IN" sz="3600" dirty="0"/>
              <a:t>গ) পক্ব</a:t>
            </a:r>
            <a:r>
              <a:rPr lang="en-US" sz="3600" dirty="0"/>
              <a:t> &gt; </a:t>
            </a:r>
            <a:r>
              <a:rPr lang="bn-IN" sz="3600" dirty="0"/>
              <a:t>পক্ক </a:t>
            </a:r>
            <a:r>
              <a:rPr lang="en-US" sz="3600" dirty="0"/>
              <a:t>                    </a:t>
            </a:r>
            <a:endParaRPr lang="bn-IN" sz="3600" dirty="0" smtClean="0"/>
          </a:p>
          <a:p>
            <a:r>
              <a:rPr lang="bn-IN" sz="3600" dirty="0"/>
              <a:t> </a:t>
            </a:r>
            <a:r>
              <a:rPr lang="bn-IN" sz="3600" dirty="0" smtClean="0"/>
              <a:t>         ঘ</a:t>
            </a:r>
            <a:r>
              <a:rPr lang="bn-IN" sz="3600" dirty="0"/>
              <a:t>) বিদ্যা</a:t>
            </a:r>
            <a:r>
              <a:rPr lang="en-US" sz="3600" dirty="0"/>
              <a:t> &gt; </a:t>
            </a:r>
            <a:r>
              <a:rPr lang="bn-IN" sz="3600" dirty="0"/>
              <a:t>বিজ্জা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950" y="66676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0550" y="885825"/>
            <a:ext cx="68294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solidFill>
                <a:srgbClr val="00B0F0"/>
              </a:solidFill>
            </a:endParaRPr>
          </a:p>
          <a:p>
            <a:r>
              <a:rPr lang="bn-IN" sz="3600" dirty="0" smtClean="0">
                <a:solidFill>
                  <a:srgbClr val="00B0F0"/>
                </a:solidFill>
              </a:rPr>
              <a:t>১</a:t>
            </a:r>
            <a:r>
              <a:rPr lang="bn-IN" sz="3600" dirty="0">
                <a:solidFill>
                  <a:srgbClr val="00B0F0"/>
                </a:solidFill>
              </a:rPr>
              <a:t>৪</a:t>
            </a:r>
            <a:r>
              <a:rPr lang="bn-IN" sz="3600" dirty="0" smtClean="0">
                <a:solidFill>
                  <a:srgbClr val="00B0F0"/>
                </a:solidFill>
              </a:rPr>
              <a:t>।</a:t>
            </a:r>
            <a:r>
              <a:rPr lang="en-US" sz="3600" dirty="0">
                <a:solidFill>
                  <a:srgbClr val="00B0F0"/>
                </a:solidFill>
              </a:rPr>
              <a:t>  </a:t>
            </a:r>
            <a:r>
              <a:rPr lang="bn-IN" sz="3600" dirty="0" smtClean="0">
                <a:solidFill>
                  <a:srgbClr val="00B0F0"/>
                </a:solidFill>
              </a:rPr>
              <a:t>পাশাপাশি </a:t>
            </a:r>
            <a:r>
              <a:rPr lang="bn-IN" sz="3600" dirty="0">
                <a:solidFill>
                  <a:srgbClr val="00B0F0"/>
                </a:solidFill>
              </a:rPr>
              <a:t>সম উচ্চারণের দুটি ব্যঞ্জন ধ্বনি থাকলে তার একটি লোপ পায়—এরূপ লোপকে কী বলে</a:t>
            </a:r>
            <a:r>
              <a:rPr lang="en-US" sz="3600" dirty="0">
                <a:solidFill>
                  <a:srgbClr val="00B0F0"/>
                </a:solidFill>
              </a:rPr>
              <a:t>?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ক) দ্বিত্ব ব্যঞ্জন </a:t>
            </a:r>
            <a:r>
              <a:rPr lang="en-US" sz="3600" dirty="0"/>
              <a:t>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 smtClean="0"/>
              <a:t> খ</a:t>
            </a:r>
            <a:r>
              <a:rPr lang="bn-IN" sz="3600" dirty="0"/>
              <a:t>) ব্যঞ্জন বিকৃতি</a:t>
            </a:r>
            <a:endParaRPr lang="en-US" sz="3600" dirty="0"/>
          </a:p>
          <a:p>
            <a:r>
              <a:rPr lang="en-US" sz="3600" dirty="0"/>
              <a:t>            </a:t>
            </a:r>
            <a:r>
              <a:rPr lang="bn-IN" sz="3600" dirty="0" smtClean="0"/>
              <a:t> গ</a:t>
            </a:r>
            <a:r>
              <a:rPr lang="bn-IN" sz="3600" dirty="0"/>
              <a:t>) ব্যঞ্জনচ্যুতি </a:t>
            </a:r>
            <a:r>
              <a:rPr lang="en-US" sz="3600" dirty="0"/>
              <a:t>                   </a:t>
            </a:r>
          </a:p>
          <a:p>
            <a:r>
              <a:rPr lang="en-US" sz="3600" dirty="0"/>
              <a:t>           </a:t>
            </a:r>
            <a:r>
              <a:rPr lang="bn-IN" sz="3600" dirty="0" smtClean="0"/>
              <a:t> </a:t>
            </a:r>
            <a:r>
              <a:rPr lang="en-US" sz="3600" dirty="0" smtClean="0"/>
              <a:t> </a:t>
            </a:r>
            <a:r>
              <a:rPr lang="bn-IN" sz="3600" dirty="0"/>
              <a:t>ঘ) অন্তর্হতি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419" y="144862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37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931" y="715491"/>
            <a:ext cx="11977141" cy="538609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IN" sz="3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ধন্যবাদ</a:t>
            </a:r>
            <a:endParaRPr lang="en-US" sz="3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543524" y="6278479"/>
            <a:ext cx="17325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960" y="107311"/>
            <a:ext cx="1281112" cy="8905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98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6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57162" y="128587"/>
            <a:ext cx="4486275" cy="5715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67" y="707230"/>
            <a:ext cx="3319463" cy="4557714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4" name="Bevel 3"/>
          <p:cNvSpPr/>
          <p:nvPr/>
        </p:nvSpPr>
        <p:spPr>
          <a:xfrm>
            <a:off x="5843588" y="221455"/>
            <a:ext cx="6219824" cy="578643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</a:t>
            </a:r>
          </a:p>
          <a:p>
            <a:pPr algn="ctr"/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ভারপ্রাপ্ত অধ্যক্ষ</a:t>
            </a:r>
          </a:p>
          <a:p>
            <a:pPr algn="ctr"/>
            <a:r>
              <a:rPr lang="bn-IN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মুনিরুল ইসলাম ফাযিল (ডিগ্রি) মাদরাসা</a:t>
            </a:r>
          </a:p>
          <a:p>
            <a:pPr algn="ctr"/>
            <a:r>
              <a:rPr lang="bn-IN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আনোয়ারা, চট্টগ্রাম।</a:t>
            </a:r>
            <a:endParaRPr lang="en-US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2018" y="231487"/>
            <a:ext cx="1042988" cy="55092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  <a:p>
            <a:r>
              <a:rPr lang="bn-IN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</a:p>
          <a:p>
            <a:r>
              <a:rPr lang="bn-IN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</a:p>
          <a:p>
            <a:r>
              <a:rPr lang="bn-IN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endParaRPr lang="en-US" sz="8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785" y="261936"/>
            <a:ext cx="1281112" cy="89058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7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6" dur="1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1365" y="1373327"/>
            <a:ext cx="672941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 / এস,এস, সি পরীক্ষা-২০২১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বাংলা ব্যাকরণ-নৈর্ব্যত্তিক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ধ্বনি পরিবর্তন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543524" y="6278479"/>
            <a:ext cx="17325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787" y="52389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78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6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8838" y="1000125"/>
            <a:ext cx="8172450" cy="378565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 পাঠ শেষে শিক্ষার্থীরা  </a:t>
            </a:r>
          </a:p>
          <a:p>
            <a:endParaRPr lang="bn-I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b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পরীক্ষার এম,সি, কিউ পরীক্ষার জন্য ধ্বণি পরিবর্তনের উপর</a:t>
            </a:r>
          </a:p>
          <a:p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প্রস্তুতি নিতে পারবে।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035" y="109538"/>
            <a:ext cx="1281112" cy="8905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2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6" dur="1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6138" y="1511826"/>
            <a:ext cx="72294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F0"/>
                </a:solidFill>
              </a:rPr>
              <a:t>১। </a:t>
            </a:r>
            <a:r>
              <a:rPr lang="en-US" sz="3600" dirty="0">
                <a:solidFill>
                  <a:srgbClr val="00B0F0"/>
                </a:solidFill>
              </a:rPr>
              <a:t> ‘</a:t>
            </a:r>
            <a:r>
              <a:rPr lang="bn-IN" sz="3600" dirty="0">
                <a:solidFill>
                  <a:srgbClr val="00B0F0"/>
                </a:solidFill>
              </a:rPr>
              <a:t>রিক্সা</a:t>
            </a:r>
            <a:r>
              <a:rPr lang="en-US" sz="3600" dirty="0">
                <a:solidFill>
                  <a:srgbClr val="00B0F0"/>
                </a:solidFill>
              </a:rPr>
              <a:t> &gt; </a:t>
            </a:r>
            <a:r>
              <a:rPr lang="bn-IN" sz="3600" dirty="0">
                <a:solidFill>
                  <a:srgbClr val="00B0F0"/>
                </a:solidFill>
              </a:rPr>
              <a:t>রিস্কা’—কিসের উদাহরণ</a:t>
            </a:r>
            <a:r>
              <a:rPr lang="en-US" sz="3600" dirty="0">
                <a:solidFill>
                  <a:srgbClr val="00B0F0"/>
                </a:solidFill>
              </a:rPr>
              <a:t>?</a:t>
            </a:r>
          </a:p>
          <a:p>
            <a:pPr lvl="1"/>
            <a:r>
              <a:rPr lang="en-US" sz="3600" dirty="0"/>
              <a:t>           </a:t>
            </a:r>
            <a:endParaRPr lang="bn-IN" sz="3600" dirty="0" smtClean="0"/>
          </a:p>
          <a:p>
            <a:pPr lvl="1"/>
            <a:r>
              <a:rPr lang="bn-IN" sz="3600" dirty="0"/>
              <a:t> </a:t>
            </a:r>
            <a:r>
              <a:rPr lang="bn-IN" sz="3600" dirty="0" smtClean="0"/>
              <a:t>       </a:t>
            </a:r>
            <a:r>
              <a:rPr lang="en-US" sz="3600" dirty="0" smtClean="0"/>
              <a:t> </a:t>
            </a:r>
            <a:r>
              <a:rPr lang="bn-IN" sz="3600" dirty="0"/>
              <a:t>ক) ব্যঞ্জনবিকৃতি </a:t>
            </a:r>
            <a:r>
              <a:rPr lang="en-US" sz="3600" dirty="0"/>
              <a:t>                 </a:t>
            </a:r>
          </a:p>
          <a:p>
            <a:pPr lvl="1"/>
            <a:r>
              <a:rPr lang="en-US" sz="3600" dirty="0"/>
              <a:t>            </a:t>
            </a:r>
            <a:r>
              <a:rPr lang="bn-IN" sz="3600" dirty="0"/>
              <a:t>খ) ধ্বনি বিপর্যয় </a:t>
            </a:r>
            <a:r>
              <a:rPr lang="en-US" sz="3600" dirty="0"/>
              <a:t>    </a:t>
            </a:r>
          </a:p>
          <a:p>
            <a:pPr lvl="1"/>
            <a:r>
              <a:rPr lang="en-US" sz="3600" dirty="0"/>
              <a:t>            </a:t>
            </a:r>
            <a:r>
              <a:rPr lang="bn-IN" sz="3600" dirty="0"/>
              <a:t>গ) বিষমীভবন</a:t>
            </a:r>
            <a:r>
              <a:rPr lang="en-US" sz="3600" dirty="0"/>
              <a:t>                   </a:t>
            </a:r>
          </a:p>
          <a:p>
            <a:pPr lvl="1"/>
            <a:r>
              <a:rPr lang="en-US" sz="3600" dirty="0"/>
              <a:t>            </a:t>
            </a:r>
            <a:r>
              <a:rPr lang="bn-IN" sz="3600" dirty="0"/>
              <a:t>ঘ) বিপ্রকর্ষ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00" y="100012"/>
            <a:ext cx="1281112" cy="89058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5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8" dur="1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2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1583" y="1021554"/>
            <a:ext cx="637222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F0"/>
                </a:solidFill>
              </a:rPr>
              <a:t>২। </a:t>
            </a:r>
            <a:r>
              <a:rPr lang="en-US" sz="3600" dirty="0">
                <a:solidFill>
                  <a:srgbClr val="00B0F0"/>
                </a:solidFill>
              </a:rPr>
              <a:t> </a:t>
            </a:r>
            <a:r>
              <a:rPr lang="bn-IN" sz="3600" dirty="0">
                <a:solidFill>
                  <a:srgbClr val="00B0F0"/>
                </a:solidFill>
              </a:rPr>
              <a:t>পরের ই-কার ও উ-কার আগে উচ্চারিত হলে কিংবা যুক্ত ব্যঞ্জন ধ্বনির আগে ই-কার বা উ-কার উচ্চারিত হলে তাকে কী বলে</a:t>
            </a:r>
            <a:r>
              <a:rPr lang="en-US" sz="3600" dirty="0">
                <a:solidFill>
                  <a:srgbClr val="00B0F0"/>
                </a:solidFill>
              </a:rPr>
              <a:t>?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ক) বিপ্রকর্ষ </a:t>
            </a:r>
            <a:r>
              <a:rPr lang="en-US" sz="3600" dirty="0"/>
              <a:t>  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ধ্বনি বিপর্যয় </a:t>
            </a:r>
            <a:r>
              <a:rPr lang="en-US" sz="3600" dirty="0"/>
              <a:t>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গ) অপিনিহিতি </a:t>
            </a:r>
            <a:r>
              <a:rPr lang="en-US" sz="3600" dirty="0"/>
              <a:t>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ঘ) অভিশ্রুতি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651" y="130967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1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4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1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5903" y="1284203"/>
            <a:ext cx="75580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B0F0"/>
                </a:solidFill>
              </a:rPr>
              <a:t>৩।দুটি সমবর্ণের একটির </a:t>
            </a:r>
            <a:r>
              <a:rPr lang="bn-IN" sz="3600" dirty="0" smtClean="0">
                <a:solidFill>
                  <a:srgbClr val="00B0F0"/>
                </a:solidFill>
              </a:rPr>
              <a:t>পরিবর্তনকে</a:t>
            </a:r>
          </a:p>
          <a:p>
            <a:r>
              <a:rPr lang="bn-IN" sz="3600" dirty="0" smtClean="0">
                <a:solidFill>
                  <a:srgbClr val="00B0F0"/>
                </a:solidFill>
              </a:rPr>
              <a:t> </a:t>
            </a:r>
            <a:r>
              <a:rPr lang="bn-IN" sz="3600" dirty="0">
                <a:solidFill>
                  <a:srgbClr val="00B0F0"/>
                </a:solidFill>
              </a:rPr>
              <a:t>কী বলে</a:t>
            </a:r>
            <a:r>
              <a:rPr lang="en-US" sz="3600" dirty="0">
                <a:solidFill>
                  <a:srgbClr val="00B0F0"/>
                </a:solidFill>
              </a:rPr>
              <a:t>?</a:t>
            </a:r>
          </a:p>
          <a:p>
            <a:r>
              <a:rPr lang="en-US" sz="3600" dirty="0"/>
              <a:t>            </a:t>
            </a:r>
            <a:endParaRPr lang="bn-IN" sz="3600" dirty="0" smtClean="0"/>
          </a:p>
          <a:p>
            <a:r>
              <a:rPr lang="bn-IN" sz="3600" dirty="0"/>
              <a:t> </a:t>
            </a:r>
            <a:r>
              <a:rPr lang="bn-IN" sz="3600" dirty="0" smtClean="0"/>
              <a:t>        ক</a:t>
            </a:r>
            <a:r>
              <a:rPr lang="bn-IN" sz="3600" dirty="0"/>
              <a:t>) সমীভবন </a:t>
            </a:r>
            <a:r>
              <a:rPr lang="en-US" sz="3600" dirty="0"/>
              <a:t>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ব্যঞ্জনবিকৃতি </a:t>
            </a:r>
            <a:r>
              <a:rPr lang="en-US" sz="3600" dirty="0"/>
              <a:t>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গ) ব্যঞ্জনদ্বিত্বতা </a:t>
            </a:r>
            <a:r>
              <a:rPr lang="en-US" sz="3600" dirty="0"/>
              <a:t>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 smtClean="0"/>
              <a:t>ঘ</a:t>
            </a:r>
            <a:r>
              <a:rPr lang="bn-IN" sz="3600" dirty="0"/>
              <a:t>) বিষমীভবন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767944" y="6278479"/>
            <a:ext cx="17774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525" y="159542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67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8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2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591" y="1149558"/>
            <a:ext cx="715803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solidFill>
                <a:srgbClr val="00B0F0"/>
              </a:solidFill>
            </a:endParaRPr>
          </a:p>
          <a:p>
            <a:r>
              <a:rPr lang="bn-IN" sz="3600" dirty="0" smtClean="0">
                <a:solidFill>
                  <a:srgbClr val="00B0F0"/>
                </a:solidFill>
              </a:rPr>
              <a:t>৪</a:t>
            </a:r>
            <a:r>
              <a:rPr lang="bn-IN" sz="3600" dirty="0">
                <a:solidFill>
                  <a:srgbClr val="00B0F0"/>
                </a:solidFill>
              </a:rPr>
              <a:t>। </a:t>
            </a:r>
            <a:r>
              <a:rPr lang="en-US" sz="3600" dirty="0">
                <a:solidFill>
                  <a:srgbClr val="00B0F0"/>
                </a:solidFill>
              </a:rPr>
              <a:t> </a:t>
            </a:r>
            <a:r>
              <a:rPr lang="bn-IN" sz="3600" dirty="0">
                <a:solidFill>
                  <a:srgbClr val="00B0F0"/>
                </a:solidFill>
              </a:rPr>
              <a:t>পদের মধ্যে কোনো ব্যঞ্জন ধ্বনি লোপ হলে তাকে কী বলে</a:t>
            </a:r>
            <a:r>
              <a:rPr lang="en-US" sz="3600" dirty="0">
                <a:solidFill>
                  <a:srgbClr val="00B0F0"/>
                </a:solidFill>
              </a:rPr>
              <a:t>?</a:t>
            </a:r>
          </a:p>
          <a:p>
            <a:r>
              <a:rPr lang="en-US" sz="3600" dirty="0"/>
              <a:t>            </a:t>
            </a:r>
            <a:endParaRPr lang="bn-IN" sz="3600" dirty="0" smtClean="0"/>
          </a:p>
          <a:p>
            <a:r>
              <a:rPr lang="bn-IN" sz="3600" dirty="0"/>
              <a:t> </a:t>
            </a:r>
            <a:r>
              <a:rPr lang="bn-IN" sz="3600" dirty="0" smtClean="0"/>
              <a:t>        ক</a:t>
            </a:r>
            <a:r>
              <a:rPr lang="bn-IN" sz="3600" dirty="0"/>
              <a:t>) অভিশ্রুতি </a:t>
            </a:r>
            <a:r>
              <a:rPr lang="en-US" sz="3600" dirty="0"/>
              <a:t>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বিষমীভবন </a:t>
            </a:r>
            <a:r>
              <a:rPr lang="en-US" sz="3600" dirty="0"/>
              <a:t>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গ) স্বরলোপ </a:t>
            </a:r>
            <a:r>
              <a:rPr lang="en-US" sz="3600" dirty="0"/>
              <a:t>  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ঘ) অন্তর্হতি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655734" y="6278479"/>
            <a:ext cx="175499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525" y="223838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4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8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2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7308" y="923167"/>
            <a:ext cx="63436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solidFill>
                <a:srgbClr val="00B0F0"/>
              </a:solidFill>
            </a:endParaRPr>
          </a:p>
          <a:p>
            <a:r>
              <a:rPr lang="bn-IN" sz="3600" dirty="0" smtClean="0">
                <a:solidFill>
                  <a:srgbClr val="00B0F0"/>
                </a:solidFill>
              </a:rPr>
              <a:t>৫</a:t>
            </a:r>
            <a:r>
              <a:rPr lang="bn-IN" sz="3600" dirty="0">
                <a:solidFill>
                  <a:srgbClr val="00B0F0"/>
                </a:solidFill>
              </a:rPr>
              <a:t>। একই স্বরের পুনরাবৃত্তি দূর করার জন্য মাঝখানে স্বরধ্বনি যুক্ত হওয়াকে কী বলে</a:t>
            </a:r>
            <a:r>
              <a:rPr lang="en-US" sz="3600" dirty="0">
                <a:solidFill>
                  <a:srgbClr val="00B0F0"/>
                </a:solidFill>
              </a:rPr>
              <a:t>?</a:t>
            </a:r>
          </a:p>
          <a:p>
            <a:r>
              <a:rPr lang="en-US" sz="3600" dirty="0"/>
              <a:t>            </a:t>
            </a:r>
            <a:endParaRPr lang="bn-IN" sz="3600" dirty="0" smtClean="0"/>
          </a:p>
          <a:p>
            <a:r>
              <a:rPr lang="bn-IN" sz="3600" dirty="0"/>
              <a:t> </a:t>
            </a:r>
            <a:r>
              <a:rPr lang="bn-IN" sz="3600" dirty="0" smtClean="0"/>
              <a:t>        ক</a:t>
            </a:r>
            <a:r>
              <a:rPr lang="bn-IN" sz="3600" dirty="0"/>
              <a:t>) পরাগত </a:t>
            </a:r>
            <a:r>
              <a:rPr lang="en-US" sz="3600" dirty="0"/>
              <a:t>   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খ) সম্প্রকর্ষ </a:t>
            </a:r>
            <a:r>
              <a:rPr lang="en-US" sz="3600" dirty="0"/>
              <a:t>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গ) স্বরসংগতি </a:t>
            </a:r>
            <a:r>
              <a:rPr lang="en-US" sz="3600" dirty="0"/>
              <a:t>                   </a:t>
            </a:r>
          </a:p>
          <a:p>
            <a:r>
              <a:rPr lang="en-US" sz="3600" dirty="0"/>
              <a:t>            </a:t>
            </a:r>
            <a:r>
              <a:rPr lang="bn-IN" sz="3600" dirty="0"/>
              <a:t>ঘ) অসমীকরণ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3543524" y="6278479"/>
            <a:ext cx="17325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 কামাল হোসেন, ভারপ্রাপ্ত অধ্যক্ষ,চুন্নাপাড়া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ফাযিল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মাদরাসা, আনোয়ারা,চট্টগ্রাম।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950" y="250411"/>
            <a:ext cx="1281112" cy="8905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0789" y="69160"/>
            <a:ext cx="654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চুন্নাপাড়া 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মুনিরুল ইসলাম </a:t>
            </a:r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 মাদরাসা</a:t>
            </a:r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2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56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6042 -0.00625 L -0.99648 0.00301 " pathEditMode="relative" rAng="0" ptsTypes="AA">
                                      <p:cBhvr>
                                        <p:cTn id="18" dur="1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852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95833E-6 -7.40741E-7 L 0.07149 0.00532 " pathEditMode="relative" rAng="0" ptsTypes="AA">
                                      <p:cBhvr>
                                        <p:cTn id="2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8" y="255"/>
                                    </p:animMotion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503</Words>
  <Application>Microsoft Office PowerPoint</Application>
  <PresentationFormat>Widescreen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23</cp:revision>
  <dcterms:created xsi:type="dcterms:W3CDTF">2020-12-02T03:10:00Z</dcterms:created>
  <dcterms:modified xsi:type="dcterms:W3CDTF">2020-12-02T07:42:39Z</dcterms:modified>
</cp:coreProperties>
</file>