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70" r:id="rId10"/>
    <p:sldId id="263" r:id="rId11"/>
    <p:sldId id="264" r:id="rId12"/>
    <p:sldId id="268" r:id="rId13"/>
    <p:sldId id="271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 snapToGrid="0">
      <p:cViewPr varScale="1">
        <p:scale>
          <a:sx n="73" d="100"/>
          <a:sy n="73" d="100"/>
        </p:scale>
        <p:origin x="-6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0CFC-67E0-4998-9E4A-015D5BDE9C1E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65BD-E120-4277-8676-746D58A3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0721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0CFC-67E0-4998-9E4A-015D5BDE9C1E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65BD-E120-4277-8676-746D58A3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938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0CFC-67E0-4998-9E4A-015D5BDE9C1E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65BD-E120-4277-8676-746D58A363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224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0CFC-67E0-4998-9E4A-015D5BDE9C1E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65BD-E120-4277-8676-746D58A3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1966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0CFC-67E0-4998-9E4A-015D5BDE9C1E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65BD-E120-4277-8676-746D58A363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00032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0CFC-67E0-4998-9E4A-015D5BDE9C1E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65BD-E120-4277-8676-746D58A3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8275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0CFC-67E0-4998-9E4A-015D5BDE9C1E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65BD-E120-4277-8676-746D58A3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9288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0CFC-67E0-4998-9E4A-015D5BDE9C1E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65BD-E120-4277-8676-746D58A3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925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0CFC-67E0-4998-9E4A-015D5BDE9C1E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65BD-E120-4277-8676-746D58A3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5216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0CFC-67E0-4998-9E4A-015D5BDE9C1E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65BD-E120-4277-8676-746D58A3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474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0CFC-67E0-4998-9E4A-015D5BDE9C1E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65BD-E120-4277-8676-746D58A3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321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0CFC-67E0-4998-9E4A-015D5BDE9C1E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65BD-E120-4277-8676-746D58A3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537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0CFC-67E0-4998-9E4A-015D5BDE9C1E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65BD-E120-4277-8676-746D58A3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30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0CFC-67E0-4998-9E4A-015D5BDE9C1E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65BD-E120-4277-8676-746D58A3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179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0CFC-67E0-4998-9E4A-015D5BDE9C1E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65BD-E120-4277-8676-746D58A3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057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0CFC-67E0-4998-9E4A-015D5BDE9C1E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65BD-E120-4277-8676-746D58A3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3854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50CFC-67E0-4998-9E4A-015D5BDE9C1E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FF65BD-E120-4277-8676-746D58A3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105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6389" y="739461"/>
            <a:ext cx="8077200" cy="5791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62934" y="1487510"/>
            <a:ext cx="4132863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13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স্বাগতম</a:t>
            </a:r>
            <a:endParaRPr lang="en-US" sz="138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829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9544" y="1327631"/>
            <a:ext cx="6276237" cy="395620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03416" y="1627345"/>
            <a:ext cx="2471947" cy="2220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91568" y="1608358"/>
            <a:ext cx="2391930" cy="22203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07177" y="142295"/>
            <a:ext cx="4182901" cy="1107996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দলীয়</a:t>
            </a:r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কাজঃ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20015" y="2650008"/>
            <a:ext cx="2400851" cy="23574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537" y="518459"/>
            <a:ext cx="798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0712" y="1627345"/>
            <a:ext cx="72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46300" y="3170418"/>
            <a:ext cx="641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99269" y="4014756"/>
            <a:ext cx="826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54931" y="3354946"/>
            <a:ext cx="809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93978" y="2227419"/>
            <a:ext cx="605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99269" y="2075441"/>
            <a:ext cx="569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75031" y="2075441"/>
            <a:ext cx="875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20007" y="3168148"/>
            <a:ext cx="555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99269" y="2693276"/>
            <a:ext cx="577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</a:t>
            </a:r>
            <a:endParaRPr 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6083498" y="1844066"/>
            <a:ext cx="1102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95973" y="4528224"/>
            <a:ext cx="1314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TextBox 30"/>
              <p:cNvSpPr txBox="1"/>
              <p:nvPr/>
            </p:nvSpPr>
            <p:spPr>
              <a:xfrm>
                <a:off x="206062" y="5478727"/>
                <a:ext cx="1151371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ভেনচিত্রের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সাহায্যে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দেখাও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গ্রুপঃ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১। (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600" dirty="0" smtClean="0">
                    <a:solidFill>
                      <a:schemeClr val="bg2">
                        <a:lumMod val="10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 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3600" dirty="0" smtClean="0">
                    <a:solidFill>
                      <a:schemeClr val="bg2">
                        <a:lumMod val="10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 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C=A</a:t>
                </a:r>
                <a:r>
                  <a:rPr lang="en-US" sz="3600" dirty="0">
                    <a:solidFill>
                      <a:schemeClr val="bg2">
                        <a:lumMod val="10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 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</a:t>
                </a:r>
                <a:r>
                  <a:rPr lang="en-US" sz="3600" dirty="0">
                    <a:solidFill>
                      <a:schemeClr val="bg2">
                        <a:lumMod val="10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 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62" y="5478727"/>
                <a:ext cx="11513713" cy="1200329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641" t="-8122" b="-19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34897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1584098" y="2253803"/>
                <a:ext cx="80492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গ্রুপঃ৩।   </a:t>
                </a:r>
                <a:r>
                  <a:rPr lang="en-US" sz="36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600" dirty="0" smtClean="0">
                    <a:solidFill>
                      <a:schemeClr val="accent2">
                        <a:lumMod val="50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</m:t>
                    </m:r>
                  </m:oMath>
                </a14:m>
                <a:r>
                  <a:rPr lang="en-US" sz="36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</a:t>
                </a:r>
                <a:r>
                  <a:rPr lang="en-US" sz="3600" dirty="0">
                    <a:solidFill>
                      <a:schemeClr val="accent2">
                        <a:lumMod val="50000"/>
                      </a:schemeClr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 </m:t>
                    </m:r>
                  </m:oMath>
                </a14:m>
                <a:r>
                  <a:rPr lang="en-US" sz="36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C)=(A</a:t>
                </a:r>
                <a:r>
                  <a:rPr lang="en-US" sz="3600" dirty="0">
                    <a:solidFill>
                      <a:schemeClr val="accent2">
                        <a:lumMod val="50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 </m:t>
                    </m:r>
                  </m:oMath>
                </a14:m>
                <a:r>
                  <a:rPr lang="en-US" sz="36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3600" dirty="0">
                    <a:solidFill>
                      <a:schemeClr val="accent2">
                        <a:lumMod val="50000"/>
                      </a:schemeClr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</m:oMath>
                </a14:m>
                <a:r>
                  <a:rPr lang="en-US" sz="36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</a:t>
                </a:r>
                <a:r>
                  <a:rPr lang="en-US" sz="3600" dirty="0">
                    <a:solidFill>
                      <a:schemeClr val="accent2">
                        <a:lumMod val="50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 </m:t>
                    </m:r>
                  </m:oMath>
                </a14:m>
                <a:r>
                  <a:rPr lang="en-US" sz="36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</a:t>
                </a:r>
                <a:endPara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098" y="2253803"/>
                <a:ext cx="8049295" cy="646331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2348" t="-19811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1584098" y="3515934"/>
                <a:ext cx="78432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গ্রুপঃ৪।   </a:t>
                </a:r>
                <a:r>
                  <a:rPr lang="en-US" sz="3600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600" dirty="0" smtClean="0">
                    <a:solidFill>
                      <a:schemeClr val="accent4">
                        <a:lumMod val="50000"/>
                      </a:schemeClr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</m:oMath>
                </a14:m>
                <a:r>
                  <a:rPr lang="en-US" sz="3600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</a:t>
                </a:r>
                <a:r>
                  <a:rPr lang="en-US" sz="3600" dirty="0">
                    <a:solidFill>
                      <a:schemeClr val="accent4">
                        <a:lumMod val="50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 </m:t>
                    </m:r>
                  </m:oMath>
                </a14:m>
                <a:r>
                  <a:rPr lang="en-US" sz="3600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C)=(A</a:t>
                </a:r>
                <a:r>
                  <a:rPr lang="en-US" sz="3600" dirty="0">
                    <a:solidFill>
                      <a:schemeClr val="accent4">
                        <a:lumMod val="50000"/>
                      </a:schemeClr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 </m:t>
                    </m:r>
                  </m:oMath>
                </a14:m>
                <a:r>
                  <a:rPr lang="en-US" sz="3600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3600" dirty="0">
                    <a:solidFill>
                      <a:schemeClr val="accent4">
                        <a:lumMod val="50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</m:t>
                    </m:r>
                  </m:oMath>
                </a14:m>
                <a:r>
                  <a:rPr lang="en-US" sz="3600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</a:t>
                </a:r>
                <a:r>
                  <a:rPr lang="en-US" sz="3600" dirty="0">
                    <a:solidFill>
                      <a:schemeClr val="accent4">
                        <a:lumMod val="50000"/>
                      </a:schemeClr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 </m:t>
                    </m:r>
                  </m:oMath>
                </a14:m>
                <a:r>
                  <a:rPr lang="en-US" sz="3600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</a:t>
                </a:r>
                <a:endParaRPr lang="en-US" sz="3600" dirty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098" y="3515934"/>
                <a:ext cx="7843233" cy="646331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2411" t="-19811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1584098" y="976407"/>
                <a:ext cx="641553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গ্রুপঃ২।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 </m:t>
                    </m:r>
                  </m:oMath>
                </a14:m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 </m:t>
                    </m:r>
                  </m:oMath>
                </a14:m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C=A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</m:oMath>
                </a14:m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 </m:t>
                    </m:r>
                  </m:oMath>
                </a14:m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endParaRPr lang="en-US" sz="36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098" y="976407"/>
                <a:ext cx="6415539" cy="64633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1236" t="-18868" r="-95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4252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5166" y="553792"/>
            <a:ext cx="5125792" cy="13234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8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5166" y="2266682"/>
            <a:ext cx="5795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ভেনচিত্র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?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1390918" y="2472743"/>
            <a:ext cx="425003" cy="3931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15166" y="3503054"/>
            <a:ext cx="8828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ভেনচিত্র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কিভাবে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প্রকাশ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?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1300765" y="3760631"/>
            <a:ext cx="515155" cy="3863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168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19crawforddrive_w1060_h5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085910" cy="4167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86199" y="2507333"/>
            <a:ext cx="2813496" cy="83099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বাড়ির</a:t>
            </a:r>
            <a:r>
              <a:rPr lang="en-US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কাজ়ঃ</a:t>
            </a:r>
            <a:endParaRPr lang="en-US" sz="48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10" y="4603953"/>
            <a:ext cx="9455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জ়ন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শিক্ষার্থীর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মধ্যে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কোনো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পরীক্ষায়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65%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বাংলায়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, 48%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শিক্ষার্থী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বাংলায়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ইংরেজ়ী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উভয়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বিষয়ে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পাস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15%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শিক্ষার্থী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উভয়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বিষয়ে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ফেল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করেছে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24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640" y="6094810"/>
            <a:ext cx="805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ক)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সংক্ষিপ্ত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বিবরণসহ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ওপরের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তথ্য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গুলো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ভেনচিত্রে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প্রকাশ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কর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3059" y="5022761"/>
            <a:ext cx="3232597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SutonnyOMJ" pitchFamily="2" charset="0"/>
                <a:cs typeface="SutonnyOMJ" pitchFamily="2" charset="0"/>
              </a:rPr>
              <a:t>ধন্যবাদ</a:t>
            </a:r>
            <a:endParaRPr lang="en-US" sz="80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2142" y="1030310"/>
            <a:ext cx="5743977" cy="412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2207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23481" y="62193"/>
            <a:ext cx="4462818" cy="147395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SutonnyOMJ" pitchFamily="2" charset="0"/>
                <a:cs typeface="SutonnyOMJ" pitchFamily="2" charset="0"/>
              </a:rPr>
              <a:t>পরিচিতি</a:t>
            </a:r>
            <a:endParaRPr lang="en-US" sz="6600" dirty="0">
              <a:solidFill>
                <a:schemeClr val="accent5">
                  <a:lumMod val="40000"/>
                  <a:lumOff val="6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172650" y="2388617"/>
            <a:ext cx="27296" cy="3780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190005" y="1196963"/>
            <a:ext cx="3825805" cy="92804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পরিচিতি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8094" y="3098044"/>
            <a:ext cx="39714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শ্রেণিঃ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নবম</a:t>
            </a:r>
            <a:endParaRPr lang="en-US" sz="4000" dirty="0" smtClean="0">
              <a:solidFill>
                <a:schemeClr val="accent2">
                  <a:lumMod val="50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বিষয়ঃ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গণিত</a:t>
            </a:r>
            <a:endParaRPr lang="en-US" sz="4000" dirty="0" smtClean="0">
              <a:solidFill>
                <a:schemeClr val="accent2">
                  <a:lumMod val="50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বিষয়বস্তুঃ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ভেনচিত্র</a:t>
            </a:r>
            <a:endParaRPr lang="en-US" sz="4000" dirty="0" smtClean="0">
              <a:solidFill>
                <a:schemeClr val="accent2">
                  <a:lumMod val="50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সময়ঃ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৪০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মিনিট</a:t>
            </a:r>
            <a:endParaRPr lang="en-US" sz="4000" dirty="0" smtClean="0">
              <a:solidFill>
                <a:schemeClr val="accent2">
                  <a:lumMod val="50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ea typeface="Microsoft JhengHei UI Light" pitchFamily="34" charset="-120"/>
                <a:cs typeface="SutonnyOMJ" pitchFamily="2" charset="0"/>
              </a:rPr>
              <a:t>তারিখঃ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SutonnyOMJ" pitchFamily="2" charset="0"/>
              <a:ea typeface="Microsoft JhengHei UI Light" pitchFamily="34" charset="-120"/>
              <a:cs typeface="SutonnyOMJ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782164" y="1167265"/>
            <a:ext cx="3480179" cy="92804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2529" y="4767942"/>
            <a:ext cx="5836385" cy="175042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6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gvt‡jvKgvb</a:t>
            </a:r>
            <a:r>
              <a:rPr lang="en-US" sz="6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6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PŠayix</a:t>
            </a:r>
            <a:endParaRPr lang="en-US" sz="44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বি</a:t>
            </a:r>
            <a:r>
              <a:rPr lang="en-US" sz="32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এসসি</a:t>
            </a:r>
            <a:r>
              <a:rPr lang="en-US" sz="32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Ab©vm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)</a:t>
            </a:r>
            <a:r>
              <a:rPr lang="en-US" sz="32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,</a:t>
            </a:r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GgGmwm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1g †</a:t>
            </a:r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)</a:t>
            </a:r>
          </a:p>
        </p:txBody>
      </p:sp>
      <p:pic>
        <p:nvPicPr>
          <p:cNvPr id="11" name="Picture 10" descr="received_83089319706487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7834" y="2325189"/>
            <a:ext cx="2194560" cy="21945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02971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/>
      <p:bldP spid="10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98291" y="390646"/>
            <a:ext cx="4395839" cy="163773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Righ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accent6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শিখনফল</a:t>
            </a:r>
            <a:endParaRPr lang="en-US" sz="7200" dirty="0">
              <a:solidFill>
                <a:schemeClr val="accent6">
                  <a:lumMod val="5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4960" y="2731040"/>
            <a:ext cx="5527344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ভেনচিত্র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তা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067635" y="2805750"/>
            <a:ext cx="423080" cy="418517"/>
          </a:xfrm>
          <a:prstGeom prst="star5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2033516" y="3718199"/>
            <a:ext cx="491319" cy="409433"/>
          </a:xfrm>
          <a:prstGeom prst="star5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74960" y="3595569"/>
            <a:ext cx="7670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ভেনচিত্রের</a:t>
            </a:r>
            <a:r>
              <a:rPr lang="en-US" sz="4800" dirty="0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সাহায্যে</a:t>
            </a:r>
            <a:r>
              <a:rPr lang="en-US" sz="4800" dirty="0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সেটের</a:t>
            </a:r>
            <a:r>
              <a:rPr lang="en-US" sz="4800" dirty="0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সহজ</a:t>
            </a:r>
            <a:r>
              <a:rPr lang="en-US" sz="4800" dirty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বিধিগুলো</a:t>
            </a:r>
            <a:r>
              <a:rPr lang="en-US" sz="4800" dirty="0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প্রমাণ</a:t>
            </a:r>
            <a:r>
              <a:rPr lang="en-US" sz="4800" dirty="0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4800" dirty="0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4800" dirty="0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4800" dirty="0">
              <a:solidFill>
                <a:schemeClr val="accent2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4960" y="4919008"/>
            <a:ext cx="8379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ভেনচিত্রের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সাহায্যে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সেটের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বিভিন্ন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সমস্যা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সমাধান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2016455" y="5115496"/>
            <a:ext cx="474260" cy="383783"/>
          </a:xfrm>
          <a:prstGeom prst="star5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073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 animBg="1"/>
      <p:bldP spid="7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1397" y="1955488"/>
            <a:ext cx="5847009" cy="3778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7" name="Straight Connector 16"/>
          <p:cNvCxnSpPr/>
          <p:nvPr/>
        </p:nvCxnSpPr>
        <p:spPr>
          <a:xfrm>
            <a:off x="5795682" y="3657600"/>
            <a:ext cx="0" cy="19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760259" y="400722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922" y="1620638"/>
            <a:ext cx="3451423" cy="41136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7735" y="5934670"/>
            <a:ext cx="3078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জ়ন</a:t>
            </a:r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ভেন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84868" y="273435"/>
            <a:ext cx="4146997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ছবিগুলো</a:t>
            </a:r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লক্ষ্য</a:t>
            </a:r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কর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05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0" t="6066" r="1983" b="19476"/>
          <a:stretch/>
        </p:blipFill>
        <p:spPr>
          <a:xfrm>
            <a:off x="167425" y="1590541"/>
            <a:ext cx="5537915" cy="4069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97" t="6543" r="10881" b="5989"/>
          <a:stretch/>
        </p:blipFill>
        <p:spPr>
          <a:xfrm>
            <a:off x="6250452" y="1590541"/>
            <a:ext cx="5005683" cy="406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297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497" r="-726" b="993"/>
          <a:stretch/>
        </p:blipFill>
        <p:spPr>
          <a:xfrm>
            <a:off x="5056093" y="4148057"/>
            <a:ext cx="3523131" cy="268305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203946" y="700655"/>
            <a:ext cx="4321490" cy="30241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00050" y="1157288"/>
            <a:ext cx="2328863" cy="23574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71675" y="1157288"/>
            <a:ext cx="2400851" cy="23574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41875" y="601207"/>
            <a:ext cx="4759337" cy="34130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43316" y="601206"/>
            <a:ext cx="2471947" cy="2220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82783" y="601208"/>
            <a:ext cx="2391930" cy="22203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95448" y="1792876"/>
            <a:ext cx="2236254" cy="22213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113"/>
          <a:stretch/>
        </p:blipFill>
        <p:spPr>
          <a:xfrm>
            <a:off x="400049" y="4397189"/>
            <a:ext cx="4125387" cy="2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092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67595" y="246826"/>
            <a:ext cx="2804417" cy="56378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ভেনচিত্র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649247" y="1570523"/>
            <a:ext cx="416859" cy="34962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32586" y="1307847"/>
            <a:ext cx="8036417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জ়ন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ভেন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সেটের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কার্যবিধি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চিত্রের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সাহায্যে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প্রবর্তন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করেন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। 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2586" y="3251630"/>
            <a:ext cx="9478852" cy="1326953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সেটের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সংযোগ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ছেদ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ইত্যাদি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কার্যবিধি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জ়্যামিতিক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চিত্রে</a:t>
            </a:r>
            <a:r>
              <a:rPr lang="en-US" sz="4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প্রদর্শন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করলে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তাকে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ভেনচিত্র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। 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700289" y="3470641"/>
            <a:ext cx="365817" cy="36060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32586" y="5075817"/>
            <a:ext cx="8525814" cy="1446550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জ়্যামিতিক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চিত্র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যেমন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আয়তাকার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ক্ষেত্র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,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বৃত্তাকার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ক্ষেত্র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এবংত্রিভুজ়াকার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ক্ষেত্র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ব্যবহার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। 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702514" y="5071458"/>
            <a:ext cx="365817" cy="386366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298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311989" y="794390"/>
            <a:ext cx="4759337" cy="34130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19121" y="1103484"/>
            <a:ext cx="2391930" cy="22203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37105" y="1102510"/>
            <a:ext cx="2236254" cy="22213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89355" y="2028515"/>
            <a:ext cx="396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37356" y="2028514"/>
            <a:ext cx="528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47763" y="2028515"/>
            <a:ext cx="746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02321" y="794390"/>
            <a:ext cx="1056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36383" y="3369760"/>
            <a:ext cx="953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08660" y="3369760"/>
            <a:ext cx="85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36406" y="911198"/>
            <a:ext cx="73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79963" y="4840045"/>
            <a:ext cx="8062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এখানে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 {1,2},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{2,3} ও</a:t>
            </a:r>
          </a:p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U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{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1,2,3,4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2873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2524260" y="347215"/>
                <a:ext cx="45462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0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US" sz="4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40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260" y="347215"/>
                <a:ext cx="4546242" cy="707886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4024647" y="1211926"/>
                <a:ext cx="46106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0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647" y="1211926"/>
                <a:ext cx="4610637" cy="707886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3928055" y="1977154"/>
                <a:ext cx="48038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∩</m:t>
                    </m:r>
                    <m:r>
                      <a:rPr lang="en-US" sz="4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</m:t>
                    </m:r>
                  </m:oMath>
                </a14:m>
                <a:r>
                  <a:rPr lang="en-US" sz="4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?</a:t>
                </a:r>
                <a:endParaRPr lang="en-US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055" y="1977154"/>
                <a:ext cx="4803820" cy="707886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4442" t="-19828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125795" y="2640210"/>
            <a:ext cx="4095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{2}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7381" y="3303266"/>
            <a:ext cx="4250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À= UµA = 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4012488"/>
            <a:ext cx="6729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{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1,2,3,4}‒{1,2}={3,4}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5220" y="4755554"/>
            <a:ext cx="393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B‘ = </a:t>
            </a:r>
            <a:r>
              <a:rPr lang="en-US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‒B = </a:t>
            </a:r>
            <a:r>
              <a:rPr lang="en-US" sz="4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5725050"/>
            <a:ext cx="6085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{1,2,3,4}-{2,3}= {1,4}</a:t>
            </a:r>
            <a:endParaRPr lang="en-US" sz="4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4766"/>
            <a:ext cx="3958047" cy="2835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828" y="672405"/>
            <a:ext cx="2391930" cy="22203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80812" y="671431"/>
            <a:ext cx="2236254" cy="22213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50629" y="1597436"/>
            <a:ext cx="396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98630" y="1597435"/>
            <a:ext cx="528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86966" y="1597436"/>
            <a:ext cx="746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54639" y="0"/>
            <a:ext cx="1056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0177" y="2938681"/>
            <a:ext cx="953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92454" y="2938681"/>
            <a:ext cx="85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20691" y="2779182"/>
            <a:ext cx="73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86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  <p:bldP spid="9" grpId="0"/>
      <p:bldP spid="10" grpId="0"/>
      <p:bldP spid="11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1255</TotalTime>
  <Words>234</Words>
  <Application>Microsoft Office PowerPoint</Application>
  <PresentationFormat>Custom</PresentationFormat>
  <Paragraphs>69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Facet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PURKUIL GH FAZIL M</cp:lastModifiedBy>
  <cp:revision>164</cp:revision>
  <dcterms:created xsi:type="dcterms:W3CDTF">2014-08-31T03:19:05Z</dcterms:created>
  <dcterms:modified xsi:type="dcterms:W3CDTF">2020-01-11T07:33:06Z</dcterms:modified>
</cp:coreProperties>
</file>