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57" r:id="rId4"/>
    <p:sldId id="258" r:id="rId5"/>
    <p:sldId id="274" r:id="rId6"/>
    <p:sldId id="259" r:id="rId7"/>
    <p:sldId id="276" r:id="rId8"/>
    <p:sldId id="275" r:id="rId9"/>
    <p:sldId id="279" r:id="rId10"/>
    <p:sldId id="278" r:id="rId11"/>
    <p:sldId id="277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2" r:id="rId20"/>
    <p:sldId id="273" r:id="rId21"/>
    <p:sldId id="280" r:id="rId22"/>
    <p:sldId id="281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2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F7E61-DCF5-4A3A-9E9A-EA58F54EEBC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2E0C8-2019-40A9-AF36-069584F01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পরবর্তী</a:t>
            </a:r>
            <a:r>
              <a:rPr lang="en-US" dirty="0" smtClean="0"/>
              <a:t> </a:t>
            </a:r>
            <a:r>
              <a:rPr lang="en-US" dirty="0" err="1" smtClean="0"/>
              <a:t>স্লা্িডে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বিশে্লষণ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ধারাবাহিকভাবে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2E0C8-2019-40A9-AF36-069584F01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5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মুখে</a:t>
            </a:r>
            <a:r>
              <a:rPr lang="en-US" dirty="0" smtClean="0"/>
              <a:t> </a:t>
            </a:r>
            <a:r>
              <a:rPr lang="en-US" dirty="0" err="1" smtClean="0"/>
              <a:t>উচ্চারণ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</a:t>
            </a:r>
            <a:r>
              <a:rPr lang="en-US" baseline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2E0C8-2019-40A9-AF36-069584F01A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914399"/>
              <a:ext cx="5105400" cy="3772943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>
                  <a:gd name="adj1" fmla="val 10713445"/>
                  <a:gd name="adj2" fmla="val 44422"/>
                </a:avLst>
              </a:prstTxWarp>
              <a:spAutoFit/>
            </a:bodyPr>
            <a:lstStyle/>
            <a:p>
              <a:r>
                <a:rPr lang="en-US" sz="36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blipFill dpi="0" rotWithShape="1">
                    <a:blip r:embed="rId2"/>
                    <a:srcRect/>
                    <a:tile tx="0" ty="0" sx="100000" sy="100000" flip="none" algn="tl"/>
                  </a:blipFill>
                  <a:effectLst>
                    <a:outerShdw blurRad="50800" algn="tl" rotWithShape="0">
                      <a:srgbClr val="000000"/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স্বাগতম</a:t>
              </a:r>
              <a:r>
                <a:rPr lang="en-US" sz="3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3"/>
            <a:stretch/>
          </p:blipFill>
          <p:spPr>
            <a:xfrm>
              <a:off x="2080036" y="2743200"/>
              <a:ext cx="2482118" cy="32385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56707" y="764232"/>
              <a:ext cx="20574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(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পদ্যাংশ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)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sp>
            <p:nvSpPr>
              <p:cNvPr id="11" name="Frame 10"/>
              <p:cNvSpPr/>
              <p:nvPr/>
            </p:nvSpPr>
            <p:spPr>
              <a:xfrm>
                <a:off x="-9846" y="24493"/>
                <a:ext cx="9144000" cy="6858000"/>
              </a:xfrm>
              <a:prstGeom prst="frame">
                <a:avLst>
                  <a:gd name="adj1" fmla="val 10514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7" t="21240" r="16733" b="10984"/>
            <a:stretch/>
          </p:blipFill>
          <p:spPr>
            <a:xfrm>
              <a:off x="5103340" y="3657599"/>
              <a:ext cx="3126260" cy="2324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8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4" y="2514053"/>
            <a:ext cx="6781799" cy="35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857053" y="2667000"/>
            <a:ext cx="5410201" cy="3352798"/>
            <a:chOff x="1857053" y="2667000"/>
            <a:chExt cx="5410201" cy="3352798"/>
          </a:xfrm>
        </p:grpSpPr>
        <p:sp>
          <p:nvSpPr>
            <p:cNvPr id="10" name="Curved Down Ribbon 9"/>
            <p:cNvSpPr/>
            <p:nvPr/>
          </p:nvSpPr>
          <p:spPr>
            <a:xfrm>
              <a:off x="3266753" y="2667000"/>
              <a:ext cx="2590800" cy="533947"/>
            </a:xfrm>
            <a:prstGeom prst="ellipseRibbon">
              <a:avLst>
                <a:gd name="adj1" fmla="val 0"/>
                <a:gd name="adj2" fmla="val 75000"/>
                <a:gd name="adj3" fmla="val 125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বিশ্লেষণ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29"/>
            <a:stretch/>
          </p:blipFill>
          <p:spPr>
            <a:xfrm>
              <a:off x="1857053" y="3334213"/>
              <a:ext cx="5410201" cy="268558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05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678329" y="2667000"/>
            <a:ext cx="5565169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সতত, হে নদ, তুমি পড় মোর মনে </a:t>
            </a:r>
            <a:r>
              <a:rPr lang="bn-BD" sz="28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28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সতত তোমার কথা ভাবি এ বিরলে 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;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8329" y="3733801"/>
            <a:ext cx="5565169" cy="2202178"/>
            <a:chOff x="990601" y="3581399"/>
            <a:chExt cx="7423506" cy="22021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1" y="3581400"/>
              <a:ext cx="3571554" cy="220217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3581399"/>
              <a:ext cx="3918307" cy="220217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2369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418280" y="2667000"/>
            <a:ext cx="57649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সতত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যেমতি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নিশার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স্বপনে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শোনে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মায়া-মন্ত্রধ্বনি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)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তব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কলকলে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জূড়াই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ভ্রান্তির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ছলনে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4622" y="4191000"/>
            <a:ext cx="5793769" cy="1828800"/>
            <a:chOff x="740535" y="3809999"/>
            <a:chExt cx="7565265" cy="22098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4" t="7035" r="10362" b="5709"/>
            <a:stretch/>
          </p:blipFill>
          <p:spPr>
            <a:xfrm>
              <a:off x="740535" y="3809999"/>
              <a:ext cx="2953950" cy="220980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1" y="3810000"/>
              <a:ext cx="2819399" cy="22098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404" y="3810000"/>
              <a:ext cx="1995590" cy="220980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6547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676399" y="2744885"/>
            <a:ext cx="556516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বহু দেশে দেখিয়াছি বহু </a:t>
            </a:r>
            <a:r>
              <a:rPr lang="bn-BD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নদ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bn-BD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দলে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কিন্তু এ স্নেহের তৃষ্ণা মিটে কার </a:t>
            </a:r>
            <a:r>
              <a:rPr lang="bn-BD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জলে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  <a:r>
              <a:rPr lang="bn-BD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6400" y="3810000"/>
            <a:ext cx="5565169" cy="2133597"/>
            <a:chOff x="838200" y="3342678"/>
            <a:chExt cx="7473596" cy="2600919"/>
          </a:xfrm>
        </p:grpSpPr>
        <p:pic>
          <p:nvPicPr>
            <p:cNvPr id="12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3342678"/>
              <a:ext cx="2444396" cy="2600919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342678"/>
              <a:ext cx="2590799" cy="260091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342678"/>
              <a:ext cx="2438401" cy="260091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3503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17305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828800" y="2895600"/>
            <a:ext cx="567005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দুগ্ধ-স্রোতোরূপী তুমি জন্মভুমি-স্তনে</a:t>
            </a:r>
            <a:r>
              <a:rPr lang="bn-BD" sz="2400" b="1" dirty="0">
                <a:solidFill>
                  <a:sysClr val="windowText" lastClr="000000"/>
                </a:solidFill>
              </a:rPr>
              <a:t>।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60058" y="3733800"/>
            <a:ext cx="5638800" cy="2050770"/>
            <a:chOff x="882285" y="3278754"/>
            <a:chExt cx="7347315" cy="2734416"/>
          </a:xfrm>
        </p:grpSpPr>
        <p:pic>
          <p:nvPicPr>
            <p:cNvPr id="12" name="Content Placeholder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2" y="3278754"/>
              <a:ext cx="3581398" cy="2734416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6"/>
            <a:stretch/>
          </p:blipFill>
          <p:spPr>
            <a:xfrm>
              <a:off x="882285" y="3278754"/>
              <a:ext cx="3765916" cy="2733426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9687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56655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524000" y="3733800"/>
            <a:ext cx="5861407" cy="2227018"/>
            <a:chOff x="814156" y="3453493"/>
            <a:chExt cx="7418761" cy="26597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482" y="3453493"/>
              <a:ext cx="2597435" cy="263826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156" y="3474957"/>
              <a:ext cx="2471450" cy="263826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3" name="Picture 2" descr="এক সাগরকে কৃষ্ণ, লোহিত, শ্বেত, পীত নামে ডাকার রহস্য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370" y="3453493"/>
              <a:ext cx="2280112" cy="2638260"/>
            </a:xfrm>
            <a:prstGeom prst="rect">
              <a:avLst/>
            </a:pr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14" name="TextBox 13"/>
          <p:cNvSpPr txBox="1"/>
          <p:nvPr/>
        </p:nvSpPr>
        <p:spPr>
          <a:xfrm>
            <a:off x="1526569" y="2646942"/>
            <a:ext cx="585883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?-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যত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যাবে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প্রজারূপে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রাজরূপ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সাগরেরে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দিতে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676400" y="2649504"/>
            <a:ext cx="536610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বারি-রূপ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; এ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মিনতি,গাবে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বঙ্গজ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কানে,সখে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সখা-রীতে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76400" y="3718958"/>
            <a:ext cx="5366107" cy="2242155"/>
            <a:chOff x="1785696" y="3718958"/>
            <a:chExt cx="5406297" cy="22421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696" y="3723782"/>
              <a:ext cx="1719504" cy="2237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723782"/>
              <a:ext cx="1780400" cy="2237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600" y="3718958"/>
              <a:ext cx="1906393" cy="223733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5445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97969" y="2779562"/>
            <a:ext cx="59436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,এ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প্রবাসে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মজি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প্রেম-ভাবে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লইছে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তব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বঙ্গের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সংগীতে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7968" y="3810000"/>
            <a:ext cx="5943601" cy="2057400"/>
            <a:chOff x="965859" y="3352800"/>
            <a:chExt cx="7247841" cy="26986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352800"/>
              <a:ext cx="2127226" cy="2698625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859" y="3352801"/>
              <a:ext cx="2628405" cy="2698625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4" name="Picture 4" descr="প্রিয় | ইন্টারনেট লাইফ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352801"/>
              <a:ext cx="2270100" cy="2698624"/>
            </a:xfrm>
            <a:prstGeom prst="rect">
              <a:avLst/>
            </a:prstGeom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9390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814" y="-4364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115801" y="2527012"/>
            <a:ext cx="300642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কঠিণ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উচ্চারণ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8232" y="3048000"/>
            <a:ext cx="153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762001" y="2819400"/>
            <a:ext cx="1213716" cy="457200"/>
          </a:xfrm>
          <a:prstGeom prst="rightArrowCallout">
            <a:avLst>
              <a:gd name="adj1" fmla="val 25000"/>
              <a:gd name="adj2" fmla="val 42721"/>
              <a:gd name="adj3" fmla="val 25000"/>
              <a:gd name="adj4" fmla="val 848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জন্মভূমি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1794177" y="3320601"/>
            <a:ext cx="1101424" cy="378128"/>
          </a:xfrm>
          <a:prstGeom prst="rightArrowCallout">
            <a:avLst>
              <a:gd name="adj1" fmla="val 25000"/>
              <a:gd name="adj2" fmla="val 42721"/>
              <a:gd name="adj3" fmla="val 25000"/>
              <a:gd name="adj4" fmla="val 863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মন্ত্রধ্বনি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5772792" y="5226836"/>
            <a:ext cx="1601647" cy="378128"/>
          </a:xfrm>
          <a:prstGeom prst="rightArrowCallout">
            <a:avLst>
              <a:gd name="adj1" fmla="val 25000"/>
              <a:gd name="adj2" fmla="val 42721"/>
              <a:gd name="adj3" fmla="val 25000"/>
              <a:gd name="adj4" fmla="val 895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স্রোতোরুপী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5105401" y="4844568"/>
            <a:ext cx="838199" cy="378128"/>
          </a:xfrm>
          <a:prstGeom prst="rightArrowCallout">
            <a:avLst>
              <a:gd name="adj1" fmla="val 25000"/>
              <a:gd name="adj2" fmla="val 42721"/>
              <a:gd name="adj3" fmla="val 25000"/>
              <a:gd name="adj4" fmla="val 8408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বঙ্গজ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4332914" y="4439333"/>
            <a:ext cx="954587" cy="378128"/>
          </a:xfrm>
          <a:prstGeom prst="rightArrowCallout">
            <a:avLst>
              <a:gd name="adj1" fmla="val 25000"/>
              <a:gd name="adj2" fmla="val 42721"/>
              <a:gd name="adj3" fmla="val 25000"/>
              <a:gd name="adj4" fmla="val 8248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বঙ্গের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7" name="Right Arrow Callout 16"/>
          <p:cNvSpPr/>
          <p:nvPr/>
        </p:nvSpPr>
        <p:spPr>
          <a:xfrm>
            <a:off x="3741190" y="4071245"/>
            <a:ext cx="773155" cy="378128"/>
          </a:xfrm>
          <a:prstGeom prst="rightArrowCallout">
            <a:avLst>
              <a:gd name="adj1" fmla="val 25000"/>
              <a:gd name="adj2" fmla="val 42721"/>
              <a:gd name="adj3" fmla="val 25000"/>
              <a:gd name="adj4" fmla="val 8028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দুগ্ধ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8" name="Right Arrow Callout 17"/>
          <p:cNvSpPr/>
          <p:nvPr/>
        </p:nvSpPr>
        <p:spPr>
          <a:xfrm>
            <a:off x="2755739" y="3693117"/>
            <a:ext cx="1130461" cy="378128"/>
          </a:xfrm>
          <a:prstGeom prst="rightArrowCallout">
            <a:avLst>
              <a:gd name="adj1" fmla="val 25000"/>
              <a:gd name="adj2" fmla="val 42721"/>
              <a:gd name="adj3" fmla="val 25000"/>
              <a:gd name="adj4" fmla="val 8652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স্নেহের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34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-9846" y="24493"/>
                <a:ext cx="9144000" cy="6858000"/>
              </a:xfrm>
              <a:prstGeom prst="frame">
                <a:avLst>
                  <a:gd name="adj1" fmla="val 865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83616" y="599572"/>
              <a:ext cx="8157075" cy="5707842"/>
              <a:chOff x="526583" y="434777"/>
              <a:chExt cx="8157075" cy="570784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38536" y="4191000"/>
                <a:ext cx="4495800" cy="1938992"/>
              </a:xfrm>
              <a:prstGeom prst="rect">
                <a:avLst/>
              </a:prstGeom>
              <a:ln w="76200">
                <a:solidFill>
                  <a:srgbClr val="92D050"/>
                </a:solidFill>
                <a:prstDash val="dashDot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আবু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32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                             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বি.এস.এস;বি.এড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সিনিয়র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শিক্ষক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ছয়গাঁও,ভেদরগঞ্জ,শরীয়তপুর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।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56520" y="4203627"/>
                <a:ext cx="3420847" cy="1938992"/>
              </a:xfrm>
              <a:prstGeom prst="rect">
                <a:avLst/>
              </a:prstGeom>
              <a:ln w="76200">
                <a:solidFill>
                  <a:srgbClr val="92D050"/>
                </a:solidFill>
                <a:prstDash val="dashDot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বংলা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8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সময়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৪৫মিনিট </a:t>
                </a: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তারিখ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-   /   /     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খ্রি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.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600" y="1447800"/>
                <a:ext cx="1904682" cy="2133600"/>
              </a:xfrm>
              <a:prstGeom prst="rect">
                <a:avLst/>
              </a:prstGeom>
              <a:ln w="88900" cap="sq" cmpd="thickThin">
                <a:solidFill>
                  <a:srgbClr val="00206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752600" y="773873"/>
                <a:ext cx="17668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শিক্ষক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779" y="1442977"/>
                <a:ext cx="1536192" cy="213360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219699" y="839164"/>
                <a:ext cx="1511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8087" y="1106649"/>
                <a:ext cx="1966904" cy="289476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83" y="434777"/>
                <a:ext cx="1261768" cy="113985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482845" y="531897"/>
                <a:ext cx="1261768" cy="11398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4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814" y="-4364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110933" y="256572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নদ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7016" y="294539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ভাবি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269" y="319958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যেমতি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0933" y="3437099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স্বপন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7937" y="378523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মায়া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307" y="404978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ছলনে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469" y="4343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মিনতি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6307" y="465678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গাবে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0770" y="4996934"/>
            <a:ext cx="167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সখা-রীতে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6534" y="5360789"/>
            <a:ext cx="169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মজি</a:t>
            </a:r>
            <a:r>
              <a:rPr lang="en-US" sz="20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8632" y="2590800"/>
            <a:ext cx="51661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নদী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পুংলিঙ্গ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চিন্তা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করি,কল্পনা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করি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যেমন,যেপ্রকার,যেরুপ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নিদ্রিত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অবস্থায়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কোনো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বিষয়ের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প্রত্যক্ষব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অনুভব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ছলনা,মোহ,স্নেহের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আকর্ষণ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শঠতায়,ধোঁকায়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বিনীত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প্রর্থনা,আবেদন,অনুরোধ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গা্িবে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বন্ধুভাবে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আনন্দিত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হ্ি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মুগ্ধ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হ্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ি 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0770" y="2133600"/>
            <a:ext cx="19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করব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tmFilter="0,0; .5, 1; 1, 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tmFilter="0,0; .5, 1; 1, 1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 tmFilter="0,0; .5, 1; 1, 1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 tmFilter="0,0; .5, 1; 1, 1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 tmFilter="0,0; .5, 1; 1, 1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 tmFilter="0,0; .5, 1; 1, 1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 tmFilter="0,0; .5, 1; 1, 1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877230" y="3581400"/>
            <a:ext cx="1561170" cy="1447800"/>
          </a:xfrm>
          <a:prstGeom prst="rightArrowCallout">
            <a:avLst>
              <a:gd name="adj1" fmla="val 25000"/>
              <a:gd name="adj2" fmla="val 45796"/>
              <a:gd name="adj3" fmla="val 12676"/>
              <a:gd name="adj4" fmla="val 7959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590800"/>
            <a:ext cx="55324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990600" y="3630930"/>
            <a:ext cx="1676400" cy="1371600"/>
          </a:xfrm>
          <a:prstGeom prst="rightArrowCallout">
            <a:avLst>
              <a:gd name="adj1" fmla="val 36707"/>
              <a:gd name="adj2" fmla="val 45488"/>
              <a:gd name="adj3" fmla="val 11098"/>
              <a:gd name="adj4" fmla="val 7910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66060"/>
            <a:ext cx="5334000" cy="31013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662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814" y="-4364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438401"/>
            <a:ext cx="5638800" cy="3581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3" name="Right Arrow Callout 22"/>
          <p:cNvSpPr/>
          <p:nvPr/>
        </p:nvSpPr>
        <p:spPr>
          <a:xfrm>
            <a:off x="762000" y="3619423"/>
            <a:ext cx="1651686" cy="1371600"/>
          </a:xfrm>
          <a:prstGeom prst="rightArrowCallout">
            <a:avLst>
              <a:gd name="adj1" fmla="val 45263"/>
              <a:gd name="adj2" fmla="val 50000"/>
              <a:gd name="adj3" fmla="val 14431"/>
              <a:gd name="adj4" fmla="val 777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093592" y="2484356"/>
            <a:ext cx="179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799" y="764232"/>
            <a:ext cx="7728307" cy="5407968"/>
            <a:chOff x="685799" y="764232"/>
            <a:chExt cx="7728307" cy="54079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8" b="32402"/>
            <a:stretch/>
          </p:blipFill>
          <p:spPr>
            <a:xfrm>
              <a:off x="685799" y="764232"/>
              <a:ext cx="7728307" cy="540796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26601" y="4419600"/>
              <a:ext cx="7271106" cy="1384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১।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স্নেহের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তৃষ্ণা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’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বলতে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বোঝানো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হয়েছে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?</a:t>
              </a:r>
            </a:p>
            <a:p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২।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আর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কি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হে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হবে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দেখা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’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কবির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এরুপ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মনে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হওয়ার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কারণ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? </a:t>
              </a:r>
            </a:p>
            <a:p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৩।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তোমার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দেখা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একটি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নদীর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বর্ণনা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দাও</a:t>
              </a:r>
              <a:r>
                <a:rPr lang="en-US" sz="2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0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6769" y="852060"/>
            <a:ext cx="176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-9846" y="24493"/>
              <a:ext cx="9144000" cy="6858000"/>
            </a:xfrm>
            <a:prstGeom prst="frame">
              <a:avLst>
                <a:gd name="adj1" fmla="val 10514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228600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ইলামিয়া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1200" y="1524000"/>
            <a:ext cx="5105399" cy="35052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722"/>
              </a:avLst>
            </a:prstTxWarp>
            <a:spAutoFit/>
          </a:bodyPr>
          <a:lstStyle/>
          <a:p>
            <a:r>
              <a:rPr lang="en-US" b="1" dirty="0" err="1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-9846" y="24493"/>
              <a:ext cx="9144000" cy="6858000"/>
              <a:chOff x="0" y="0"/>
              <a:chExt cx="9144000" cy="6858000"/>
            </a:xfr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0514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66553" y="739739"/>
                <a:ext cx="2057400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(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পদ্যাংশ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)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828800" y="228600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ইলামিয়া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8888" y="2405566"/>
            <a:ext cx="7164512" cy="3538034"/>
            <a:chOff x="988888" y="2405566"/>
            <a:chExt cx="7164512" cy="35380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88" y="4267200"/>
              <a:ext cx="3125912" cy="167640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88" y="2405566"/>
              <a:ext cx="3125912" cy="1709234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0" name="Content Placeholder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518" y="4267200"/>
              <a:ext cx="3533882" cy="167640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518" y="2405566"/>
              <a:ext cx="3533882" cy="1709234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2" name="TextBox 11"/>
          <p:cNvSpPr txBox="1"/>
          <p:nvPr/>
        </p:nvSpPr>
        <p:spPr>
          <a:xfrm>
            <a:off x="3352800" y="121831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sz="32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u="sng" dirty="0" err="1" smtClean="0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32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u="sng" dirty="0" err="1" smtClean="0">
                <a:latin typeface="Shonar Bangla" pitchFamily="34" charset="0"/>
                <a:cs typeface="Shonar Bangla" pitchFamily="34" charset="0"/>
              </a:rPr>
              <a:t>দেখ</a:t>
            </a:r>
            <a:r>
              <a:rPr lang="en-US" sz="32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u="sng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0" y="3352800"/>
            <a:ext cx="7239000" cy="264250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0" y="1000781"/>
            <a:ext cx="1884577" cy="23520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355369" y="1000780"/>
            <a:ext cx="176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369" y="1779895"/>
            <a:ext cx="2816831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কপোতাক্ষ</a:t>
            </a:r>
            <a:r>
              <a:rPr lang="en-US" sz="4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নদ</a:t>
            </a:r>
            <a:r>
              <a:rPr lang="en-US" sz="4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-9846" y="24493"/>
              <a:ext cx="9144000" cy="6858000"/>
              <a:chOff x="0" y="0"/>
              <a:chExt cx="9144000" cy="6858000"/>
            </a:xfr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9" name="Frame 8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10514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66553" y="739739"/>
                <a:ext cx="2057400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(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পদ্যাংশ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)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828800" y="228600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ইলামিয়া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21044" y="2588566"/>
            <a:ext cx="2286000" cy="46166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মাইকেল</a:t>
            </a:r>
            <a:r>
              <a:rPr lang="en-US" sz="2400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মধুসূদন</a:t>
            </a:r>
            <a:r>
              <a:rPr lang="en-US" sz="2400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দত্ত</a:t>
            </a:r>
            <a:r>
              <a:rPr lang="en-US" sz="2400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8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8" name="TextBox 7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13" name="Frame 12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5" name="Bevel 14"/>
          <p:cNvSpPr/>
          <p:nvPr/>
        </p:nvSpPr>
        <p:spPr>
          <a:xfrm>
            <a:off x="2667000" y="2802038"/>
            <a:ext cx="5562600" cy="3200400"/>
          </a:xfrm>
          <a:prstGeom prst="bevel">
            <a:avLst>
              <a:gd name="adj" fmla="val 39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----</a:t>
            </a:r>
          </a:p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পরিচয়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কবিতটি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চরণের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৫।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কবিতাটির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 rot="16200000">
            <a:off x="440157" y="3716753"/>
            <a:ext cx="2743198" cy="1405695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শিখণফল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2058837" cy="261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355369" y="2743200"/>
            <a:ext cx="182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9718"/>
              </p:ext>
            </p:extLst>
          </p:nvPr>
        </p:nvGraphicFramePr>
        <p:xfrm>
          <a:off x="679807" y="786493"/>
          <a:ext cx="77343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6286500"/>
              </a:tblGrid>
              <a:tr h="624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Shonar Bangla" pitchFamily="34" charset="0"/>
                          <a:cs typeface="Shonar Bangla" pitchFamily="34" charset="0"/>
                        </a:rPr>
                        <a:t>নাম</a:t>
                      </a:r>
                      <a:r>
                        <a:rPr lang="en-US" sz="2000" baseline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endParaRPr lang="en-US" sz="20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মাইকেল</a:t>
                      </a:r>
                      <a:r>
                        <a:rPr lang="en-US" sz="20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মধুসূদন</a:t>
                      </a:r>
                      <a:r>
                        <a:rPr lang="en-US" sz="20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দত্ত</a:t>
                      </a:r>
                      <a:endParaRPr lang="en-US" sz="20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জন্ম</a:t>
                      </a:r>
                      <a:r>
                        <a:rPr lang="en-US" sz="200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পরিচয়</a:t>
                      </a:r>
                      <a:endParaRPr lang="en-US" sz="20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জন্ম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তারিখ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২৫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জানুয়ারি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১৮২৪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খ্রিষ্টাব্দ</a:t>
                      </a:r>
                      <a:endParaRPr lang="en-US" sz="1800" baseline="0" dirty="0" smtClean="0">
                        <a:latin typeface="Shonar Bangla" pitchFamily="34" charset="0"/>
                        <a:cs typeface="Shonar Bangla" pitchFamily="34" charset="0"/>
                      </a:endParaRPr>
                    </a:p>
                    <a:p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জন্মস্থান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 :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যশোর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জেলার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সাগড়দাঁড়ি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গ্রাম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।</a:t>
                      </a:r>
                    </a:p>
                    <a:p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পিতার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নাম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 :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রাজনারাযন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দত্ত</a:t>
                      </a:r>
                      <a:endParaRPr lang="en-US" sz="1800" baseline="0" dirty="0" smtClean="0">
                        <a:latin typeface="Shonar Bangla" pitchFamily="34" charset="0"/>
                        <a:cs typeface="Shonar Bangla" pitchFamily="34" charset="0"/>
                      </a:endParaRPr>
                    </a:p>
                    <a:p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মাতার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নাম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 :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জাহ্নবী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দেবী</a:t>
                      </a:r>
                      <a:endParaRPr lang="en-US" sz="18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শিক্ষাজীবন</a:t>
                      </a:r>
                      <a:endParaRPr lang="en-US" sz="20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প্রাথমিক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শিক্ষা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সম্পন্ন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মায়ের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তত্ত্বাবধানে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গ্রামেই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স্কুলজীবনের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শেষে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তিনি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কলকাতার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হিন্দু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কলেজে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ভর্তি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হন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এই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কলেজে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অধ্যয়নকালে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ইংরেজি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সাহিত্যের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প্রতি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তাঁর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তিব্র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অনুরাগজন্মে।তিনিইংরেজি,সংস্কৃত,ফরাসি,জার্মান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‍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ওইতালীয়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‍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ভাষায়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     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দক্ষতা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অর্জন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।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তিনি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ব্যারিস্টারি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পড়ার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জন্য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বিলেতে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গিয়েছিলেন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।</a:t>
                      </a:r>
                      <a:endParaRPr lang="en-US" sz="18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কর্মজীবন</a:t>
                      </a:r>
                      <a:endParaRPr lang="en-US" sz="20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প্রথম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জীবনে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আইন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পেশায়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জড়িত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হলেও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পরবর্তীতে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জীবিকা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নির্বাহ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লেখালেখি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।</a:t>
                      </a:r>
                      <a:endParaRPr lang="en-US" sz="18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সাহিত্যকর্ম</a:t>
                      </a:r>
                      <a:endParaRPr lang="en-US" sz="20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কাব্যগ্রন্থ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তিলোত্তমাসম্ভব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কাব্য,মেঘনাদ-বধ,বীরঙ্গনা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কাব্য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ও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চতুর্দশপদী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কবিতাবলি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।</a:t>
                      </a:r>
                    </a:p>
                    <a:p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নাটক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কৃষঞকুমারী,শর্মিষ্ঠা,পদ্মাবতী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,</a:t>
                      </a:r>
                    </a:p>
                    <a:p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প্রহসন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: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একেই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বলে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সভ্যতা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?,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বুড়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সালিকের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ঘাড়ে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রোঁ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।</a:t>
                      </a:r>
                    </a:p>
                    <a:p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তিনি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বাংলায়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চতুর্দশপদী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কবিতা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বা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সনেটের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প্রবর্তক।তাঁর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প্রবর্তিত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ছন্দের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নাম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অমিতাক্ষর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ছন্দ্</a:t>
                      </a:r>
                      <a:endParaRPr lang="en-US" sz="18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জীবনাবসান</a:t>
                      </a:r>
                      <a:endParaRPr lang="en-US" sz="20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honar Bangla" pitchFamily="34" charset="0"/>
                          <a:cs typeface="Shonar Bangla" pitchFamily="34" charset="0"/>
                        </a:rPr>
                        <a:t>১৮৭৩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খ্রিষ্টাব্দের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২৯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শে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জুন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কবি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পরলোকগমন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honar Bangla" pitchFamily="34" charset="0"/>
                          <a:cs typeface="Shonar Bangla" pitchFamily="34" charset="0"/>
                        </a:rPr>
                        <a:t>করেন</a:t>
                      </a:r>
                      <a:r>
                        <a:rPr lang="en-US" sz="1800" baseline="0" dirty="0" smtClean="0">
                          <a:latin typeface="Shonar Bangla" pitchFamily="34" charset="0"/>
                          <a:cs typeface="Shonar Bangla" pitchFamily="34" charset="0"/>
                        </a:rPr>
                        <a:t>।</a:t>
                      </a:r>
                      <a:endParaRPr lang="en-US" sz="1800" dirty="0">
                        <a:latin typeface="Shonar Bangla" pitchFamily="34" charset="0"/>
                        <a:cs typeface="Shonar Bangl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411934" y="2484316"/>
            <a:ext cx="6300439" cy="3578644"/>
            <a:chOff x="1411934" y="2484316"/>
            <a:chExt cx="6300439" cy="3578644"/>
          </a:xfrm>
        </p:grpSpPr>
        <p:sp>
          <p:nvSpPr>
            <p:cNvPr id="13" name="Vertical Scroll 12"/>
            <p:cNvSpPr/>
            <p:nvPr/>
          </p:nvSpPr>
          <p:spPr>
            <a:xfrm>
              <a:off x="3409950" y="2484316"/>
              <a:ext cx="1943100" cy="686347"/>
            </a:xfrm>
            <a:prstGeom prst="verticalScroll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নিরব</a:t>
              </a:r>
              <a:r>
                <a:rPr lang="en-US" sz="32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3200" b="1" dirty="0">
                  <a:solidFill>
                    <a:sysClr val="windowText" lastClr="00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" t="21310" r="3474" b="5849"/>
            <a:stretch/>
          </p:blipFill>
          <p:spPr>
            <a:xfrm>
              <a:off x="1411934" y="3300546"/>
              <a:ext cx="6300439" cy="276241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5027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3677284" y="2046328"/>
            <a:ext cx="1345876" cy="19229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029181">
            <a:off x="5686682" y="4692727"/>
            <a:ext cx="2613758" cy="120283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তিলোত্তমাসম্ভস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কাব্য,বীরঙ্গনাকাব্য,ব্রজাঙ্গনা</a:t>
            </a:r>
            <a:r>
              <a:rPr lang="en-US" sz="20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কাব্য,্তিাদি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3355369" y="5061874"/>
            <a:ext cx="1961937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২৯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শে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জুন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১৮৭৩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খ্রিষ্টাব্দ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6629400" y="3454596"/>
            <a:ext cx="1447800" cy="851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জাহ্নবি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দেবি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105" y="3124700"/>
            <a:ext cx="1394695" cy="81901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রাজনারায়ন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দত্ত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 rot="905154">
            <a:off x="847372" y="1881323"/>
            <a:ext cx="1828801" cy="102301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২৫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জানুয়ারি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১৮২৪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খ্রিষ্টাব্দ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 rot="20787066">
            <a:off x="6322293" y="2262471"/>
            <a:ext cx="1969847" cy="10491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যশোর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জেলার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সাগরদাঁড়ি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গ্রাম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 rot="20142629">
            <a:off x="815146" y="4283248"/>
            <a:ext cx="2071448" cy="123570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আ্নি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পেশা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লেখালেখি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ছিল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পেশা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178003" y="2645857"/>
            <a:ext cx="1048800" cy="723901"/>
          </a:xfrm>
          <a:prstGeom prst="rightArrow">
            <a:avLst>
              <a:gd name="adj1" fmla="val 62324"/>
              <a:gd name="adj2" fmla="val 2535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জন্মস্থান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635944">
            <a:off x="5020451" y="3333884"/>
            <a:ext cx="1308726" cy="723901"/>
          </a:xfrm>
          <a:prstGeom prst="rightArrow">
            <a:avLst>
              <a:gd name="adj1" fmla="val 62324"/>
              <a:gd name="adj2" fmla="val 2535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মাতার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1" name="Right Arrow 20"/>
          <p:cNvSpPr/>
          <p:nvPr/>
        </p:nvSpPr>
        <p:spPr>
          <a:xfrm rot="2449439">
            <a:off x="4637877" y="4010104"/>
            <a:ext cx="1215589" cy="723901"/>
          </a:xfrm>
          <a:prstGeom prst="rightArrow">
            <a:avLst>
              <a:gd name="adj1" fmla="val 62324"/>
              <a:gd name="adj2" fmla="val 253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সাহিত্যকর্ম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628098">
            <a:off x="2810156" y="2459092"/>
            <a:ext cx="809163" cy="712192"/>
          </a:xfrm>
          <a:prstGeom prst="leftArrow">
            <a:avLst>
              <a:gd name="adj1" fmla="val 64592"/>
              <a:gd name="adj2" fmla="val 2601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জন্ম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2366939" y="3097397"/>
            <a:ext cx="1310345" cy="712192"/>
          </a:xfrm>
          <a:prstGeom prst="leftArrow">
            <a:avLst>
              <a:gd name="adj1" fmla="val 64592"/>
              <a:gd name="adj2" fmla="val 260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পিতার</a:t>
            </a:r>
            <a:r>
              <a:rPr lang="en-US" sz="20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" name="Left Arrow 25"/>
          <p:cNvSpPr/>
          <p:nvPr/>
        </p:nvSpPr>
        <p:spPr>
          <a:xfrm rot="20046467">
            <a:off x="2816982" y="3815874"/>
            <a:ext cx="1076773" cy="712192"/>
          </a:xfrm>
          <a:prstGeom prst="leftArrow">
            <a:avLst>
              <a:gd name="adj1" fmla="val 64592"/>
              <a:gd name="adj2" fmla="val 2601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কর্মজীবন</a:t>
            </a:r>
            <a:endParaRPr lang="en-US" sz="20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787271" y="4081114"/>
            <a:ext cx="1101943" cy="871886"/>
          </a:xfrm>
          <a:prstGeom prst="downArrow">
            <a:avLst>
              <a:gd name="adj1" fmla="val 50000"/>
              <a:gd name="adj2" fmla="val 2797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মৃত্যু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83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846" y="24493"/>
            <a:ext cx="9144000" cy="6858000"/>
            <a:chOff x="-9846" y="24493"/>
            <a:chExt cx="9144000" cy="6858000"/>
          </a:xfrm>
        </p:grpSpPr>
        <p:sp>
          <p:nvSpPr>
            <p:cNvPr id="3" name="TextBox 2"/>
            <p:cNvSpPr txBox="1"/>
            <p:nvPr/>
          </p:nvSpPr>
          <p:spPr>
            <a:xfrm>
              <a:off x="3126769" y="852060"/>
              <a:ext cx="1762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369" y="1375280"/>
              <a:ext cx="38862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কপোতাক্ষ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000" b="1" dirty="0" err="1" smtClean="0">
                  <a:latin typeface="Shonar Bangla" pitchFamily="34" charset="0"/>
                  <a:cs typeface="Shonar Bangla" pitchFamily="34" charset="0"/>
                </a:rPr>
                <a:t>নদ</a:t>
              </a:r>
              <a:r>
                <a:rPr lang="en-US" sz="4000" b="1" dirty="0" smtClean="0">
                  <a:latin typeface="Shonar Bangla" pitchFamily="34" charset="0"/>
                  <a:cs typeface="Shonar Bangla" pitchFamily="34" charset="0"/>
                </a:rPr>
                <a:t>  </a:t>
              </a:r>
            </a:p>
            <a:p>
              <a:r>
                <a:rPr lang="en-US" sz="2800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dirty="0" smtClean="0">
                  <a:latin typeface="Shonar Bangla" pitchFamily="34" charset="0"/>
                  <a:cs typeface="Shonar Bangla" pitchFamily="34" charset="0"/>
                </a:rPr>
                <a:t>                  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মাইকেল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মধুসূদন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dirty="0" err="1" smtClean="0">
                  <a:latin typeface="Shonar Bangla" pitchFamily="34" charset="0"/>
                  <a:cs typeface="Shonar Bangla" pitchFamily="34" charset="0"/>
                </a:rPr>
                <a:t>দত্ত</a:t>
              </a:r>
              <a:r>
                <a:rPr lang="en-US" sz="2400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9846" y="24493"/>
              <a:ext cx="9144000" cy="6858000"/>
              <a:chOff x="-9846" y="24493"/>
              <a:chExt cx="9144000" cy="6858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9846" y="24493"/>
                <a:ext cx="9144000" cy="6858000"/>
                <a:chOff x="0" y="0"/>
                <a:chExt cx="9144000" cy="6858000"/>
              </a:xfr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8" name="Frame 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0514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366553" y="739739"/>
                  <a:ext cx="2057400" cy="101566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শ্রেণি</a:t>
                  </a:r>
                  <a:r>
                    <a:rPr lang="en-US" sz="2000" b="1" dirty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–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নবম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বিষয়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–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বাংলা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সাহিত্য</a:t>
                  </a:r>
                  <a:endParaRPr lang="en-US" sz="2000" b="1" dirty="0" smtClean="0">
                    <a:latin typeface="Shonar Bangla" pitchFamily="34" charset="0"/>
                    <a:cs typeface="Shonar Bangla" pitchFamily="34" charset="0"/>
                  </a:endParaRPr>
                </a:p>
                <a:p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কবিতা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 (</a:t>
                  </a:r>
                  <a:r>
                    <a:rPr lang="en-US" sz="2000" b="1" dirty="0" err="1" smtClean="0">
                      <a:latin typeface="Shonar Bangla" pitchFamily="34" charset="0"/>
                      <a:cs typeface="Shonar Bangla" pitchFamily="34" charset="0"/>
                    </a:rPr>
                    <a:t>পদ্যাংশ</a:t>
                  </a:r>
                  <a:r>
                    <a:rPr lang="en-US" sz="2000" b="1" dirty="0" smtClean="0">
                      <a:latin typeface="Shonar Bangla" pitchFamily="34" charset="0"/>
                      <a:cs typeface="Shonar Bangla" pitchFamily="34" charset="0"/>
                    </a:rPr>
                    <a:t>)</a:t>
                  </a:r>
                  <a:endParaRPr lang="en-US" sz="2000" b="1" dirty="0"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828800" y="228600"/>
                <a:ext cx="510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ইলামিয়া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</p:grpSp>
      <p:sp>
        <p:nvSpPr>
          <p:cNvPr id="10" name="Vertical Scroll 9"/>
          <p:cNvSpPr/>
          <p:nvPr/>
        </p:nvSpPr>
        <p:spPr>
          <a:xfrm rot="20145231">
            <a:off x="914400" y="1929450"/>
            <a:ext cx="1828800" cy="610147"/>
          </a:xfrm>
          <a:prstGeom prst="vertic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715000" cy="32794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383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1087</Words>
  <Application>Microsoft Office PowerPoint</Application>
  <PresentationFormat>On-screen Show (4:3)</PresentationFormat>
  <Paragraphs>270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Ahsan</cp:lastModifiedBy>
  <cp:revision>41</cp:revision>
  <dcterms:created xsi:type="dcterms:W3CDTF">2006-08-16T00:00:00Z</dcterms:created>
  <dcterms:modified xsi:type="dcterms:W3CDTF">2020-12-02T06:17:00Z</dcterms:modified>
</cp:coreProperties>
</file>