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9" r:id="rId2"/>
    <p:sldId id="256" r:id="rId3"/>
    <p:sldId id="280" r:id="rId4"/>
    <p:sldId id="265" r:id="rId5"/>
    <p:sldId id="267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6" r:id="rId15"/>
    <p:sldId id="268" r:id="rId16"/>
    <p:sldId id="269" r:id="rId17"/>
    <p:sldId id="275" r:id="rId18"/>
    <p:sldId id="271" r:id="rId19"/>
    <p:sldId id="270" r:id="rId20"/>
    <p:sldId id="272" r:id="rId21"/>
    <p:sldId id="273" r:id="rId22"/>
    <p:sldId id="274" r:id="rId23"/>
    <p:sldId id="277" r:id="rId24"/>
    <p:sldId id="278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15E9"/>
    <a:srgbClr val="004376"/>
    <a:srgbClr val="5D3C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C7AA8-06B2-41C2-841D-684DFC1B3B82}" type="datetimeFigureOut">
              <a:rPr lang="en-US" smtClean="0"/>
              <a:pPr/>
              <a:t>9/23/2020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3DE87-C31C-465B-AED2-7A1174254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fakhrulbilkis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53400" cy="670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1600200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GB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GB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GB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GB" sz="9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9600" b="1" i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0" y="228600"/>
            <a:ext cx="8839200" cy="838200"/>
          </a:xfrm>
          <a:prstGeom prst="star7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1"/>
            <a:ext cx="8153400" cy="747897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গুনটি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বিচ্ছেদ্য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অবান্তরলক্ষন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ভুলকে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হাস্যপ্রিয়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কৌতুক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বিলাস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0" y="0"/>
            <a:ext cx="8839200" cy="1676400"/>
          </a:xfrm>
          <a:prstGeom prst="star7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8153400" cy="7478970"/>
          </a:xfrm>
          <a:prstGeom prst="rect">
            <a:avLst/>
          </a:prstGeom>
          <a:solidFill>
            <a:srgbClr val="5D3CD8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অসম্পূর্ণ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‘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লক্ষনের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অনুপস্থিতির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সংজ্ঞাটি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ত্রুটিপূর্ণ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দ্বিপদী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কবুতর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152400"/>
            <a:ext cx="9144000" cy="990600"/>
          </a:xfrm>
          <a:prstGeom prst="star10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The Fallacies of the Violation of Rules of Definition</a:t>
            </a:r>
            <a:endParaRPr lang="en-GB" sz="2800" b="1" i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57400" y="2438400"/>
            <a:ext cx="4572000" cy="6096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30480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flipV="1">
            <a:off x="0" y="3352800"/>
            <a:ext cx="8153400" cy="152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5240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68580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914400" y="3886200"/>
            <a:ext cx="1905000" cy="1676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72200" y="3962400"/>
            <a:ext cx="1828800" cy="1676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endParaRPr lang="en-GB" sz="3200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0" y="1143000"/>
            <a:ext cx="8153400" cy="12954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স্পষ্টতর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দুর্বোধ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6" grpId="0" animBg="1"/>
      <p:bldP spid="7" grpId="0" animBg="1"/>
      <p:bldP spid="10" grpId="0" animBg="1"/>
      <p:bldP spid="11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762000" y="0"/>
            <a:ext cx="6858000" cy="1600200"/>
          </a:xfrm>
          <a:prstGeom prst="star10">
            <a:avLst>
              <a:gd name="adj" fmla="val 50000"/>
              <a:gd name="hf" fmla="val 105146"/>
            </a:avLst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Figurative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রঙ্গমঞ্চ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রঙ্গমঞ্চ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রুপে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সুপস্ট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মরুভূমির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জাহাজ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২।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৩।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সুন্দরের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প্রতিচ্ছবি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52400" y="228600"/>
            <a:ext cx="8839200" cy="1371600"/>
          </a:xfrm>
          <a:prstGeom prst="star10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 Obscure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ত্রুটির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ত্রুটিকে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শ্বেত-শুভ্র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গ্রীবা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লম্বাগলা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ধারী</a:t>
            </a:r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স্থিতাচার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শান্ত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স্বভাবের</a:t>
            </a:r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সুশ্রী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বিহঙ্গ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সঙ্গীত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দুর্মূল্য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কোলাহল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২।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বৃক্ষ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সবিতাতপ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পাদপ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৩।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ভাস্কর্য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প্রস্তরীভূত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সংগীত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762000" y="304800"/>
            <a:ext cx="7010400" cy="1371600"/>
          </a:xfrm>
          <a:prstGeom prst="star10">
            <a:avLst>
              <a:gd name="adj" fmla="val 50000"/>
              <a:gd name="hf" fmla="val 105146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চক্রক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 Circular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না,বরং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বক্তব্যের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পুনরাবৃত্তি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চক্রাকার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লংঘিত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চক্রকসংজ্ঞাজনিত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মুনষ্যজাতীয়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মনুষ্য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52400" y="228600"/>
            <a:ext cx="8839200" cy="1371600"/>
          </a:xfrm>
          <a:prstGeom prst="star10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চক্রক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 Circular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১। 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পবন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২। 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অবিবাহিত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৩। 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বিহঙ্গ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৪। 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পুষ্প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৫। 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লাউ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কদু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762000" y="304800"/>
            <a:ext cx="7010400" cy="1371600"/>
          </a:xfrm>
          <a:prstGeom prst="star10">
            <a:avLst>
              <a:gd name="adj" fmla="val 50000"/>
              <a:gd name="hf" fmla="val 1051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 Negative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অন্ধকার</a:t>
            </a:r>
            <a:endParaRPr lang="en-GB" sz="3200" i="1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হয়নি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এতে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আলোরস্বরুপ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অস্পষ্টই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রয়ে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GB" sz="3200" i="1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বেদনা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আনন্দের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GB" sz="3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228600"/>
            <a:ext cx="9144000" cy="990600"/>
          </a:xfrm>
          <a:prstGeom prst="star10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The Fallacies of the Violation of Rules of Definition</a:t>
            </a:r>
            <a:endParaRPr lang="en-GB" sz="2800" b="1" i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57400" y="3048000"/>
            <a:ext cx="4572000" cy="609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36576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flipV="1">
            <a:off x="0" y="4038600"/>
            <a:ext cx="8763000" cy="228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447800" y="4267200"/>
            <a:ext cx="381000" cy="381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6629400" y="4267200"/>
            <a:ext cx="381000" cy="381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09600" y="4648200"/>
            <a:ext cx="1905000" cy="1676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943600" y="4648200"/>
            <a:ext cx="1828800" cy="1676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endParaRPr lang="en-GB" sz="3200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52400" y="1219200"/>
            <a:ext cx="8991600" cy="1828800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হবে।অথা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সহজভাবে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ঘতে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52400" y="228600"/>
            <a:ext cx="8839200" cy="1371600"/>
          </a:xfrm>
          <a:prstGeom prst="star10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 Too Narrow 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ভ্রান্তরূপ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এ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সমপরিমান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ব্যক্ত্যর্থযুক্ত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অতিরিক্তগুণ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evel 8"/>
          <p:cNvSpPr/>
          <p:nvPr/>
        </p:nvSpPr>
        <p:spPr>
          <a:xfrm>
            <a:off x="0" y="4191000"/>
            <a:ext cx="8153400" cy="2667000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Mohammed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Fakhrul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Alam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Lecturer, CMDC</a:t>
            </a:r>
          </a:p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Chandina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Cumilla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. </a:t>
            </a:r>
          </a:p>
          <a:p>
            <a:pPr algn="ctr"/>
            <a:r>
              <a:rPr lang="en-GB" sz="2000" b="1" i="1" dirty="0" smtClean="0">
                <a:latin typeface="NikoshBAN" pitchFamily="2" charset="0"/>
                <a:cs typeface="NikoshBAN" pitchFamily="2" charset="0"/>
                <a:hlinkClick r:id="rId2"/>
              </a:rPr>
              <a:t>fakhrulbilkis@gmail.com</a:t>
            </a:r>
            <a:r>
              <a:rPr lang="en-GB" sz="2000" b="1" i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GB" sz="2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8153400" cy="419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xplosion 1 11"/>
          <p:cNvSpPr/>
          <p:nvPr/>
        </p:nvSpPr>
        <p:spPr>
          <a:xfrm>
            <a:off x="1905000" y="0"/>
            <a:ext cx="5029200" cy="1295400"/>
          </a:xfrm>
          <a:prstGeom prst="irregularSeal1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371600"/>
            <a:ext cx="333375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152400"/>
            <a:ext cx="8839200" cy="1371600"/>
          </a:xfrm>
          <a:prstGeom prst="star10">
            <a:avLst/>
          </a:prstGeom>
          <a:solidFill>
            <a:srgbClr val="5C15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latin typeface="NikoshBAN" pitchFamily="2" charset="0"/>
                <a:cs typeface="NikoshBAN" pitchFamily="2" charset="0"/>
              </a:rPr>
              <a:t> of  Too Narrow  Definition</a:t>
            </a:r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“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সৎ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সৎ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মানুষকেও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বহির্ভূত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যদিও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মানুষও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228600"/>
            <a:ext cx="8839200" cy="1371600"/>
          </a:xfrm>
          <a:prstGeom prst="star10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of  Too  Wide  Definition</a:t>
            </a:r>
            <a:endParaRPr lang="en-GB" sz="24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ভ্রান্তরূপ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এ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সমপরিমান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ব্যক্ত্যর্থযুক্ত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228600"/>
            <a:ext cx="8839200" cy="1371600"/>
          </a:xfrm>
          <a:prstGeom prst="star10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of  Too  Wide  Definition</a:t>
            </a:r>
            <a:endParaRPr lang="en-GB" sz="24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8153400" cy="525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“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”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হলেও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আরোও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হাস-মুরগী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গরু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ছাগল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5600"/>
            <a:ext cx="3657600" cy="3962400"/>
          </a:xfrm>
          <a:prstGeom prst="rect">
            <a:avLst/>
          </a:prstGeom>
        </p:spPr>
      </p:pic>
      <p:sp>
        <p:nvSpPr>
          <p:cNvPr id="3" name="Sun 2"/>
          <p:cNvSpPr/>
          <p:nvPr/>
        </p:nvSpPr>
        <p:spPr>
          <a:xfrm>
            <a:off x="0" y="0"/>
            <a:ext cx="6248400" cy="2819400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4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3733800" y="1828800"/>
            <a:ext cx="4343400" cy="5029200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লংঘনজনিত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অনুপপত্তির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990600" y="0"/>
            <a:ext cx="5486400" cy="1752600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6000" b="1" i="1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Stored Data 3"/>
          <p:cNvSpPr/>
          <p:nvPr/>
        </p:nvSpPr>
        <p:spPr>
          <a:xfrm>
            <a:off x="0" y="2133600"/>
            <a:ext cx="8077200" cy="914400"/>
          </a:xfrm>
          <a:prstGeom prst="flowChartOnline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GB" sz="3200" b="1" i="1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Stored Data 5"/>
          <p:cNvSpPr/>
          <p:nvPr/>
        </p:nvSpPr>
        <p:spPr>
          <a:xfrm>
            <a:off x="0" y="3048000"/>
            <a:ext cx="8077200" cy="990600"/>
          </a:xfrm>
          <a:prstGeom prst="flowChartOnlineStorag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GB" sz="3200" b="1" i="1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0" y="4038600"/>
            <a:ext cx="8077200" cy="914400"/>
          </a:xfrm>
          <a:prstGeom prst="flowChartOnlineStorag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বাহুল্য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3200" b="1" i="1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Stored Data 8"/>
          <p:cNvSpPr/>
          <p:nvPr/>
        </p:nvSpPr>
        <p:spPr>
          <a:xfrm>
            <a:off x="0" y="4953000"/>
            <a:ext cx="8077200" cy="914400"/>
          </a:xfrm>
          <a:prstGeom prst="flowChartOnline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চক্রক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GB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3200" b="1" i="1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Stored Data 9"/>
          <p:cNvSpPr/>
          <p:nvPr/>
        </p:nvSpPr>
        <p:spPr>
          <a:xfrm>
            <a:off x="0" y="5867400"/>
            <a:ext cx="8077200" cy="990600"/>
          </a:xfrm>
          <a:prstGeom prst="flowChartOnlineStorag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GB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3200" b="1" i="1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7772400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0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12000" b="1" i="1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0292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GB" sz="96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96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GB" sz="96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r 1"/>
          <p:cNvSpPr/>
          <p:nvPr/>
        </p:nvSpPr>
        <p:spPr>
          <a:xfrm>
            <a:off x="1905000" y="0"/>
            <a:ext cx="4267200" cy="3733800"/>
          </a:xfrm>
          <a:prstGeom prst="flowChar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7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GB" sz="7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7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7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GB" sz="72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609600" y="3352800"/>
            <a:ext cx="7239000" cy="3505200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GB" sz="40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40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LOGICAL DEFINITION</a:t>
            </a:r>
          </a:p>
          <a:p>
            <a:pPr algn="ctr"/>
            <a:r>
              <a:rPr lang="en-GB" sz="4000" b="1" i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Part-03 </a:t>
            </a:r>
            <a:endParaRPr lang="en-GB" sz="4000" b="1" i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0"/>
            <a:ext cx="7162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90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990600" y="6096000"/>
            <a:ext cx="7162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90600" y="762000"/>
            <a:ext cx="7162800" cy="533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90600" y="13716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অনুপপত্তিসমূহ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397000"/>
          <a:ext cx="8839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438400"/>
                <a:gridCol w="4876800"/>
                <a:gridCol w="22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নিয়ম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অনুপপত্তির</a:t>
                      </a:r>
                      <a:r>
                        <a:rPr lang="en-GB" sz="3200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অনুপপত্তির</a:t>
                      </a:r>
                      <a:r>
                        <a:rPr lang="en-GB" sz="3200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প্রথম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বাহুল্য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, ২।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অবান্তর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i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অব্যাপক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৪।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অতিব্যাপক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দ্বিতীয়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রুপক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২।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দুবোধ্য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তৃতীয়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চক্রক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চতুর্থ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নঞর্থক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পঞ্চম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অব্যাপক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3200" b="1" i="1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২।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অতিব্যাপক</a:t>
                      </a:r>
                      <a:r>
                        <a:rPr lang="en-GB" sz="32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Smiley Face 2"/>
          <p:cNvSpPr/>
          <p:nvPr/>
        </p:nvSpPr>
        <p:spPr>
          <a:xfrm>
            <a:off x="1066800" y="152400"/>
            <a:ext cx="6934200" cy="11430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লংঘনজনিত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অনুপপত্তিসমূহ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0"/>
            <a:ext cx="71628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6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6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60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990600" y="6096000"/>
            <a:ext cx="7162800" cy="76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90600" y="762000"/>
            <a:ext cx="7239000" cy="541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ভ্রান্তির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হেত্ত্বাভাস</a:t>
            </a:r>
            <a:r>
              <a:rPr lang="en-GB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( Fallacy ) </a:t>
            </a:r>
            <a:r>
              <a:rPr lang="en-GB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10-Point Star 7"/>
          <p:cNvSpPr/>
          <p:nvPr/>
        </p:nvSpPr>
        <p:spPr>
          <a:xfrm>
            <a:off x="2209800" y="838200"/>
            <a:ext cx="4800600" cy="1219200"/>
          </a:xfrm>
          <a:prstGeom prst="star10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Fallacy?</a:t>
            </a:r>
            <a:endParaRPr lang="en-GB" sz="60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152400"/>
            <a:ext cx="9144000" cy="1219200"/>
          </a:xfrm>
          <a:prstGeom prst="star10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The Fallacies of the Violation of Rules of Definition</a:t>
            </a:r>
            <a:endParaRPr lang="en-GB" sz="2800" b="1" i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57400" y="2438400"/>
            <a:ext cx="45720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30480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0" y="1447800"/>
            <a:ext cx="8915400" cy="990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V="1">
            <a:off x="152400" y="3352800"/>
            <a:ext cx="8763000" cy="228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1430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32004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53340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75438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04800" y="3886200"/>
            <a:ext cx="1905000" cy="1676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বাহুল্য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2200" y="3886200"/>
            <a:ext cx="1905000" cy="1676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আপতিক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495800" y="3886200"/>
            <a:ext cx="1905000" cy="1676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endParaRPr lang="en-GB" sz="3200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29400" y="3886200"/>
            <a:ext cx="1828800" cy="1676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অতিব্যাপকসংজ্ঞাজনিত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0" y="228600"/>
            <a:ext cx="8839200" cy="838200"/>
          </a:xfrm>
          <a:prstGeom prst="star7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বাহুল্য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8077200" cy="60016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গুনটি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উপলক্ষন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বাহুল্যসংজ্ঞাজনিত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চিন্তাশীল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ক্ষুধাবিশিষ্ট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মরনশীল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0" y="228600"/>
            <a:ext cx="8839200" cy="838200"/>
          </a:xfrm>
          <a:prstGeom prst="star7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আপতিক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1"/>
            <a:ext cx="8153400" cy="69865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গুনটি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অবান্তর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আপতিক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দ্বিপদী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সুখপ্রিয়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দ্বি-নয়ন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479</TotalTime>
  <Words>1182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Windows User</cp:lastModifiedBy>
  <cp:revision>92</cp:revision>
  <dcterms:created xsi:type="dcterms:W3CDTF">2006-08-16T00:00:00Z</dcterms:created>
  <dcterms:modified xsi:type="dcterms:W3CDTF">2020-09-23T16:40:22Z</dcterms:modified>
</cp:coreProperties>
</file>