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79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2020/12/12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339635" y="300446"/>
            <a:ext cx="8451668" cy="201168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উপস্থিত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সবাইকে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লাল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গোলাপের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শুভেচ্ছা</a:t>
            </a:r>
            <a:endParaRPr lang="en-US" altLang="zh-CN" dirty="0"/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" name="Picture 3" descr="F:\FLOWERS\বিভিন্ন ফুল\PF_15_R118X2_MINIMAL_NOGYP_NOFERN_VA1104_W1_S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4" y="2651760"/>
            <a:ext cx="8948056" cy="4206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1048619"/>
          <p:cNvSpPr>
            <a:spLocks noGrp="1"/>
          </p:cNvSpPr>
          <p:nvPr>
            <p:ph idx="1"/>
          </p:nvPr>
        </p:nvSpPr>
        <p:spPr>
          <a:xfrm>
            <a:off x="1626782" y="3256966"/>
            <a:ext cx="5422605" cy="15702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৩।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উত্তম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প্রশিক্ষণ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ক্ষেত্র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৪।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সময়ের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সদ্ব্যবহার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19" name="Title 1048618"/>
          <p:cNvSpPr>
            <a:spLocks noGrp="1"/>
          </p:cNvSpPr>
          <p:nvPr>
            <p:ph type="title"/>
          </p:nvPr>
        </p:nvSpPr>
        <p:spPr>
          <a:xfrm>
            <a:off x="1520456" y="955122"/>
            <a:ext cx="5582093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 smtClean="0">
                <a:solidFill>
                  <a:srgbClr val="FF0000"/>
                </a:solidFill>
              </a:rPr>
              <a:t>শ্রম</a:t>
            </a:r>
            <a:r>
              <a:rPr lang="en-US" altLang="en-GB" sz="4400" dirty="0" smtClean="0">
                <a:solidFill>
                  <a:srgbClr val="FF0000"/>
                </a:solidFill>
              </a:rPr>
              <a:t> </a:t>
            </a:r>
            <a:r>
              <a:rPr lang="en-GB" altLang="en-US" sz="4400" dirty="0" err="1" smtClean="0">
                <a:solidFill>
                  <a:srgbClr val="FF0000"/>
                </a:solidFill>
              </a:rPr>
              <a:t>বিভাগের</a:t>
            </a:r>
            <a:r>
              <a:rPr lang="en-US" altLang="en-GB" sz="4400" dirty="0" smtClean="0">
                <a:solidFill>
                  <a:srgbClr val="FF0000"/>
                </a:solidFill>
              </a:rPr>
              <a:t> </a:t>
            </a:r>
            <a:r>
              <a:rPr lang="en-GB" altLang="en-US" sz="4400" dirty="0" err="1" smtClean="0">
                <a:solidFill>
                  <a:srgbClr val="FF0000"/>
                </a:solidFill>
              </a:rPr>
              <a:t>সুবিধা</a:t>
            </a:r>
            <a:r>
              <a:rPr lang="bn-BD" altLang="en-US" sz="4400" dirty="0" smtClean="0">
                <a:solidFill>
                  <a:srgbClr val="FF0000"/>
                </a:solidFill>
              </a:rPr>
              <a:t>ঃ</a:t>
            </a:r>
            <a:endParaRPr lang="en-GB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1048621"/>
          <p:cNvSpPr>
            <a:spLocks noGrp="1"/>
          </p:cNvSpPr>
          <p:nvPr>
            <p:ph idx="1"/>
          </p:nvPr>
        </p:nvSpPr>
        <p:spPr>
          <a:xfrm>
            <a:off x="1297172" y="2512687"/>
            <a:ext cx="6049926" cy="160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৫</a:t>
            </a:r>
            <a:r>
              <a:rPr lang="en-GB" altLang="en-GB" sz="4000" dirty="0">
                <a:solidFill>
                  <a:srgbClr val="7030A0"/>
                </a:solidFill>
              </a:rPr>
              <a:t>।শ্রমের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গতিশীলতা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বৃদ্ধি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sz="4000" dirty="0">
                <a:solidFill>
                  <a:srgbClr val="00B050"/>
                </a:solidFill>
              </a:rPr>
              <a:t>৬</a:t>
            </a:r>
            <a:r>
              <a:rPr lang="en-GB" altLang="en-GB" sz="4000" dirty="0">
                <a:solidFill>
                  <a:srgbClr val="00B050"/>
                </a:solidFill>
              </a:rPr>
              <a:t>। </a:t>
            </a:r>
            <a:r>
              <a:rPr lang="en-GB" sz="4000" dirty="0" err="1">
                <a:solidFill>
                  <a:srgbClr val="00B050"/>
                </a:solidFill>
              </a:rPr>
              <a:t>উৎপাদনশীলতা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21" name="Title 1048620"/>
          <p:cNvSpPr>
            <a:spLocks noGrp="1"/>
          </p:cNvSpPr>
          <p:nvPr>
            <p:ph type="title"/>
          </p:nvPr>
        </p:nvSpPr>
        <p:spPr>
          <a:xfrm>
            <a:off x="1796902" y="997652"/>
            <a:ext cx="494414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 err="1" smtClean="0">
                <a:solidFill>
                  <a:srgbClr val="FF0000"/>
                </a:solidFill>
              </a:rPr>
              <a:t>শ্রম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সুবিধা</a:t>
            </a:r>
            <a:r>
              <a:rPr lang="bn-BD" altLang="en-US" sz="4000" dirty="0" smtClean="0">
                <a:solidFill>
                  <a:srgbClr val="FF0000"/>
                </a:solidFill>
              </a:rPr>
              <a:t>ঃ</a:t>
            </a:r>
            <a:endParaRPr lang="en-GB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>
          <a:xfrm>
            <a:off x="1095155" y="3480249"/>
            <a:ext cx="6337004" cy="1719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৭।শ্রমিকের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মজুরী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US" sz="4000" dirty="0">
                <a:solidFill>
                  <a:srgbClr val="00B050"/>
                </a:solidFill>
              </a:rPr>
              <a:t>৮।জীবনযাত্রার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মান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উন্নয়ন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623" name="Title 1048622"/>
          <p:cNvSpPr>
            <a:spLocks noGrp="1"/>
          </p:cNvSpPr>
          <p:nvPr>
            <p:ph type="title"/>
          </p:nvPr>
        </p:nvSpPr>
        <p:spPr>
          <a:xfrm>
            <a:off x="1616149" y="1720667"/>
            <a:ext cx="499730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 err="1" smtClean="0">
                <a:solidFill>
                  <a:srgbClr val="FF0000"/>
                </a:solidFill>
              </a:rPr>
              <a:t>শ্রম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সুবিধা</a:t>
            </a:r>
            <a:r>
              <a:rPr lang="bn-BD" altLang="en-US" sz="4000" dirty="0" smtClean="0">
                <a:solidFill>
                  <a:srgbClr val="FF0000"/>
                </a:solidFill>
              </a:rPr>
              <a:t>ঃ</a:t>
            </a:r>
            <a:endParaRPr lang="en-GB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>
          <a:xfrm>
            <a:off x="850605" y="1959794"/>
            <a:ext cx="7527851" cy="2792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বলতে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কী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বুঝ</a:t>
            </a:r>
            <a:r>
              <a:rPr lang="en-US" altLang="en-GB" sz="4000" dirty="0"/>
              <a:t>?</a:t>
            </a:r>
            <a:endParaRPr lang="en-GB" sz="4000" dirty="0"/>
          </a:p>
          <a:p>
            <a:r>
              <a:rPr lang="en-GB" altLang="en-GB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বিভাগ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প্রধানত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প্রকারও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কিকি</a:t>
            </a:r>
            <a:r>
              <a:rPr lang="en-US" altLang="en-GB" sz="4000" dirty="0">
                <a:solidFill>
                  <a:srgbClr val="00B050"/>
                </a:solidFill>
              </a:rPr>
              <a:t>?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GB" sz="4000" dirty="0">
                <a:solidFill>
                  <a:srgbClr val="0070C0"/>
                </a:solidFill>
              </a:rPr>
              <a:t>৩।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সুবিধা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গুলি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লিখ</a:t>
            </a:r>
            <a:r>
              <a:rPr lang="en-US" altLang="en-GB" sz="4000" dirty="0">
                <a:solidFill>
                  <a:srgbClr val="0070C0"/>
                </a:solidFill>
              </a:rPr>
              <a:t>?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2413590" y="657410"/>
            <a:ext cx="4019107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মূলায়ন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>
          <a:xfrm>
            <a:off x="1339703" y="2927356"/>
            <a:ext cx="6390167" cy="1389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সাধারণ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কর্ম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দক্ষতা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হ্রাস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FF0000"/>
                </a:solidFill>
              </a:rPr>
              <a:t>২।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কাজের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এক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ঘেঁয়েমি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>
                <a:solidFill>
                  <a:srgbClr val="0070C0"/>
                </a:solidFill>
              </a:rPr>
              <a:t>অসুবিধা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 smtClean="0">
                <a:solidFill>
                  <a:srgbClr val="0070C0"/>
                </a:solidFill>
              </a:rPr>
              <a:t>সমূহ</a:t>
            </a:r>
            <a:r>
              <a:rPr lang="bn-BD" altLang="en-US" sz="4800" dirty="0" smtClean="0">
                <a:solidFill>
                  <a:srgbClr val="0070C0"/>
                </a:solidFill>
              </a:rPr>
              <a:t>ঃ</a:t>
            </a:r>
            <a:endParaRPr lang="en-GB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>
          <a:xfrm>
            <a:off x="1945758" y="2937988"/>
            <a:ext cx="5029200" cy="151705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৩।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সৃজনশীলতা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হ্রাস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৪।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বেকার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সমস্যা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সৃষ্টি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592" name="Title 1048591"/>
          <p:cNvSpPr>
            <a:spLocks noGrp="1"/>
          </p:cNvSpPr>
          <p:nvPr>
            <p:ph type="title"/>
          </p:nvPr>
        </p:nvSpPr>
        <p:spPr>
          <a:xfrm>
            <a:off x="648586" y="1167773"/>
            <a:ext cx="720887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 smtClean="0">
                <a:solidFill>
                  <a:srgbClr val="0070C0"/>
                </a:solidFill>
              </a:rPr>
              <a:t>শ্রম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বিভাগের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অসুবিধা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সমূহ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>
          <a:xfrm>
            <a:off x="1967023" y="3001786"/>
            <a:ext cx="5273749" cy="16871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৫</a:t>
            </a:r>
            <a:r>
              <a:rPr lang="en-GB" altLang="en-GB" sz="4000" dirty="0">
                <a:solidFill>
                  <a:srgbClr val="7030A0"/>
                </a:solidFill>
              </a:rPr>
              <a:t>। </a:t>
            </a:r>
            <a:r>
              <a:rPr lang="en-GB" altLang="en-GB" sz="4000" dirty="0" err="1">
                <a:solidFill>
                  <a:srgbClr val="7030A0"/>
                </a:solidFill>
              </a:rPr>
              <a:t>অধিক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নির্ভরশীলতা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>
                <a:solidFill>
                  <a:srgbClr val="00B050"/>
                </a:solidFill>
              </a:rPr>
              <a:t>৬।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শ্রেণী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বৈষম্যের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সৃষ্টি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1329070" y="1199671"/>
            <a:ext cx="6804837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 smtClean="0">
                <a:solidFill>
                  <a:srgbClr val="0070C0"/>
                </a:solidFill>
              </a:rPr>
              <a:t>শ্রম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বিভাগের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অসুবিধা</a:t>
            </a:r>
            <a:r>
              <a:rPr lang="en-US" altLang="en-GB" sz="4400" dirty="0" smtClean="0">
                <a:solidFill>
                  <a:srgbClr val="0070C0"/>
                </a:solidFill>
              </a:rPr>
              <a:t> </a:t>
            </a:r>
            <a:r>
              <a:rPr lang="en-GB" altLang="en-US" sz="4400" dirty="0" err="1" smtClean="0">
                <a:solidFill>
                  <a:srgbClr val="0070C0"/>
                </a:solidFill>
              </a:rPr>
              <a:t>সমূহ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2831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GB" sz="4000" dirty="0" err="1">
                <a:solidFill>
                  <a:srgbClr val="00B050"/>
                </a:solidFill>
              </a:rPr>
              <a:t>শ্রমের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গতিশীলতা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কী</a:t>
            </a:r>
            <a:r>
              <a:rPr lang="en-US" altLang="en-GB" sz="4000" dirty="0">
                <a:solidFill>
                  <a:srgbClr val="00B050"/>
                </a:solidFill>
              </a:rPr>
              <a:t>?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গতিশীলতার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প্রকারভেদ</a:t>
            </a:r>
            <a:r>
              <a:rPr lang="en-US" altLang="en-GB" sz="4000" dirty="0">
                <a:solidFill>
                  <a:srgbClr val="00B050"/>
                </a:solidFill>
              </a:rPr>
              <a:t>  </a:t>
            </a:r>
            <a:r>
              <a:rPr lang="en-GB" altLang="en-US" sz="4000" dirty="0" err="1">
                <a:solidFill>
                  <a:srgbClr val="00B050"/>
                </a:solidFill>
              </a:rPr>
              <a:t>শিখে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আসবে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>
            <a:off x="2190307" y="306536"/>
            <a:ext cx="4529470" cy="1143000"/>
          </a:xfrm>
        </p:spPr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বাড়ির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কাজ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p\Pictures\13412993_567127306781427_210980367681976233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0192" y="2978331"/>
            <a:ext cx="4167053" cy="343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0065" y="2262981"/>
            <a:ext cx="5741581" cy="3180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588" name="Title 1048587"/>
          <p:cNvSpPr>
            <a:spLocks noGrp="1"/>
          </p:cNvSpPr>
          <p:nvPr>
            <p:ph type="title"/>
          </p:nvPr>
        </p:nvSpPr>
        <p:spPr>
          <a:xfrm>
            <a:off x="1477926" y="699940"/>
            <a:ext cx="636890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GB" sz="6000" dirty="0">
                <a:solidFill>
                  <a:srgbClr val="FF0000"/>
                </a:solidFill>
              </a:rPr>
              <a:t>THANKS TO ALL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>
          <a:xfrm>
            <a:off x="274320" y="2782995"/>
            <a:ext cx="5998889" cy="32770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B050"/>
                </a:solidFill>
              </a:rPr>
              <a:t>নাম</a:t>
            </a:r>
            <a:r>
              <a:rPr lang="en-US" altLang="en-GB" sz="3200" dirty="0" smtClean="0">
                <a:solidFill>
                  <a:srgbClr val="00B050"/>
                </a:solidFill>
              </a:rPr>
              <a:t>:</a:t>
            </a:r>
            <a:r>
              <a:rPr lang="en-GB" altLang="en-US" sz="3200" dirty="0" smtClean="0">
                <a:solidFill>
                  <a:srgbClr val="00B050"/>
                </a:solidFill>
              </a:rPr>
              <a:t>এ</a:t>
            </a:r>
            <a:r>
              <a:rPr lang="en-US" altLang="en-GB" sz="3200" dirty="0" smtClean="0">
                <a:solidFill>
                  <a:srgbClr val="00B050"/>
                </a:solidFill>
              </a:rPr>
              <a:t>,</a:t>
            </a:r>
            <a:r>
              <a:rPr lang="en-GB" altLang="en-US" sz="3200" dirty="0" err="1" smtClean="0">
                <a:solidFill>
                  <a:srgbClr val="00B050"/>
                </a:solidFill>
              </a:rPr>
              <a:t>বি</a:t>
            </a:r>
            <a:r>
              <a:rPr lang="en-US" altLang="en-GB" sz="3200" dirty="0" smtClean="0">
                <a:solidFill>
                  <a:srgbClr val="00B050"/>
                </a:solidFill>
              </a:rPr>
              <a:t>, </a:t>
            </a:r>
            <a:r>
              <a:rPr lang="en-GB" altLang="en-US" sz="3200" dirty="0" err="1" smtClean="0">
                <a:solidFill>
                  <a:srgbClr val="00B050"/>
                </a:solidFill>
              </a:rPr>
              <a:t>এম</a:t>
            </a:r>
            <a:r>
              <a:rPr lang="en-US" altLang="en-GB" sz="3200" dirty="0" smtClean="0">
                <a:solidFill>
                  <a:srgbClr val="00B050"/>
                </a:solidFill>
              </a:rPr>
              <a:t>, </a:t>
            </a:r>
            <a:r>
              <a:rPr lang="en-GB" altLang="en-US" sz="3200" dirty="0" err="1" smtClean="0">
                <a:solidFill>
                  <a:srgbClr val="00B050"/>
                </a:solidFill>
              </a:rPr>
              <a:t>আবদুলহাই</a:t>
            </a:r>
            <a:r>
              <a:rPr lang="en-GB" altLang="en-US" sz="3200" dirty="0" smtClean="0">
                <a:solidFill>
                  <a:srgbClr val="7030A0"/>
                </a:solidFill>
              </a:rPr>
              <a:t>।</a:t>
            </a:r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US" altLang="en-GB" sz="3200" dirty="0" smtClean="0">
                <a:solidFill>
                  <a:srgbClr val="7030A0"/>
                </a:solidFill>
              </a:rPr>
              <a:t>  </a:t>
            </a:r>
            <a:r>
              <a:rPr lang="en-GB" altLang="en-US" sz="3200" dirty="0" err="1" smtClean="0">
                <a:solidFill>
                  <a:srgbClr val="7030A0"/>
                </a:solidFill>
              </a:rPr>
              <a:t>সিনিয়র</a:t>
            </a:r>
            <a:r>
              <a:rPr lang="en-US" altLang="en-GB" sz="3200" dirty="0" smtClean="0">
                <a:solidFill>
                  <a:srgbClr val="7030A0"/>
                </a:solidFill>
              </a:rPr>
              <a:t> </a:t>
            </a:r>
            <a:r>
              <a:rPr lang="en-GB" altLang="en-US" sz="3200" dirty="0" err="1" smtClean="0">
                <a:solidFill>
                  <a:srgbClr val="7030A0"/>
                </a:solidFill>
              </a:rPr>
              <a:t>প্রভাষক</a:t>
            </a:r>
            <a:r>
              <a:rPr lang="en-GB" altLang="en-US" sz="3200" dirty="0" smtClean="0">
                <a:solidFill>
                  <a:srgbClr val="7030A0"/>
                </a:solidFill>
              </a:rPr>
              <a:t>।</a:t>
            </a:r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altLang="en-US" sz="3200" dirty="0" err="1" smtClean="0">
                <a:solidFill>
                  <a:srgbClr val="FF0000"/>
                </a:solidFill>
              </a:rPr>
              <a:t>খোশবাস</a:t>
            </a:r>
            <a:r>
              <a:rPr lang="en-US" altLang="en-GB" sz="3200" dirty="0" smtClean="0">
                <a:solidFill>
                  <a:srgbClr val="FF00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0000"/>
                </a:solidFill>
              </a:rPr>
              <a:t>উচ্চ</a:t>
            </a:r>
            <a:r>
              <a:rPr lang="en-US" altLang="en-GB" sz="3200" dirty="0" smtClean="0">
                <a:solidFill>
                  <a:srgbClr val="FF00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altLang="en-GB" sz="3200" dirty="0" smtClean="0">
                <a:solidFill>
                  <a:srgbClr val="FF0000"/>
                </a:solidFill>
              </a:rPr>
              <a:t> </a:t>
            </a:r>
            <a:r>
              <a:rPr lang="en-GB" altLang="en-US" sz="3200" dirty="0" smtClean="0">
                <a:solidFill>
                  <a:srgbClr val="FF0000"/>
                </a:solidFill>
              </a:rPr>
              <a:t>ও</a:t>
            </a:r>
            <a:r>
              <a:rPr lang="en-US" altLang="en-GB" sz="3200" dirty="0" smtClean="0">
                <a:solidFill>
                  <a:srgbClr val="FF00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0000"/>
                </a:solidFill>
              </a:rPr>
              <a:t>কলেজ</a:t>
            </a:r>
            <a:r>
              <a:rPr lang="en-GB" altLang="en-US" sz="3200" dirty="0" smtClean="0">
                <a:solidFill>
                  <a:srgbClr val="7030A0"/>
                </a:solidFill>
              </a:rPr>
              <a:t>।</a:t>
            </a:r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altLang="en-US" sz="3200" dirty="0" err="1" smtClean="0"/>
              <a:t>বরুড়া</a:t>
            </a:r>
            <a:r>
              <a:rPr lang="en-US" altLang="en-GB" sz="3200" dirty="0" smtClean="0"/>
              <a:t>,</a:t>
            </a:r>
            <a:r>
              <a:rPr lang="en-GB" altLang="en-US" sz="3200" dirty="0" err="1" smtClean="0"/>
              <a:t>কুমিল্লা</a:t>
            </a:r>
            <a:r>
              <a:rPr lang="en-GB" altLang="en-US" sz="3200" dirty="0" smtClean="0">
                <a:solidFill>
                  <a:srgbClr val="7030A0"/>
                </a:solidFill>
              </a:rPr>
              <a:t>।</a:t>
            </a:r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altLang="en-US" sz="3200" dirty="0" err="1" smtClean="0">
                <a:solidFill>
                  <a:srgbClr val="7030A0"/>
                </a:solidFill>
              </a:rPr>
              <a:t>মোবাইল</a:t>
            </a:r>
            <a:r>
              <a:rPr lang="en-US" altLang="en-GB" sz="3200" dirty="0" smtClean="0">
                <a:solidFill>
                  <a:srgbClr val="7030A0"/>
                </a:solidFill>
              </a:rPr>
              <a:t>:</a:t>
            </a:r>
            <a:r>
              <a:rPr lang="en-GB" altLang="en-US" sz="3200" dirty="0" smtClean="0">
                <a:solidFill>
                  <a:srgbClr val="7030A0"/>
                </a:solidFill>
              </a:rPr>
              <a:t>০১৮২২</a:t>
            </a:r>
            <a:r>
              <a:rPr lang="en-US" altLang="en-GB" sz="3200" dirty="0" smtClean="0">
                <a:solidFill>
                  <a:srgbClr val="7030A0"/>
                </a:solidFill>
              </a:rPr>
              <a:t>-</a:t>
            </a:r>
            <a:r>
              <a:rPr lang="en-GB" altLang="en-US" sz="3200" dirty="0" smtClean="0">
                <a:solidFill>
                  <a:srgbClr val="7030A0"/>
                </a:solidFill>
              </a:rPr>
              <a:t>৮১১১৩১</a:t>
            </a:r>
          </a:p>
          <a:p>
            <a:r>
              <a:rPr lang="en-GB" sz="3200" dirty="0" err="1" smtClean="0">
                <a:solidFill>
                  <a:srgbClr val="7030A0"/>
                </a:solidFill>
              </a:rPr>
              <a:t>Email:haipmh@gmail.com</a:t>
            </a:r>
            <a:endParaRPr lang="en-GB" sz="3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48603" name="Title 1048602"/>
          <p:cNvSpPr>
            <a:spLocks noGrp="1"/>
          </p:cNvSpPr>
          <p:nvPr>
            <p:ph type="title"/>
          </p:nvPr>
        </p:nvSpPr>
        <p:spPr>
          <a:xfrm>
            <a:off x="1116419" y="156755"/>
            <a:ext cx="6911162" cy="13637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    </a:t>
            </a:r>
            <a:r>
              <a:rPr lang="en-GB" sz="6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altLang="en-GB" sz="6000" dirty="0" smtClean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পরিচিতি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9414" y="1568759"/>
            <a:ext cx="2711303" cy="4672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F:\FLOWERS\বিভিন্ন ফুল\PF_15_A924_MINIMAL_VA0325_W1_S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154" y="1562682"/>
            <a:ext cx="1796901" cy="107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LOWERS\বিভিন্ন ফুল\I0kG1Hj6o1sz9bQlMTf7ci8esY2JIqlq2D-cfh3s3IzOkdZTVk0eFU9fRYYi-ZGXFvE=h9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51230" y="1481138"/>
            <a:ext cx="7241539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05" name="Title 1048604"/>
          <p:cNvSpPr>
            <a:spLocks noGrp="1"/>
          </p:cNvSpPr>
          <p:nvPr>
            <p:ph type="title"/>
          </p:nvPr>
        </p:nvSpPr>
        <p:spPr>
          <a:xfrm>
            <a:off x="2531878" y="354494"/>
            <a:ext cx="4538773" cy="8758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6000" dirty="0" err="1">
                <a:solidFill>
                  <a:srgbClr val="7030A0"/>
                </a:solidFill>
              </a:rPr>
              <a:t>পাঠ</a:t>
            </a:r>
            <a:r>
              <a:rPr lang="en-US" altLang="en-GB" sz="6000" dirty="0">
                <a:solidFill>
                  <a:srgbClr val="7030A0"/>
                </a:solidFill>
              </a:rPr>
              <a:t> </a:t>
            </a:r>
            <a:r>
              <a:rPr lang="en-GB" altLang="en-US" sz="6000" dirty="0" err="1">
                <a:solidFill>
                  <a:srgbClr val="7030A0"/>
                </a:solidFill>
              </a:rPr>
              <a:t>পরিচিতি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8316" y="1816041"/>
            <a:ext cx="6932428" cy="26776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    </a:t>
            </a:r>
            <a:r>
              <a:rPr lang="en-GB" sz="3200" dirty="0" err="1" smtClean="0">
                <a:solidFill>
                  <a:srgbClr val="FFFF00"/>
                </a:solidFill>
              </a:rPr>
              <a:t>বিষয়</a:t>
            </a:r>
            <a:r>
              <a:rPr lang="en-US" altLang="en-GB" sz="3200" dirty="0" smtClean="0">
                <a:solidFill>
                  <a:srgbClr val="FFFF00"/>
                </a:solidFill>
              </a:rPr>
              <a:t>: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উৎপাদন</a:t>
            </a:r>
            <a:r>
              <a:rPr lang="en-US" altLang="en-GB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বব্যবস্থাপনা</a:t>
            </a:r>
            <a:r>
              <a:rPr lang="en-US" altLang="en-GB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smtClean="0">
                <a:solidFill>
                  <a:srgbClr val="FFFF00"/>
                </a:solidFill>
              </a:rPr>
              <a:t>ও</a:t>
            </a:r>
            <a:r>
              <a:rPr lang="en-US" altLang="en-GB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বিপণন</a:t>
            </a:r>
            <a:endParaRPr lang="en-GB" sz="3200" dirty="0" smtClean="0">
              <a:solidFill>
                <a:srgbClr val="FFFF00"/>
              </a:solidFill>
            </a:endParaRPr>
          </a:p>
          <a:p>
            <a:r>
              <a:rPr lang="en-US" altLang="en-GB" sz="3200" dirty="0" smtClean="0">
                <a:solidFill>
                  <a:srgbClr val="FFFF00"/>
                </a:solidFill>
              </a:rPr>
              <a:t>                                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প্রথম</a:t>
            </a:r>
            <a:r>
              <a:rPr lang="en-US" altLang="en-GB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পত্র</a:t>
            </a:r>
            <a:endParaRPr lang="en-GB" sz="3200" dirty="0" smtClean="0">
              <a:solidFill>
                <a:srgbClr val="FFFF00"/>
              </a:solidFill>
            </a:endParaRPr>
          </a:p>
          <a:p>
            <a:r>
              <a:rPr lang="en-GB" altLang="en-US" sz="3200" dirty="0" smtClean="0">
                <a:solidFill>
                  <a:srgbClr val="FFFF00"/>
                </a:solidFill>
              </a:rPr>
              <a:t>    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অধ্যায়</a:t>
            </a:r>
            <a:r>
              <a:rPr lang="en-US" altLang="en-GB" sz="3200" dirty="0" smtClean="0">
                <a:solidFill>
                  <a:srgbClr val="FFFF00"/>
                </a:solidFill>
              </a:rPr>
              <a:t>: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দ্বিতীয়</a:t>
            </a:r>
            <a:r>
              <a:rPr lang="en-US" altLang="en-GB" sz="3200" dirty="0" smtClean="0">
                <a:solidFill>
                  <a:srgbClr val="FFFF00"/>
                </a:solidFill>
              </a:rPr>
              <a:t>(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উৎপাদনের</a:t>
            </a:r>
            <a:r>
              <a:rPr lang="en-US" altLang="en-GB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উপকরণ</a:t>
            </a:r>
            <a:r>
              <a:rPr lang="en-US" altLang="en-GB" sz="3200" dirty="0" smtClean="0">
                <a:solidFill>
                  <a:srgbClr val="FFFF00"/>
                </a:solidFill>
              </a:rPr>
              <a:t>)</a:t>
            </a:r>
            <a:endParaRPr lang="en-GB" sz="3200" dirty="0" smtClean="0">
              <a:solidFill>
                <a:srgbClr val="FFFF00"/>
              </a:solidFill>
            </a:endParaRPr>
          </a:p>
          <a:p>
            <a:r>
              <a:rPr lang="en-GB" altLang="en-US" sz="3200" dirty="0" smtClean="0">
                <a:solidFill>
                  <a:srgbClr val="FFFF00"/>
                </a:solidFill>
              </a:rPr>
              <a:t>     </a:t>
            </a:r>
            <a:r>
              <a:rPr lang="en-GB" altLang="en-US" sz="3200" dirty="0" smtClean="0">
                <a:solidFill>
                  <a:srgbClr val="FFFF00"/>
                </a:solidFill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শ্রেণী</a:t>
            </a:r>
            <a:r>
              <a:rPr lang="en-US" altLang="en-GB" sz="3200" dirty="0" smtClean="0">
                <a:solidFill>
                  <a:srgbClr val="FFFF00"/>
                </a:solidFill>
              </a:rPr>
              <a:t>:  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একাদশ-দ্বাদশ</a:t>
            </a:r>
            <a:endParaRPr lang="en-GB" sz="3200" dirty="0" smtClean="0">
              <a:solidFill>
                <a:srgbClr val="FFFF00"/>
              </a:solidFill>
            </a:endParaRPr>
          </a:p>
          <a:p>
            <a:r>
              <a:rPr lang="en-GB" altLang="en-US" sz="3200" dirty="0" smtClean="0">
                <a:solidFill>
                  <a:srgbClr val="FFFF00"/>
                </a:solidFill>
              </a:rPr>
              <a:t>               </a:t>
            </a:r>
            <a:r>
              <a:rPr lang="en-GB" altLang="en-US" sz="3200" dirty="0" err="1" smtClean="0">
                <a:solidFill>
                  <a:srgbClr val="FFFF00"/>
                </a:solidFill>
              </a:rPr>
              <a:t>তারিখ</a:t>
            </a:r>
            <a:r>
              <a:rPr lang="en-US" altLang="en-GB" sz="3200" dirty="0" smtClean="0">
                <a:solidFill>
                  <a:srgbClr val="FFFF00"/>
                </a:solidFill>
              </a:rPr>
              <a:t>: </a:t>
            </a:r>
            <a:endParaRPr lang="en-GB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Shareit\Photo\550x376_zpsa21d7aa9_27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49302" y="1817633"/>
            <a:ext cx="6096000" cy="4171950"/>
          </a:xfrm>
          <a:prstGeom prst="rect">
            <a:avLst/>
          </a:prstGeom>
          <a:noFill/>
        </p:spPr>
      </p:pic>
      <p:sp>
        <p:nvSpPr>
          <p:cNvPr id="1048607" name="Title 1048606"/>
          <p:cNvSpPr>
            <a:spLocks noGrp="1"/>
          </p:cNvSpPr>
          <p:nvPr>
            <p:ph type="title"/>
          </p:nvPr>
        </p:nvSpPr>
        <p:spPr>
          <a:xfrm>
            <a:off x="2477386" y="295903"/>
            <a:ext cx="448694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6000" dirty="0" err="1">
                <a:solidFill>
                  <a:srgbClr val="00B050"/>
                </a:solidFill>
              </a:rPr>
              <a:t>আজকেরপাঠ</a:t>
            </a:r>
            <a:endParaRPr lang="en-GB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xfrm>
            <a:off x="2137144" y="2060908"/>
            <a:ext cx="476338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6000" dirty="0">
                <a:solidFill>
                  <a:srgbClr val="0070C0"/>
                </a:solidFill>
              </a:rPr>
              <a:t> </a:t>
            </a:r>
            <a:r>
              <a:rPr lang="en-GB" altLang="en-US" sz="6000" dirty="0" err="1">
                <a:solidFill>
                  <a:srgbClr val="0070C0"/>
                </a:solidFill>
              </a:rPr>
              <a:t>বিভাগ</a:t>
            </a:r>
            <a:endParaRPr lang="en-GB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09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ধারনা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ব্যাখ্যা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করতে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পারবে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২।শ্রম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প্রকারভেদ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বিশ্লেষণ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করতে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পারবে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7030A0"/>
                </a:solidFill>
              </a:rPr>
              <a:t>৩।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শ্রম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বিভাগের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সুবিধা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>
                <a:solidFill>
                  <a:srgbClr val="7030A0"/>
                </a:solidFill>
              </a:rPr>
              <a:t>ও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অসুবিধা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বর্ণনা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করতে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পারবে</a:t>
            </a:r>
            <a:r>
              <a:rPr lang="en-GB" altLang="en-US" dirty="0"/>
              <a:t>।</a:t>
            </a:r>
            <a:endParaRPr lang="en-GB" dirty="0"/>
          </a:p>
        </p:txBody>
      </p:sp>
      <p:sp>
        <p:nvSpPr>
          <p:cNvPr id="1048611" name="Title 10486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42521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6000" dirty="0" err="1"/>
              <a:t>এই</a:t>
            </a:r>
            <a:r>
              <a:rPr lang="en-US" altLang="en-GB" sz="6000" dirty="0"/>
              <a:t> </a:t>
            </a:r>
            <a:r>
              <a:rPr lang="en-GB" altLang="en-US" sz="6000" dirty="0" err="1"/>
              <a:t>পাঠ</a:t>
            </a:r>
            <a:r>
              <a:rPr lang="en-US" altLang="en-GB" sz="6000" dirty="0"/>
              <a:t> </a:t>
            </a:r>
            <a:r>
              <a:rPr lang="en-GB" altLang="en-US" sz="6000" dirty="0" err="1"/>
              <a:t>শেষে</a:t>
            </a:r>
            <a:r>
              <a:rPr lang="en-US" altLang="en-GB" sz="6000" dirty="0"/>
              <a:t> </a:t>
            </a:r>
            <a:r>
              <a:rPr lang="en-GB" altLang="en-US" sz="6000" dirty="0" err="1" smtClean="0"/>
              <a:t>শিক্ষার্থীরা</a:t>
            </a:r>
            <a:r>
              <a:rPr lang="en-GB" altLang="en-US" sz="6000" dirty="0" smtClean="0"/>
              <a:t>-</a:t>
            </a:r>
            <a:endParaRPr lang="en-GB" sz="6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>
          <a:xfrm>
            <a:off x="489098" y="1903229"/>
            <a:ext cx="8229600" cy="23285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</a:t>
            </a:r>
            <a:r>
              <a:rPr lang="en-US" altLang="en-GB" sz="4000" dirty="0">
                <a:solidFill>
                  <a:srgbClr val="FF0000"/>
                </a:solidFill>
              </a:rPr>
              <a:t>:  </a:t>
            </a:r>
            <a:r>
              <a:rPr lang="en-GB" altLang="en-US" sz="4000" dirty="0" err="1"/>
              <a:t>কাজের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প্রকৃতি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অনুযায়ী</a:t>
            </a:r>
            <a:r>
              <a:rPr lang="en-US" altLang="en-GB" sz="4000" dirty="0"/>
              <a:t>   </a:t>
            </a:r>
            <a:r>
              <a:rPr lang="en-GB" altLang="en-US" sz="4000" dirty="0" err="1"/>
              <a:t>সেগুলোকে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বিভিন্ন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ভাগে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নেওয়া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হলে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এরূপ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বিভাজনকে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শ্রমবিভাগ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বলা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হয়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13" name="Title 1048612"/>
          <p:cNvSpPr>
            <a:spLocks noGrp="1"/>
          </p:cNvSpPr>
          <p:nvPr>
            <p:ph type="title"/>
          </p:nvPr>
        </p:nvSpPr>
        <p:spPr>
          <a:xfrm>
            <a:off x="2094614" y="274638"/>
            <a:ext cx="3912781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 smtClean="0">
                <a:solidFill>
                  <a:srgbClr val="7030A0"/>
                </a:solidFill>
              </a:rPr>
              <a:t>আলোচনা</a:t>
            </a:r>
            <a:r>
              <a:rPr lang="en-GB" sz="6000" dirty="0" smtClean="0">
                <a:solidFill>
                  <a:srgbClr val="7030A0"/>
                </a:solidFill>
              </a:rPr>
              <a:t>:</a:t>
            </a:r>
            <a:endParaRPr lang="en-GB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1048615"/>
          <p:cNvSpPr>
            <a:spLocks noGrp="1"/>
          </p:cNvSpPr>
          <p:nvPr>
            <p:ph idx="1"/>
          </p:nvPr>
        </p:nvSpPr>
        <p:spPr>
          <a:xfrm>
            <a:off x="425302" y="2767869"/>
            <a:ext cx="8229600" cy="22506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সরল</a:t>
            </a:r>
            <a:r>
              <a:rPr lang="en-US" altLang="en-GB" sz="4000" dirty="0">
                <a:solidFill>
                  <a:srgbClr val="FF0000"/>
                </a:solidFill>
              </a:rPr>
              <a:t>/ </a:t>
            </a:r>
            <a:r>
              <a:rPr lang="en-GB" altLang="en-US" sz="4000" dirty="0" err="1">
                <a:solidFill>
                  <a:srgbClr val="FF0000"/>
                </a:solidFill>
              </a:rPr>
              <a:t>পেশাগত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>
                <a:solidFill>
                  <a:srgbClr val="7030A0"/>
                </a:solidFill>
              </a:rPr>
              <a:t>২।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জটিল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শ্রম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বিভাগ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/>
              <a:t>৩।</a:t>
            </a:r>
            <a:r>
              <a:rPr lang="en-US" altLang="en-GB" sz="4000" dirty="0"/>
              <a:t> </a:t>
            </a:r>
            <a:r>
              <a:rPr lang="bn-BD" altLang="en-GB" sz="4000" dirty="0" smtClean="0"/>
              <a:t>আ</a:t>
            </a:r>
            <a:r>
              <a:rPr lang="en-GB" altLang="en-US" sz="4000" dirty="0" err="1" smtClean="0"/>
              <a:t>ন্ঞলিক</a:t>
            </a:r>
            <a:r>
              <a:rPr lang="en-US" altLang="en-GB" sz="4000" dirty="0" smtClean="0"/>
              <a:t> </a:t>
            </a:r>
            <a:r>
              <a:rPr lang="en-GB" altLang="en-US" sz="4000" dirty="0" err="1"/>
              <a:t>বা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ভৌগলিক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</a:t>
            </a:r>
            <a:r>
              <a:rPr lang="en-GB" altLang="en-US" dirty="0"/>
              <a:t>।</a:t>
            </a:r>
            <a:endParaRPr lang="en-GB" dirty="0"/>
          </a:p>
        </p:txBody>
      </p:sp>
      <p:sp>
        <p:nvSpPr>
          <p:cNvPr id="1048615" name="Title 1048614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800" dirty="0" err="1"/>
              <a:t>শ্রম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বিভাগ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প্রধানত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তিন</a:t>
            </a:r>
            <a:r>
              <a:rPr lang="en-US" altLang="en-GB" sz="4800" dirty="0"/>
              <a:t> </a:t>
            </a:r>
            <a:r>
              <a:rPr lang="en-GB" altLang="en-US" sz="4800" dirty="0" err="1" smtClean="0"/>
              <a:t>প্রকার</a:t>
            </a:r>
            <a:r>
              <a:rPr lang="en-GB" altLang="en-US" dirty="0" smtClean="0"/>
              <a:t>:</a:t>
            </a:r>
            <a:endParaRPr lang="en-GB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1048617"/>
          <p:cNvSpPr>
            <a:spLocks noGrp="1"/>
          </p:cNvSpPr>
          <p:nvPr>
            <p:ph idx="1"/>
          </p:nvPr>
        </p:nvSpPr>
        <p:spPr>
          <a:xfrm>
            <a:off x="829339" y="3214434"/>
            <a:ext cx="7570382" cy="15383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যোগ্যতা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অনুযায়ী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কার্যবন্টন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শ্রমিকের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দক্ষতা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>
                <a:solidFill>
                  <a:srgbClr val="00B050"/>
                </a:solidFill>
              </a:rPr>
              <a:t>ও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নৈপূণ্যতা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dirty="0">
                <a:solidFill>
                  <a:srgbClr val="00B050"/>
                </a:solidFill>
              </a:rPr>
              <a:t>।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48617" name="Title 1048616"/>
          <p:cNvSpPr>
            <a:spLocks noGrp="1"/>
          </p:cNvSpPr>
          <p:nvPr>
            <p:ph type="title"/>
          </p:nvPr>
        </p:nvSpPr>
        <p:spPr>
          <a:xfrm>
            <a:off x="616689" y="1146508"/>
            <a:ext cx="7676707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 smtClean="0">
                <a:solidFill>
                  <a:srgbClr val="FF0000"/>
                </a:solidFill>
              </a:rPr>
              <a:t>সুবিধা</a:t>
            </a:r>
            <a:r>
              <a:rPr lang="bn-BD" altLang="en-US" sz="6000" dirty="0" smtClean="0">
                <a:solidFill>
                  <a:srgbClr val="FF0000"/>
                </a:solidFill>
              </a:rPr>
              <a:t>ঃ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303</Words>
  <Application>WPS Office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উপস্থিত সবাইকে লাল গোলাপের শুভেচ্ছা</vt:lpstr>
      <vt:lpstr>    শিক্ষক পরিচিতি</vt:lpstr>
      <vt:lpstr>পাঠ পরিচিতি</vt:lpstr>
      <vt:lpstr>আজকেরপাঠ</vt:lpstr>
      <vt:lpstr>শ্রম বিভাগ</vt:lpstr>
      <vt:lpstr>এই পাঠ শেষে শিক্ষার্থীরা-</vt:lpstr>
      <vt:lpstr>আলোচনা:</vt:lpstr>
      <vt:lpstr>শ্রম বিভাগ প্রধানত তিন প্রকার:</vt:lpstr>
      <vt:lpstr>শ্রম বিভাগের সুবিধাঃ</vt:lpstr>
      <vt:lpstr>শ্রম বিভাগের সুবিধাঃ</vt:lpstr>
      <vt:lpstr>শ্রম বিভাগের সুবিধাঃ</vt:lpstr>
      <vt:lpstr>শ্রম বিভাগের সুবিধাঃ</vt:lpstr>
      <vt:lpstr>মূলায়ন</vt:lpstr>
      <vt:lpstr>শ্রম বিভাগের অসুবিধা সমূহঃ</vt:lpstr>
      <vt:lpstr>শ্রম বিভাগের অসুবিধা সমূহ</vt:lpstr>
      <vt:lpstr>শ্রম বিভাগের অসুবিধা সমূহ</vt:lpstr>
      <vt:lpstr>বাড়ির কাজ</vt:lpstr>
      <vt:lpstr>THANKS TO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স্বাগতম</dc:title>
  <cp:lastModifiedBy>Abdul Hai</cp:lastModifiedBy>
  <cp:revision>45</cp:revision>
  <dcterms:created xsi:type="dcterms:W3CDTF">2015-05-10T09:30:45Z</dcterms:created>
  <dcterms:modified xsi:type="dcterms:W3CDTF">2020-12-12T11:23:31Z</dcterms:modified>
</cp:coreProperties>
</file>