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4D5D9-9880-4A1F-B16B-D5DD9697E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D38004-CE22-409F-BDC4-11ECAE265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9F477-FE35-4FA6-A015-541EE005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8E55-C6F2-4886-87C3-1DC91329FF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968F-963C-4AA6-9F06-39B8981B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ABBC8-FE61-438D-B3BD-D7F48C685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B603-58C0-4AEC-AC06-F3DB05DE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45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E5CC-1A8C-4838-A667-AD596AFA4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6FB930-70BB-446B-9FCA-A8F0093B1C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6113C-5C6C-4ABC-88D3-E14C328A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8E55-C6F2-4886-87C3-1DC91329FF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726C0-D1EB-41D9-88BA-61CC1300D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77381-3BA1-4A87-A350-198036927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B603-58C0-4AEC-AC06-F3DB05DE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2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8F1D13-4365-4C2D-A668-8135C1E92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1880C3-75DF-435E-8F17-853EE8C619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1D3FF-D193-452C-9A3B-AAE4C37C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8E55-C6F2-4886-87C3-1DC91329FF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DB3E5-36FC-4473-9C95-C5F7B4507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CE2CB-363A-4D01-82EB-5B5D902C5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B603-58C0-4AEC-AC06-F3DB05DE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74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7E94F-B3C8-4BFE-9D58-14703E248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5BFC25-2950-4794-B18A-E8AD1247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E1CF-3564-48D9-BFB6-3A12EF571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8E55-C6F2-4886-87C3-1DC91329FF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B3FAF-5539-4542-B014-5D5A45E7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B5F0-6DBE-421A-9C13-257C9D45D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B603-58C0-4AEC-AC06-F3DB05DE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8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75AC8-1246-4975-9BF9-B4CBE096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1E176-01C7-465B-A40D-EEC10F288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58D442-AEDF-415B-819A-CF8541A8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8E55-C6F2-4886-87C3-1DC91329FF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FC15B8-E597-4147-90B5-FC6C392A8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9F149-0531-4203-BD0D-D058A46FF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B603-58C0-4AEC-AC06-F3DB05DE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78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DC1F6-38AA-4C8D-9DD8-54F032806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6DA50-2583-487F-A7CD-E26A36E52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A528B-1576-44D5-9AE4-B05256A09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059D6-FF37-419A-B4A0-110EA8EF3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8E55-C6F2-4886-87C3-1DC91329FF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02A258-8D6E-4C10-AED7-51711AE96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1239BE-EE60-4FAC-9D37-624AC088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B603-58C0-4AEC-AC06-F3DB05DE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8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836A8-2F90-437F-A493-31C2DBFBC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18562-7D93-4270-BAFF-4E6A7F776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38F533-DAF8-486F-9964-0C2C1F0C7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AEDD6C-78EE-4E1E-B64C-826CD3DA1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AEB6B-6AEB-4C95-BB64-152FA30230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C1236E-353A-4FA8-8A7C-789F2CF2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8E55-C6F2-4886-87C3-1DC91329FF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E44CD5-B730-4FE9-AC66-25BCA393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E4E765-D3C1-4352-AF82-40BC16FAF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B603-58C0-4AEC-AC06-F3DB05DE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7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6C81C-C079-4030-A375-6B50B2263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833AF3-8FE7-4694-95E7-2A41A0EE3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8E55-C6F2-4886-87C3-1DC91329FF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22441D-C451-44FB-AB5C-B38CF2C9E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AA185-B6D2-4AB4-B148-44B13971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B603-58C0-4AEC-AC06-F3DB05DE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2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F1080-E47B-4ED6-9716-64CAE9354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8E55-C6F2-4886-87C3-1DC91329FF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D8A3C-6539-4F2E-ABDA-09431038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9D741-418D-49CA-A71A-037D18B83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B603-58C0-4AEC-AC06-F3DB05DE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68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7D68D-3549-47DE-B8DE-933533D95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BEBF43-CDF5-442B-B727-C5ACF8AEC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E4CFCF-690D-4DE6-838E-040123C11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65873-CE15-4095-93EC-4FCD424D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8E55-C6F2-4886-87C3-1DC91329FF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B34D8-42E8-4E4E-B692-A21C2123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C4926-3388-4894-A420-378A2C651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B603-58C0-4AEC-AC06-F3DB05DE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50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39116-14FB-470D-8C01-F5542BC4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C9972-1C9D-404E-A658-0C2E8910CD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ACEF9-B05D-4391-950B-8BBABC1497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0991D1-9F27-4B2E-BFCE-0756C6BF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68E55-C6F2-4886-87C3-1DC91329FF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B49AA-B5A1-4A8E-A512-26D3B371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D6B438-CFA0-46A7-BCC8-DF3CD007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7B603-58C0-4AEC-AC06-F3DB05DE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17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C4BD5C-0D59-469C-B9A5-1EB0BC20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DF7BC-B393-4928-8F7C-5346A228B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79346-0F01-467C-A48A-7A25BFAFE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68E55-C6F2-4886-87C3-1DC91329FFE1}" type="datetimeFigureOut">
              <a:rPr lang="en-US" smtClean="0"/>
              <a:t>12/20/2020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5D0AA-D343-4CD7-AABA-DEA13BF1E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ED91F-91F2-465C-B4B7-7C4F73382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7B603-58C0-4AEC-AC06-F3DB05DEE8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0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5.jp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F1F7C4-4D08-47FC-8D3A-27677625D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13" y="1097432"/>
            <a:ext cx="9488775" cy="5458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DBB567-BF79-474D-9857-F840FA4C541A}"/>
              </a:ext>
            </a:extLst>
          </p:cNvPr>
          <p:cNvSpPr txBox="1"/>
          <p:nvPr/>
        </p:nvSpPr>
        <p:spPr>
          <a:xfrm>
            <a:off x="1334013" y="-2199"/>
            <a:ext cx="85812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9CB65F-F8DD-4346-B123-C452B8CE70F7}"/>
              </a:ext>
            </a:extLst>
          </p:cNvPr>
          <p:cNvSpPr txBox="1"/>
          <p:nvPr/>
        </p:nvSpPr>
        <p:spPr>
          <a:xfrm>
            <a:off x="4253059" y="3908685"/>
            <a:ext cx="712032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80CE9A-C4BC-4E72-86FF-1CED298FB6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14066"/>
            <a:ext cx="6274190" cy="68580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F0E378-9415-4196-8784-A65F0B08B1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58" y="13854"/>
            <a:ext cx="590374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0B066CE-DDDD-44A0-A968-6FFBEDB7B9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0" y="0"/>
            <a:ext cx="12151875" cy="690723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275A2A13-E4AF-41BB-9D5D-5A0D7AC2E924}"/>
              </a:ext>
            </a:extLst>
          </p:cNvPr>
          <p:cNvSpPr/>
          <p:nvPr/>
        </p:nvSpPr>
        <p:spPr>
          <a:xfrm>
            <a:off x="3455541" y="1371599"/>
            <a:ext cx="4219423" cy="4191000"/>
          </a:xfrm>
          <a:prstGeom prst="ellipse">
            <a:avLst/>
          </a:prstGeom>
          <a:noFill/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3C153A9C-CCE4-45AB-B6CA-78ADFBF24BD0}"/>
              </a:ext>
            </a:extLst>
          </p:cNvPr>
          <p:cNvSpPr/>
          <p:nvPr/>
        </p:nvSpPr>
        <p:spPr>
          <a:xfrm flipV="1">
            <a:off x="5456425" y="3385528"/>
            <a:ext cx="189875" cy="176883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AF90CF-4E18-467B-A570-767F109227F2}"/>
              </a:ext>
            </a:extLst>
          </p:cNvPr>
          <p:cNvCxnSpPr>
            <a:cxnSpLocks/>
          </p:cNvCxnSpPr>
          <p:nvPr/>
        </p:nvCxnSpPr>
        <p:spPr>
          <a:xfrm flipH="1">
            <a:off x="5565252" y="1971730"/>
            <a:ext cx="1485858" cy="1495369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C6E253-37E8-4352-9A05-AC2CD8E4997B}"/>
              </a:ext>
            </a:extLst>
          </p:cNvPr>
          <p:cNvCxnSpPr>
            <a:cxnSpLocks/>
          </p:cNvCxnSpPr>
          <p:nvPr/>
        </p:nvCxnSpPr>
        <p:spPr>
          <a:xfrm>
            <a:off x="3448818" y="3486382"/>
            <a:ext cx="4219423" cy="0"/>
          </a:xfrm>
          <a:prstGeom prst="line">
            <a:avLst/>
          </a:pr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65495F-72F2-4B4D-8BC5-5BAD22B77427}"/>
              </a:ext>
            </a:extLst>
          </p:cNvPr>
          <p:cNvCxnSpPr>
            <a:cxnSpLocks/>
          </p:cNvCxnSpPr>
          <p:nvPr/>
        </p:nvCxnSpPr>
        <p:spPr>
          <a:xfrm flipH="1" flipV="1">
            <a:off x="4049687" y="4885068"/>
            <a:ext cx="2743525" cy="266405"/>
          </a:xfrm>
          <a:prstGeom prst="line">
            <a:avLst/>
          </a:prstGeom>
          <a:ln w="571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DEB956E-B5C8-48F0-B2E4-C2D637CE606B}"/>
              </a:ext>
            </a:extLst>
          </p:cNvPr>
          <p:cNvSpPr txBox="1"/>
          <p:nvPr/>
        </p:nvSpPr>
        <p:spPr>
          <a:xfrm>
            <a:off x="9788573" y="1357952"/>
            <a:ext cx="1364105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399D07-FE24-4C74-91CD-1BF8D5FDC4C3}"/>
              </a:ext>
            </a:extLst>
          </p:cNvPr>
          <p:cNvSpPr txBox="1"/>
          <p:nvPr/>
        </p:nvSpPr>
        <p:spPr>
          <a:xfrm>
            <a:off x="9788575" y="3272521"/>
            <a:ext cx="1364105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পরিধী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0D30D3-856B-438E-88D2-6BBFF5602D1A}"/>
              </a:ext>
            </a:extLst>
          </p:cNvPr>
          <p:cNvSpPr txBox="1"/>
          <p:nvPr/>
        </p:nvSpPr>
        <p:spPr>
          <a:xfrm>
            <a:off x="9788576" y="2325977"/>
            <a:ext cx="1364105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CD416F0-E96A-4E5F-AB96-30E74A9378A9}"/>
              </a:ext>
            </a:extLst>
          </p:cNvPr>
          <p:cNvSpPr txBox="1"/>
          <p:nvPr/>
        </p:nvSpPr>
        <p:spPr>
          <a:xfrm>
            <a:off x="9788574" y="4250425"/>
            <a:ext cx="1364105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5FD2A9-143C-4DDC-8336-173F6EE3FB3D}"/>
              </a:ext>
            </a:extLst>
          </p:cNvPr>
          <p:cNvSpPr txBox="1"/>
          <p:nvPr/>
        </p:nvSpPr>
        <p:spPr>
          <a:xfrm>
            <a:off x="9788573" y="5204382"/>
            <a:ext cx="1364105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13F3EE3-DD98-4316-9785-01EDAF08C8E7}"/>
              </a:ext>
            </a:extLst>
          </p:cNvPr>
          <p:cNvSpPr txBox="1"/>
          <p:nvPr/>
        </p:nvSpPr>
        <p:spPr>
          <a:xfrm>
            <a:off x="2564019" y="233711"/>
            <a:ext cx="76435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বৃত্তের বিভিন্ন অংশ চিনে নিইঃ</a:t>
            </a:r>
            <a:endParaRPr lang="en-US" sz="6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83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833EE44-ACC2-4CA5-BEF4-AC4984BABA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-127915" y="0"/>
            <a:ext cx="12151875" cy="6907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623C47-251B-4C0E-9FA9-67DD7E2DAA83}"/>
              </a:ext>
            </a:extLst>
          </p:cNvPr>
          <p:cNvSpPr txBox="1"/>
          <p:nvPr/>
        </p:nvSpPr>
        <p:spPr>
          <a:xfrm>
            <a:off x="496831" y="3195190"/>
            <a:ext cx="5475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 এক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আবদ্ধ বক্ররেখা।   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DDE5478-C6D1-4C12-ADCE-4DCCDB3CC812}"/>
              </a:ext>
            </a:extLst>
          </p:cNvPr>
          <p:cNvGrpSpPr/>
          <p:nvPr/>
        </p:nvGrpSpPr>
        <p:grpSpPr>
          <a:xfrm>
            <a:off x="6648616" y="1371599"/>
            <a:ext cx="4229630" cy="4191000"/>
            <a:chOff x="6648616" y="1371599"/>
            <a:chExt cx="4229630" cy="41910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AD68AB7-441F-41B0-AAA6-F254025A58CF}"/>
                </a:ext>
              </a:extLst>
            </p:cNvPr>
            <p:cNvSpPr/>
            <p:nvPr/>
          </p:nvSpPr>
          <p:spPr>
            <a:xfrm>
              <a:off x="6658823" y="1371599"/>
              <a:ext cx="4219423" cy="4191000"/>
            </a:xfrm>
            <a:prstGeom prst="ellipse">
              <a:avLst/>
            </a:prstGeom>
            <a:noFill/>
            <a:ln w="762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</a:endParaRPr>
            </a:p>
          </p:txBody>
        </p:sp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A5649333-E6C6-4E29-B405-CFFF021E5200}"/>
                </a:ext>
              </a:extLst>
            </p:cNvPr>
            <p:cNvSpPr/>
            <p:nvPr/>
          </p:nvSpPr>
          <p:spPr>
            <a:xfrm flipV="1">
              <a:off x="8719663" y="3410898"/>
              <a:ext cx="189875" cy="176883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D826789-CB61-4DEB-8F5F-5B0917D4CD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14600" y="1810698"/>
              <a:ext cx="1271934" cy="1688641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FC1041C-CD31-4245-9257-C4D8D15C02C6}"/>
                </a:ext>
              </a:extLst>
            </p:cNvPr>
            <p:cNvCxnSpPr>
              <a:cxnSpLocks/>
            </p:cNvCxnSpPr>
            <p:nvPr/>
          </p:nvCxnSpPr>
          <p:spPr>
            <a:xfrm>
              <a:off x="6648616" y="3499339"/>
              <a:ext cx="4219423" cy="0"/>
            </a:xfrm>
            <a:prstGeom prst="line">
              <a:avLst/>
            </a:prstGeom>
            <a:ln w="762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4A3C766-1A1C-4B5C-B9A2-E25DF6C25E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05331" y="4923015"/>
              <a:ext cx="2743525" cy="266405"/>
            </a:xfrm>
            <a:prstGeom prst="line">
              <a:avLst/>
            </a:prstGeom>
            <a:ln w="5715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E8671B6-7CB0-4619-82FD-46036B4A8C39}"/>
              </a:ext>
            </a:extLst>
          </p:cNvPr>
          <p:cNvSpPr txBox="1"/>
          <p:nvPr/>
        </p:nvSpPr>
        <p:spPr>
          <a:xfrm>
            <a:off x="284659" y="2097604"/>
            <a:ext cx="5654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বৈশিষ্ট্যগুলো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নিইঃ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510C2F27-8D8C-49BA-A79F-7842EB1D12A6}"/>
              </a:ext>
            </a:extLst>
          </p:cNvPr>
          <p:cNvSpPr txBox="1"/>
          <p:nvPr/>
        </p:nvSpPr>
        <p:spPr>
          <a:xfrm>
            <a:off x="239218" y="572126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 একটি আবদ্ধ বক্ররেখা যার প্রত্যেক ব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ন্দু ভিতরের একটি ব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ন্দু থেকে সমান দূরে</a:t>
            </a:r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208EE7-4BAE-4407-BEE9-F10E5457E0CB}"/>
              </a:ext>
            </a:extLst>
          </p:cNvPr>
          <p:cNvSpPr txBox="1"/>
          <p:nvPr/>
        </p:nvSpPr>
        <p:spPr>
          <a:xfrm>
            <a:off x="383383" y="3744391"/>
            <a:ext cx="337078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IN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 এক</a:t>
            </a:r>
            <a:r>
              <a:rPr lang="en-US" sz="28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গোলাকৃতি।</a:t>
            </a:r>
            <a:endParaRPr lang="en-US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09784A-93A3-4C3C-8128-3D6EF34D0F72}"/>
              </a:ext>
            </a:extLst>
          </p:cNvPr>
          <p:cNvSpPr txBox="1"/>
          <p:nvPr/>
        </p:nvSpPr>
        <p:spPr>
          <a:xfrm>
            <a:off x="244554" y="4234667"/>
            <a:ext cx="5960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(iii) </a:t>
            </a:r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কেন্দ্র থেকে পরিধির প্রতিটি বিন্দুর দূরুত্ব সমান।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A1F4829-4309-4D4B-BE1B-0E063CF09A7F}"/>
              </a:ext>
            </a:extLst>
          </p:cNvPr>
          <p:cNvSpPr txBox="1"/>
          <p:nvPr/>
        </p:nvSpPr>
        <p:spPr>
          <a:xfrm>
            <a:off x="256771" y="4726265"/>
            <a:ext cx="421942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(iv) </a:t>
            </a:r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কেন্দ্রগামী জ্যা হলো ব্যাস। </a:t>
            </a:r>
            <a:endParaRPr lang="en-US" sz="2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A24E50-FFFB-481C-8B43-D5F2A030B5B8}"/>
              </a:ext>
            </a:extLst>
          </p:cNvPr>
          <p:cNvSpPr txBox="1"/>
          <p:nvPr/>
        </p:nvSpPr>
        <p:spPr>
          <a:xfrm>
            <a:off x="356151" y="5259530"/>
            <a:ext cx="38580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(v) </a:t>
            </a:r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ব্যাস ব্যাসার্ধের দ্বিগুণ। 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3D3691-8A02-4D0B-A7B9-566B2F8A89D4}"/>
              </a:ext>
            </a:extLst>
          </p:cNvPr>
          <p:cNvSpPr txBox="1"/>
          <p:nvPr/>
        </p:nvSpPr>
        <p:spPr>
          <a:xfrm>
            <a:off x="257675" y="5823906"/>
            <a:ext cx="442686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(vi) </a:t>
            </a:r>
            <a:r>
              <a:rPr lang="bn-BD" sz="28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ব্যাস হলো বৃত্তের বৃহত্তম জ্যা।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5794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6" grpId="0"/>
      <p:bldP spid="15" grpId="0"/>
      <p:bldP spid="17" grpId="0"/>
      <p:bldP spid="19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7E06AA-6722-4ADE-A851-700908CA1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40125" y="-49237"/>
            <a:ext cx="12151875" cy="6907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DBA9F9-0FAD-4DB8-856A-8220C0DAA961}"/>
              </a:ext>
            </a:extLst>
          </p:cNvPr>
          <p:cNvSpPr txBox="1"/>
          <p:nvPr/>
        </p:nvSpPr>
        <p:spPr>
          <a:xfrm>
            <a:off x="6096000" y="2566834"/>
            <a:ext cx="54540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 আলোচনা করে 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বৃত্তের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তোমাদের খাতায় লেখ। </a:t>
            </a:r>
            <a:endParaRPr lang="en-US" sz="5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49640E-7B7D-4E8A-ADF5-792424475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1" y="2379564"/>
            <a:ext cx="4966382" cy="31524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2DB43E-EB4B-4EF9-9AF6-9FC75A023189}"/>
              </a:ext>
            </a:extLst>
          </p:cNvPr>
          <p:cNvGrpSpPr/>
          <p:nvPr/>
        </p:nvGrpSpPr>
        <p:grpSpPr>
          <a:xfrm>
            <a:off x="1420837" y="276777"/>
            <a:ext cx="8724314" cy="1569660"/>
            <a:chOff x="1420837" y="276777"/>
            <a:chExt cx="8724314" cy="156966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910C1ACF-EF1E-45F8-900B-673ED23260C5}"/>
                </a:ext>
              </a:extLst>
            </p:cNvPr>
            <p:cNvSpPr txBox="1"/>
            <p:nvPr/>
          </p:nvSpPr>
          <p:spPr>
            <a:xfrm>
              <a:off x="2672861" y="276777"/>
              <a:ext cx="621792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9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9600" b="1" spc="50" dirty="0" err="1">
                  <a:ln w="9525" cmpd="sng">
                    <a:solidFill>
                      <a:schemeClr val="accent1"/>
                    </a:solidFill>
                    <a:prstDash val="solid"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কাজঃ</a:t>
              </a:r>
              <a:r>
                <a:rPr lang="en-US" sz="9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glow rad="38100">
                      <a:schemeClr val="accent1">
                        <a:alpha val="4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8C1620E-28E0-4B7A-8BCB-87E398CB0F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" t="13875" r="11146" b="15119"/>
            <a:stretch/>
          </p:blipFill>
          <p:spPr>
            <a:xfrm>
              <a:off x="1420837" y="441793"/>
              <a:ext cx="1252024" cy="1239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581127-A0FD-4115-85D6-904F60D778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9" t="13875" r="11146" b="15119"/>
            <a:stretch/>
          </p:blipFill>
          <p:spPr>
            <a:xfrm>
              <a:off x="8893127" y="441793"/>
              <a:ext cx="1252024" cy="123962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65433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9AEA5F-2031-4BE3-ADED-FD9BA4FA4D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0" y="0"/>
            <a:ext cx="12151875" cy="690723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4BC8AD6-DC6C-4BF9-8448-EC73F1288B83}"/>
              </a:ext>
            </a:extLst>
          </p:cNvPr>
          <p:cNvGrpSpPr/>
          <p:nvPr/>
        </p:nvGrpSpPr>
        <p:grpSpPr>
          <a:xfrm>
            <a:off x="1459059" y="1113826"/>
            <a:ext cx="9076315" cy="5532302"/>
            <a:chOff x="719282" y="1278077"/>
            <a:chExt cx="6413038" cy="4548577"/>
          </a:xfrm>
        </p:grpSpPr>
        <p:pic>
          <p:nvPicPr>
            <p:cNvPr id="2" name="Picture 1" descr="Screen Clipping">
              <a:extLst>
                <a:ext uri="{FF2B5EF4-FFF2-40B4-BE49-F238E27FC236}">
                  <a16:creationId xmlns:a16="http://schemas.microsoft.com/office/drawing/2014/main" id="{C9E17347-29C8-4C74-89E5-658D1DB59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282" y="1278077"/>
              <a:ext cx="3302000" cy="4548577"/>
            </a:xfrm>
            <a:prstGeom prst="rect">
              <a:avLst/>
            </a:prstGeom>
          </p:spPr>
        </p:pic>
        <p:pic>
          <p:nvPicPr>
            <p:cNvPr id="3" name="Picture 2" descr="Screen Clipping">
              <a:extLst>
                <a:ext uri="{FF2B5EF4-FFF2-40B4-BE49-F238E27FC236}">
                  <a16:creationId xmlns:a16="http://schemas.microsoft.com/office/drawing/2014/main" id="{BA4824A5-87E7-43D7-82F5-F560570F2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1282" y="1278077"/>
              <a:ext cx="3111038" cy="4541308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F6AC0A7-6EAE-4F32-9636-56223B69133D}"/>
              </a:ext>
            </a:extLst>
          </p:cNvPr>
          <p:cNvSpPr txBox="1"/>
          <p:nvPr/>
        </p:nvSpPr>
        <p:spPr>
          <a:xfrm>
            <a:off x="883611" y="366620"/>
            <a:ext cx="10227212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তোমার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 বইয়ের ১০৯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ও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১১০ পৃষ্ঠা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৫মিনিট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ভালোভাবে পড়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0549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8939F25-94A5-41A4-BB49-E4F6D6404C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0" y="0"/>
            <a:ext cx="12151875" cy="6907237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1467DFFB-14E4-49F0-AB36-A888CEB80E97}"/>
              </a:ext>
            </a:extLst>
          </p:cNvPr>
          <p:cNvSpPr txBox="1"/>
          <p:nvPr/>
        </p:nvSpPr>
        <p:spPr>
          <a:xfrm>
            <a:off x="1187543" y="3482700"/>
            <a:ext cx="98438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কেন্দ্র থেকে পরিধি পর্যন্ত দূরত্ব হলো------------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২। পরিধির একটা অংশ হলো ---------------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৩। বৃত্তের যেকোন দুইটি প্রান্তবিন্দু যোগফল হলো  --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------।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৪। বৃত্তের কেন্দ্রগামী জ্যাকে বলে -----------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-------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৫। ব্যাস যদি ১০ সেমি হয়, তাহলে ব্যাসার্ধ হবে -------------</a:t>
            </a:r>
            <a:r>
              <a:rPr lang="en-GB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সেমি।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32797581-AD1B-4AFF-8E66-8B28CD490CED}"/>
              </a:ext>
            </a:extLst>
          </p:cNvPr>
          <p:cNvSpPr txBox="1"/>
          <p:nvPr/>
        </p:nvSpPr>
        <p:spPr>
          <a:xfrm>
            <a:off x="1177133" y="2449551"/>
            <a:ext cx="1437249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 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004FF9C-BA21-47CA-80A5-EC5AA718A1D1}"/>
              </a:ext>
            </a:extLst>
          </p:cNvPr>
          <p:cNvSpPr txBox="1"/>
          <p:nvPr/>
        </p:nvSpPr>
        <p:spPr>
          <a:xfrm>
            <a:off x="6656946" y="2447134"/>
            <a:ext cx="1905000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বৃত্তচাপ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0E6D7DA-0DC5-4692-9443-A1636A9A5EFC}"/>
              </a:ext>
            </a:extLst>
          </p:cNvPr>
          <p:cNvSpPr txBox="1"/>
          <p:nvPr/>
        </p:nvSpPr>
        <p:spPr>
          <a:xfrm>
            <a:off x="5010143" y="2447134"/>
            <a:ext cx="97594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2C66388-1B68-4186-A0B4-1B423BD243D5}"/>
              </a:ext>
            </a:extLst>
          </p:cNvPr>
          <p:cNvSpPr txBox="1"/>
          <p:nvPr/>
        </p:nvSpPr>
        <p:spPr>
          <a:xfrm>
            <a:off x="9151907" y="2495786"/>
            <a:ext cx="97594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ব্যাস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28C28D01-38B5-47B6-840B-62F8B49F155F}"/>
              </a:ext>
            </a:extLst>
          </p:cNvPr>
          <p:cNvSpPr txBox="1"/>
          <p:nvPr/>
        </p:nvSpPr>
        <p:spPr>
          <a:xfrm>
            <a:off x="3285240" y="2416356"/>
            <a:ext cx="975945" cy="707886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6D82B-09E0-4D1D-A578-06B5BE028141}"/>
              </a:ext>
            </a:extLst>
          </p:cNvPr>
          <p:cNvSpPr txBox="1"/>
          <p:nvPr/>
        </p:nvSpPr>
        <p:spPr>
          <a:xfrm>
            <a:off x="539254" y="1689424"/>
            <a:ext cx="112260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 সম্পর্কিত বাক্যের খালি অংশগুলো নিচের শব্দগুলো দিয়ে পূরণ করঃ</a:t>
            </a: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6A5594B0-8CD7-480B-88CC-E3726CA0C0D2}"/>
              </a:ext>
            </a:extLst>
          </p:cNvPr>
          <p:cNvSpPr txBox="1"/>
          <p:nvPr/>
        </p:nvSpPr>
        <p:spPr>
          <a:xfrm>
            <a:off x="3319974" y="0"/>
            <a:ext cx="5233181" cy="1862048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11500" b="1" dirty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68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25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1.25E-6 3.33333E-6 L 0.47656 0.1358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28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1.45833E-6 -3.33333E-6 L -0.05977 0.2099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-1.45833E-6 4.81481E-6 L 0.27943 0.297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5E-6 3.7037E-7 L -0.21771 0.3650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Motion origin="layout" path="M 5E-6 4.81481E-6 L 0.44128 0.4506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57" y="2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69947BE-7D5A-4E66-BA09-7A2E4D446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8"/>
            <a:ext cx="12196689" cy="685820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C46E9C-1D21-48B2-BB9A-BA9482D2C97C}"/>
              </a:ext>
            </a:extLst>
          </p:cNvPr>
          <p:cNvSpPr txBox="1"/>
          <p:nvPr/>
        </p:nvSpPr>
        <p:spPr>
          <a:xfrm>
            <a:off x="1574412" y="855111"/>
            <a:ext cx="47748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IN" sz="8800" b="1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>
                <a:ln w="11430"/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কাজ </a:t>
            </a:r>
            <a:endParaRPr lang="en-US" sz="8800" b="1" dirty="0">
              <a:ln w="11430"/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6EB976-48E5-49D8-8520-B50701F933DD}"/>
              </a:ext>
            </a:extLst>
          </p:cNvPr>
          <p:cNvSpPr txBox="1"/>
          <p:nvPr/>
        </p:nvSpPr>
        <p:spPr>
          <a:xfrm>
            <a:off x="5683347" y="2912012"/>
            <a:ext cx="573962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২.৫ সেমি ব্যাসার্ধ বিশিষ্ট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বৃত্ত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D4B252-6227-436C-A2D5-BA6706AE9F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2" y="3024556"/>
            <a:ext cx="5052065" cy="3193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76423A-3E55-4836-A14B-7907E28A0B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282" y="747077"/>
            <a:ext cx="3333750" cy="2000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2420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90B00D-0F87-4CBC-94E3-F368A15FC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09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FA1BC1-630E-4AFB-B1EC-E4B6FC53F4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125" y="478301"/>
            <a:ext cx="8667750" cy="49940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D35002-D847-4184-B284-F39F5F49B6B2}"/>
              </a:ext>
            </a:extLst>
          </p:cNvPr>
          <p:cNvSpPr txBox="1"/>
          <p:nvPr/>
        </p:nvSpPr>
        <p:spPr>
          <a:xfrm>
            <a:off x="1762128" y="5207616"/>
            <a:ext cx="8352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0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CAE0CA7-C385-4196-B990-0DCAA71610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0" y="0"/>
            <a:ext cx="12151875" cy="69072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0A35ED-AE13-447E-B523-9D240B761A1A}"/>
              </a:ext>
            </a:extLst>
          </p:cNvPr>
          <p:cNvSpPr/>
          <p:nvPr/>
        </p:nvSpPr>
        <p:spPr>
          <a:xfrm>
            <a:off x="3814559" y="507952"/>
            <a:ext cx="43053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911EA4-B277-4F1C-9089-656ABFBB5C45}"/>
              </a:ext>
            </a:extLst>
          </p:cNvPr>
          <p:cNvSpPr/>
          <p:nvPr/>
        </p:nvSpPr>
        <p:spPr>
          <a:xfrm>
            <a:off x="251145" y="3598428"/>
            <a:ext cx="505255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5" name="Picture 4" descr="Uzzol.jpg">
            <a:extLst>
              <a:ext uri="{FF2B5EF4-FFF2-40B4-BE49-F238E27FC236}">
                <a16:creationId xmlns:a16="http://schemas.microsoft.com/office/drawing/2014/main" id="{723BFB1E-C5BA-4FBD-BB49-E94DAF3936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759201" y="320306"/>
            <a:ext cx="2880496" cy="2814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E5A05F5-BC97-450E-B079-3554C59F0617}"/>
              </a:ext>
            </a:extLst>
          </p:cNvPr>
          <p:cNvSpPr/>
          <p:nvPr/>
        </p:nvSpPr>
        <p:spPr>
          <a:xfrm>
            <a:off x="6016052" y="3367595"/>
            <a:ext cx="59810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১০    </a:t>
            </a:r>
            <a:endParaRPr lang="bn-IN" sz="32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জ্যামিতি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( 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বৃত্ত 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) </a:t>
            </a:r>
            <a:r>
              <a:rPr lang="bn-IN" sz="40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ln w="22225">
                <a:solidFill>
                  <a:srgbClr val="C00000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4৫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 মিনিট।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9EAEE4DB-0C8B-48C4-9484-B45B98CA6D5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4318" y="440228"/>
            <a:ext cx="2373256" cy="281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FC54C98E-5974-4A33-B577-F79619B6A10B}"/>
              </a:ext>
            </a:extLst>
          </p:cNvPr>
          <p:cNvGrpSpPr/>
          <p:nvPr/>
        </p:nvGrpSpPr>
        <p:grpSpPr>
          <a:xfrm>
            <a:off x="5608820" y="3249608"/>
            <a:ext cx="479684" cy="3048702"/>
            <a:chOff x="5608820" y="3384518"/>
            <a:chExt cx="479684" cy="3048702"/>
          </a:xfrm>
          <a:solidFill>
            <a:srgbClr val="FF0000"/>
          </a:solidFill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FA788788-55B4-4057-B590-7A610E6778E2}"/>
                </a:ext>
              </a:extLst>
            </p:cNvPr>
            <p:cNvSpPr/>
            <p:nvPr/>
          </p:nvSpPr>
          <p:spPr>
            <a:xfrm>
              <a:off x="5608820" y="3384518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03DBD5BF-8A7C-44A6-961B-935F613486C8}"/>
                </a:ext>
              </a:extLst>
            </p:cNvPr>
            <p:cNvSpPr/>
            <p:nvPr/>
          </p:nvSpPr>
          <p:spPr>
            <a:xfrm>
              <a:off x="5610069" y="3921069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3CC8D2E4-4B6E-4EC9-89E5-9D44657A05C3}"/>
                </a:ext>
              </a:extLst>
            </p:cNvPr>
            <p:cNvSpPr/>
            <p:nvPr/>
          </p:nvSpPr>
          <p:spPr>
            <a:xfrm>
              <a:off x="5630056" y="4937299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D0F60784-43A0-45AF-8933-BD47421985DB}"/>
                </a:ext>
              </a:extLst>
            </p:cNvPr>
            <p:cNvSpPr/>
            <p:nvPr/>
          </p:nvSpPr>
          <p:spPr>
            <a:xfrm>
              <a:off x="5631304" y="4434750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CF39F425-DB01-41CD-8457-75DC0476A190}"/>
                </a:ext>
              </a:extLst>
            </p:cNvPr>
            <p:cNvSpPr/>
            <p:nvPr/>
          </p:nvSpPr>
          <p:spPr>
            <a:xfrm>
              <a:off x="5628806" y="5458481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B40088E7-A633-4D63-A0B2-8C09FF17B6D5}"/>
                </a:ext>
              </a:extLst>
            </p:cNvPr>
            <p:cNvSpPr/>
            <p:nvPr/>
          </p:nvSpPr>
          <p:spPr>
            <a:xfrm>
              <a:off x="5628806" y="5976020"/>
              <a:ext cx="457200" cy="457200"/>
            </a:xfrm>
            <a:prstGeom prst="flowChartConnector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4948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B6D413-9EE9-4431-A301-EF30AC793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9092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D472949-839E-4FC0-A360-D696748589B5}"/>
              </a:ext>
            </a:extLst>
          </p:cNvPr>
          <p:cNvSpPr txBox="1"/>
          <p:nvPr/>
        </p:nvSpPr>
        <p:spPr>
          <a:xfrm>
            <a:off x="976859" y="2935281"/>
            <a:ext cx="102382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২৯.৪.১- বৃত্ত আঁকতে পারবে;</a:t>
            </a:r>
          </a:p>
          <a:p>
            <a:r>
              <a:rPr lang="bn-IN" sz="5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২৯.৫.১- বৃত্তের চাপ, জ্যা, ব্যাস ও ব্যাসার্ধ জানবে     	      এবং চিহ্নিত করতে পারবে।</a:t>
            </a:r>
            <a:endParaRPr lang="en-US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605BBF-1EEB-4330-9060-7D98D4769506}"/>
              </a:ext>
            </a:extLst>
          </p:cNvPr>
          <p:cNvGrpSpPr/>
          <p:nvPr/>
        </p:nvGrpSpPr>
        <p:grpSpPr>
          <a:xfrm>
            <a:off x="2766792" y="584617"/>
            <a:ext cx="6770960" cy="1862048"/>
            <a:chOff x="2766792" y="584617"/>
            <a:chExt cx="6770960" cy="186204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DD9B319-3CE4-4351-B884-FAE9905F7C29}"/>
                </a:ext>
              </a:extLst>
            </p:cNvPr>
            <p:cNvSpPr txBox="1"/>
            <p:nvPr/>
          </p:nvSpPr>
          <p:spPr>
            <a:xfrm>
              <a:off x="3049314" y="584617"/>
              <a:ext cx="6093372" cy="186204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s-IN" sz="11500" b="1" dirty="0">
                  <a:ln w="6600">
                    <a:solidFill>
                      <a:schemeClr val="accent2"/>
                    </a:solidFill>
                    <a:prstDash val="solid"/>
                  </a:ln>
                  <a:blipFill dpi="0" rotWithShape="1">
                    <a:blip r:embed="rId3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A77A63C-DD75-4B1A-A603-C4E396975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792" y="979308"/>
              <a:ext cx="888370" cy="87571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1DCB806-05A5-4DA9-9016-FB702D07D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9382" y="1035580"/>
              <a:ext cx="888370" cy="8757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698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9A700A3E-4F35-4220-947D-EA72F2A4E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0" y="0"/>
            <a:ext cx="12151875" cy="69072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219FF6-5740-47E4-8B26-875EC1695EED}"/>
              </a:ext>
            </a:extLst>
          </p:cNvPr>
          <p:cNvSpPr/>
          <p:nvPr/>
        </p:nvSpPr>
        <p:spPr>
          <a:xfrm>
            <a:off x="1711377" y="433548"/>
            <a:ext cx="87692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এই আকারের বস্তু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আমরা</a:t>
            </a:r>
            <a:r>
              <a:rPr lang="bn-IN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কী বলি</a:t>
            </a:r>
            <a:r>
              <a:rPr lang="bn-BD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A82E14-9E05-4D96-B6D5-7FD2697692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4" y="2901718"/>
            <a:ext cx="2919522" cy="1942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F5F24C-EB96-4F16-B165-5DDE63A3D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135" y="4720703"/>
            <a:ext cx="1914525" cy="1914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6F6572-C185-498D-A2D3-91C9CE13F6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539" y="1142437"/>
            <a:ext cx="1551944" cy="1558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8EF8424-8F30-4885-BB8F-772D39FC52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628" y="2901718"/>
            <a:ext cx="1745429" cy="1672452"/>
          </a:xfrm>
          <a:prstGeom prst="rect">
            <a:avLst/>
          </a:prstGeom>
        </p:spPr>
      </p:pic>
      <p:pic>
        <p:nvPicPr>
          <p:cNvPr id="8" name="Picture 7" descr="Plage png.png">
            <a:extLst>
              <a:ext uri="{FF2B5EF4-FFF2-40B4-BE49-F238E27FC236}">
                <a16:creationId xmlns:a16="http://schemas.microsoft.com/office/drawing/2014/main" id="{A8614CBB-E0ED-4FD0-B620-857627FF95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6390" y="4956724"/>
            <a:ext cx="1701162" cy="155887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EA9EC78-2BC2-46FF-9389-95B44391B5A0}"/>
              </a:ext>
            </a:extLst>
          </p:cNvPr>
          <p:cNvGrpSpPr/>
          <p:nvPr/>
        </p:nvGrpSpPr>
        <p:grpSpPr>
          <a:xfrm>
            <a:off x="3356439" y="2420350"/>
            <a:ext cx="5457777" cy="3020722"/>
            <a:chOff x="1658803" y="2454801"/>
            <a:chExt cx="5457777" cy="302072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85DF218-C15C-4F59-9378-401E3B241BA2}"/>
                </a:ext>
              </a:extLst>
            </p:cNvPr>
            <p:cNvSpPr/>
            <p:nvPr/>
          </p:nvSpPr>
          <p:spPr>
            <a:xfrm>
              <a:off x="3237246" y="2801025"/>
              <a:ext cx="2466496" cy="2466496"/>
            </a:xfrm>
            <a:prstGeom prst="ellipse">
              <a:avLst/>
            </a:prstGeom>
            <a:noFill/>
            <a:ln w="1270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50D6274-DCBA-4BB7-9586-CA4B34A8AB46}"/>
                </a:ext>
              </a:extLst>
            </p:cNvPr>
            <p:cNvGrpSpPr/>
            <p:nvPr/>
          </p:nvGrpSpPr>
          <p:grpSpPr>
            <a:xfrm>
              <a:off x="1658803" y="2454801"/>
              <a:ext cx="5457777" cy="3020722"/>
              <a:chOff x="1658803" y="2454801"/>
              <a:chExt cx="5457777" cy="3020722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A32D36AB-EE5D-4931-B539-3B6D163DCE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2826" y="2454801"/>
                <a:ext cx="1209580" cy="743004"/>
              </a:xfrm>
              <a:prstGeom prst="straightConnector1">
                <a:avLst/>
              </a:prstGeom>
              <a:ln w="1270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95726F3A-8EBD-4C93-8DB5-BF1E10D6B789}"/>
                  </a:ext>
                </a:extLst>
              </p:cNvPr>
              <p:cNvCxnSpPr>
                <a:cxnSpLocks/>
                <a:endCxn id="10" idx="2"/>
              </p:cNvCxnSpPr>
              <p:nvPr/>
            </p:nvCxnSpPr>
            <p:spPr>
              <a:xfrm>
                <a:off x="1658803" y="3934668"/>
                <a:ext cx="1578443" cy="99605"/>
              </a:xfrm>
              <a:prstGeom prst="straightConnector1">
                <a:avLst/>
              </a:prstGeom>
              <a:ln w="1270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C2CFD4FD-642F-4022-93E5-9421BD160159}"/>
                  </a:ext>
                </a:extLst>
              </p:cNvPr>
              <p:cNvCxnSpPr>
                <a:cxnSpLocks/>
                <a:endCxn id="10" idx="3"/>
              </p:cNvCxnSpPr>
              <p:nvPr/>
            </p:nvCxnSpPr>
            <p:spPr>
              <a:xfrm flipV="1">
                <a:off x="2491986" y="4906311"/>
                <a:ext cx="1106470" cy="569212"/>
              </a:xfrm>
              <a:prstGeom prst="straightConnector1">
                <a:avLst/>
              </a:prstGeom>
              <a:ln w="1270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6D994C8E-BAA8-4CCE-BE77-6A5DAB8B00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34000" y="2515807"/>
                <a:ext cx="1253907" cy="641303"/>
              </a:xfrm>
              <a:prstGeom prst="straightConnector1">
                <a:avLst/>
              </a:prstGeom>
              <a:ln w="1270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E5EEDFD9-58A1-4B49-A1BA-5A95801F67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45307" y="3934668"/>
                <a:ext cx="1371273" cy="99605"/>
              </a:xfrm>
              <a:prstGeom prst="straightConnector1">
                <a:avLst/>
              </a:prstGeom>
              <a:ln w="1270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D4A8D2E-8DD3-4525-A24B-96442D8C43AC}"/>
                  </a:ext>
                </a:extLst>
              </p:cNvPr>
              <p:cNvCxnSpPr/>
              <p:nvPr/>
            </p:nvCxnSpPr>
            <p:spPr>
              <a:xfrm flipH="1" flipV="1">
                <a:off x="5484235" y="4765095"/>
                <a:ext cx="1373765" cy="690127"/>
              </a:xfrm>
              <a:prstGeom prst="straightConnector1">
                <a:avLst/>
              </a:prstGeom>
              <a:ln w="1270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6A6B967-7BE8-48C6-AF0D-0E93BD9F51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51" y="1168715"/>
            <a:ext cx="1807429" cy="18074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F723439-E9C9-4969-A02D-07E2A3C88024}"/>
              </a:ext>
            </a:extLst>
          </p:cNvPr>
          <p:cNvSpPr txBox="1"/>
          <p:nvPr/>
        </p:nvSpPr>
        <p:spPr>
          <a:xfrm>
            <a:off x="5131347" y="3325317"/>
            <a:ext cx="19686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গোলাকার বা বৃত্ত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9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899959-FE38-4F20-98DC-0A26517573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0" y="0"/>
            <a:ext cx="12151875" cy="690723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B5376EE2-C1D6-4E18-9E9F-8F3CD4871244}"/>
              </a:ext>
            </a:extLst>
          </p:cNvPr>
          <p:cNvSpPr/>
          <p:nvPr/>
        </p:nvSpPr>
        <p:spPr>
          <a:xfrm>
            <a:off x="3832485" y="1693888"/>
            <a:ext cx="4527030" cy="448206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FF0000"/>
            </a:solidFill>
            <a:prstDash val="solid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0EDC3F-3C30-41F4-984B-55E26D9E0834}"/>
              </a:ext>
            </a:extLst>
          </p:cNvPr>
          <p:cNvSpPr/>
          <p:nvPr/>
        </p:nvSpPr>
        <p:spPr>
          <a:xfrm>
            <a:off x="4039377" y="2667134"/>
            <a:ext cx="4113245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বৃত্ত </a:t>
            </a:r>
            <a:endParaRPr lang="en-US" sz="16600" b="1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71E8DE-D089-484D-9AD3-69901ECEDFA1}"/>
              </a:ext>
            </a:extLst>
          </p:cNvPr>
          <p:cNvGrpSpPr/>
          <p:nvPr/>
        </p:nvGrpSpPr>
        <p:grpSpPr>
          <a:xfrm>
            <a:off x="773583" y="149902"/>
            <a:ext cx="10354335" cy="1304143"/>
            <a:chOff x="773583" y="149902"/>
            <a:chExt cx="10354335" cy="130414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86A86A3-0944-44B4-8CFA-7777180841C3}"/>
                </a:ext>
              </a:extLst>
            </p:cNvPr>
            <p:cNvSpPr/>
            <p:nvPr/>
          </p:nvSpPr>
          <p:spPr>
            <a:xfrm>
              <a:off x="2023671" y="149902"/>
              <a:ext cx="7854159" cy="13041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আজকের পাঠের বিষয়</a:t>
              </a:r>
              <a:r>
                <a:rPr lang="bn-IN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ঃ</a:t>
              </a:r>
              <a:endPara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3A6E12-2B3E-4505-892D-F2BE89BAD8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96" r="10717" b="12988"/>
            <a:stretch/>
          </p:blipFill>
          <p:spPr>
            <a:xfrm>
              <a:off x="773583" y="489082"/>
              <a:ext cx="995257" cy="96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DB18756-36FA-431D-9A2D-76277521F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96" r="10717" b="12988"/>
            <a:stretch/>
          </p:blipFill>
          <p:spPr>
            <a:xfrm>
              <a:off x="10132661" y="489082"/>
              <a:ext cx="995257" cy="96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71026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15DCBB19-52D4-4E24-8FB3-BFA228E6C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0" y="0"/>
            <a:ext cx="12151875" cy="690723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7BA474-278D-4B7D-8B30-B5102DBF5EA3}"/>
              </a:ext>
            </a:extLst>
          </p:cNvPr>
          <p:cNvSpPr/>
          <p:nvPr/>
        </p:nvSpPr>
        <p:spPr>
          <a:xfrm>
            <a:off x="854440" y="325889"/>
            <a:ext cx="96536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বৃত্ত অংকনের প্রয়োজনীয় উপকরণ</a:t>
            </a:r>
            <a:endParaRPr lang="en-US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:a16="http://schemas.microsoft.com/office/drawing/2014/main" id="{2ABF1403-1768-47AD-8554-4858C4B25B43}"/>
              </a:ext>
            </a:extLst>
          </p:cNvPr>
          <p:cNvSpPr/>
          <p:nvPr/>
        </p:nvSpPr>
        <p:spPr>
          <a:xfrm>
            <a:off x="1589414" y="2213525"/>
            <a:ext cx="3657143" cy="645803"/>
          </a:xfrm>
          <a:custGeom>
            <a:avLst/>
            <a:gdLst>
              <a:gd name="connsiteX0" fmla="*/ 1937560 w 2036620"/>
              <a:gd name="connsiteY0" fmla="*/ 208964 h 509368"/>
              <a:gd name="connsiteX1" fmla="*/ 1891840 w 2036620"/>
              <a:gd name="connsiteY1" fmla="*/ 254684 h 509368"/>
              <a:gd name="connsiteX2" fmla="*/ 1937560 w 2036620"/>
              <a:gd name="connsiteY2" fmla="*/ 300404 h 509368"/>
              <a:gd name="connsiteX3" fmla="*/ 1983280 w 2036620"/>
              <a:gd name="connsiteY3" fmla="*/ 254684 h 509368"/>
              <a:gd name="connsiteX4" fmla="*/ 1937560 w 2036620"/>
              <a:gd name="connsiteY4" fmla="*/ 208964 h 509368"/>
              <a:gd name="connsiteX5" fmla="*/ 78280 w 2036620"/>
              <a:gd name="connsiteY5" fmla="*/ 208964 h 509368"/>
              <a:gd name="connsiteX6" fmla="*/ 32560 w 2036620"/>
              <a:gd name="connsiteY6" fmla="*/ 254684 h 509368"/>
              <a:gd name="connsiteX7" fmla="*/ 78280 w 2036620"/>
              <a:gd name="connsiteY7" fmla="*/ 300404 h 509368"/>
              <a:gd name="connsiteX8" fmla="*/ 124000 w 2036620"/>
              <a:gd name="connsiteY8" fmla="*/ 254684 h 509368"/>
              <a:gd name="connsiteX9" fmla="*/ 78280 w 2036620"/>
              <a:gd name="connsiteY9" fmla="*/ 208964 h 509368"/>
              <a:gd name="connsiteX10" fmla="*/ 0 w 2036620"/>
              <a:gd name="connsiteY10" fmla="*/ 0 h 509368"/>
              <a:gd name="connsiteX11" fmla="*/ 2036620 w 2036620"/>
              <a:gd name="connsiteY11" fmla="*/ 0 h 509368"/>
              <a:gd name="connsiteX12" fmla="*/ 2036620 w 2036620"/>
              <a:gd name="connsiteY12" fmla="*/ 509368 h 509368"/>
              <a:gd name="connsiteX13" fmla="*/ 0 w 2036620"/>
              <a:gd name="connsiteY13" fmla="*/ 509368 h 509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6620" h="509368">
                <a:moveTo>
                  <a:pt x="1937560" y="208964"/>
                </a:moveTo>
                <a:cubicBezTo>
                  <a:pt x="1912310" y="208964"/>
                  <a:pt x="1891840" y="229434"/>
                  <a:pt x="1891840" y="254684"/>
                </a:cubicBezTo>
                <a:cubicBezTo>
                  <a:pt x="1891840" y="279934"/>
                  <a:pt x="1912310" y="300404"/>
                  <a:pt x="1937560" y="300404"/>
                </a:cubicBezTo>
                <a:cubicBezTo>
                  <a:pt x="1962810" y="300404"/>
                  <a:pt x="1983280" y="279934"/>
                  <a:pt x="1983280" y="254684"/>
                </a:cubicBezTo>
                <a:cubicBezTo>
                  <a:pt x="1983280" y="229434"/>
                  <a:pt x="1962810" y="208964"/>
                  <a:pt x="1937560" y="208964"/>
                </a:cubicBezTo>
                <a:close/>
                <a:moveTo>
                  <a:pt x="78280" y="208964"/>
                </a:moveTo>
                <a:cubicBezTo>
                  <a:pt x="53030" y="208964"/>
                  <a:pt x="32560" y="229434"/>
                  <a:pt x="32560" y="254684"/>
                </a:cubicBezTo>
                <a:cubicBezTo>
                  <a:pt x="32560" y="279934"/>
                  <a:pt x="53030" y="300404"/>
                  <a:pt x="78280" y="300404"/>
                </a:cubicBezTo>
                <a:cubicBezTo>
                  <a:pt x="103530" y="300404"/>
                  <a:pt x="124000" y="279934"/>
                  <a:pt x="124000" y="254684"/>
                </a:cubicBezTo>
                <a:cubicBezTo>
                  <a:pt x="124000" y="229434"/>
                  <a:pt x="103530" y="208964"/>
                  <a:pt x="78280" y="208964"/>
                </a:cubicBezTo>
                <a:close/>
                <a:moveTo>
                  <a:pt x="0" y="0"/>
                </a:moveTo>
                <a:lnTo>
                  <a:pt x="2036620" y="0"/>
                </a:lnTo>
                <a:lnTo>
                  <a:pt x="2036620" y="509368"/>
                </a:lnTo>
                <a:lnTo>
                  <a:pt x="0" y="509368"/>
                </a:lnTo>
                <a:close/>
              </a:path>
            </a:pathLst>
          </a:custGeom>
          <a:solidFill>
            <a:schemeClr val="bg1"/>
          </a:solidFill>
          <a:ln w="5715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D19DFB-DC32-4FCC-8D18-DD5B2A947463}"/>
              </a:ext>
            </a:extLst>
          </p:cNvPr>
          <p:cNvSpPr/>
          <p:nvPr/>
        </p:nvSpPr>
        <p:spPr>
          <a:xfrm>
            <a:off x="1449895" y="3090409"/>
            <a:ext cx="39165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ছি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দ্রযুক্ত শক্ত কাগজ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8FD74B-9179-4245-830A-8EEACCDED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423">
            <a:off x="3974276" y="4288492"/>
            <a:ext cx="988794" cy="9843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53BC52-D438-4330-BE2E-ED5FFF2669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7734">
            <a:off x="2814005" y="4231964"/>
            <a:ext cx="926223" cy="92210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431C99-AC6A-468D-A170-E2AE4938BEF3}"/>
              </a:ext>
            </a:extLst>
          </p:cNvPr>
          <p:cNvSpPr/>
          <p:nvPr/>
        </p:nvSpPr>
        <p:spPr>
          <a:xfrm>
            <a:off x="2730103" y="5409144"/>
            <a:ext cx="16071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পেন্সিল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560CC9-4B0B-4A02-A975-AB9C5AC66F8B}"/>
              </a:ext>
            </a:extLst>
          </p:cNvPr>
          <p:cNvGrpSpPr/>
          <p:nvPr/>
        </p:nvGrpSpPr>
        <p:grpSpPr>
          <a:xfrm>
            <a:off x="7839856" y="1952491"/>
            <a:ext cx="1445373" cy="4163496"/>
            <a:chOff x="3794909" y="1185283"/>
            <a:chExt cx="1289225" cy="3471550"/>
          </a:xfrm>
        </p:grpSpPr>
        <p:grpSp>
          <p:nvGrpSpPr>
            <p:cNvPr id="10" name="Group 22">
              <a:extLst>
                <a:ext uri="{FF2B5EF4-FFF2-40B4-BE49-F238E27FC236}">
                  <a16:creationId xmlns:a16="http://schemas.microsoft.com/office/drawing/2014/main" id="{0BA431C3-4513-461B-BBA2-0AE5B2410CB2}"/>
                </a:ext>
              </a:extLst>
            </p:cNvPr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17" name="Isosceles Triangle 16">
                <a:extLst>
                  <a:ext uri="{FF2B5EF4-FFF2-40B4-BE49-F238E27FC236}">
                    <a16:creationId xmlns:a16="http://schemas.microsoft.com/office/drawing/2014/main" id="{FA3FF0E0-2164-4B4B-B547-35112611BF0F}"/>
                  </a:ext>
                </a:extLst>
              </p:cNvPr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Pentagon 18">
                <a:extLst>
                  <a:ext uri="{FF2B5EF4-FFF2-40B4-BE49-F238E27FC236}">
                    <a16:creationId xmlns:a16="http://schemas.microsoft.com/office/drawing/2014/main" id="{CC5E7292-DE95-4512-AFFE-F1B1F0FD5BEA}"/>
                  </a:ext>
                </a:extLst>
              </p:cNvPr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Isosceles Triangle 18">
                <a:extLst>
                  <a:ext uri="{FF2B5EF4-FFF2-40B4-BE49-F238E27FC236}">
                    <a16:creationId xmlns:a16="http://schemas.microsoft.com/office/drawing/2014/main" id="{1B477728-832E-4060-A6C1-1F03A3BCC911}"/>
                  </a:ext>
                </a:extLst>
              </p:cNvPr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nut 20">
                <a:extLst>
                  <a:ext uri="{FF2B5EF4-FFF2-40B4-BE49-F238E27FC236}">
                    <a16:creationId xmlns:a16="http://schemas.microsoft.com/office/drawing/2014/main" id="{A12C4627-8DF6-4E69-8021-AED7C38AC0BD}"/>
                  </a:ext>
                </a:extLst>
              </p:cNvPr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5C2330AD-C207-4FA0-B354-220D8EEA6AEF}"/>
                  </a:ext>
                </a:extLst>
              </p:cNvPr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23">
              <a:extLst>
                <a:ext uri="{FF2B5EF4-FFF2-40B4-BE49-F238E27FC236}">
                  <a16:creationId xmlns:a16="http://schemas.microsoft.com/office/drawing/2014/main" id="{B64A7B58-7E50-4507-939B-F455B48957EE}"/>
                </a:ext>
              </a:extLst>
            </p:cNvPr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4D954244-C2CF-4E72-8AEB-B3463CA05B40}"/>
                  </a:ext>
                </a:extLst>
              </p:cNvPr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entagon 13">
                <a:extLst>
                  <a:ext uri="{FF2B5EF4-FFF2-40B4-BE49-F238E27FC236}">
                    <a16:creationId xmlns:a16="http://schemas.microsoft.com/office/drawing/2014/main" id="{F5D70B86-44FC-4D15-B4E5-AC28ACA4F35C}"/>
                  </a:ext>
                </a:extLst>
              </p:cNvPr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49633B0A-69DD-45DA-B9E4-9548D72430E1}"/>
                  </a:ext>
                </a:extLst>
              </p:cNvPr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nut 15">
                <a:extLst>
                  <a:ext uri="{FF2B5EF4-FFF2-40B4-BE49-F238E27FC236}">
                    <a16:creationId xmlns:a16="http://schemas.microsoft.com/office/drawing/2014/main" id="{2FDB30D2-5258-4DA6-9C92-894827935E80}"/>
                  </a:ext>
                </a:extLst>
              </p:cNvPr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A24BC28C-D440-45FA-BB92-218FEC1CCA25}"/>
                  </a:ext>
                </a:extLst>
              </p:cNvPr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F2EE0D75-BDE8-488E-A3D6-F1DD9435CF46}"/>
              </a:ext>
            </a:extLst>
          </p:cNvPr>
          <p:cNvSpPr/>
          <p:nvPr/>
        </p:nvSpPr>
        <p:spPr>
          <a:xfrm>
            <a:off x="7054265" y="4515036"/>
            <a:ext cx="3237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 কম্পাস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66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7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70A0E92D-1E8F-4593-8E45-46DE451183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0" y="0"/>
            <a:ext cx="12151875" cy="6907237"/>
          </a:xfrm>
          <a:prstGeom prst="rect">
            <a:avLst/>
          </a:prstGeom>
        </p:spPr>
      </p:pic>
      <p:sp>
        <p:nvSpPr>
          <p:cNvPr id="2" name="WordArt 7">
            <a:extLst>
              <a:ext uri="{FF2B5EF4-FFF2-40B4-BE49-F238E27FC236}">
                <a16:creationId xmlns:a16="http://schemas.microsoft.com/office/drawing/2014/main" id="{54AEB5F3-C194-4267-85C4-3345E9711E6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9095" y="289035"/>
            <a:ext cx="9122650" cy="1479948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bn-BD" sz="40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b="1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ছি</a:t>
            </a:r>
            <a:r>
              <a:rPr lang="bn-BD" sz="4000" b="1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দ্রযুক্ত শক্ত কাগজ</a:t>
            </a:r>
            <a:r>
              <a:rPr lang="bn-IN" sz="4000" b="1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ও পেন্সিল ব্যবহার করে </a:t>
            </a:r>
            <a:endParaRPr lang="en-US" sz="4000" b="1" dirty="0">
              <a:ln w="0"/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  <a:p>
            <a:pPr algn="just" rtl="1"/>
            <a:r>
              <a:rPr lang="bn-BD" sz="40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40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সে.মি.</a:t>
            </a:r>
            <a:r>
              <a:rPr lang="en-US" sz="40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0" dirty="0" err="1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40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kern="10" dirty="0" err="1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bn-BD" sz="40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বৃত্ত অংকন অনুশীলন</a:t>
            </a:r>
            <a:r>
              <a:rPr lang="bn-IN" sz="40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40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kern="10" dirty="0">
                <a:ln w="0"/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    </a:t>
            </a:r>
            <a:endParaRPr lang="en-US" sz="4000" b="1" kern="10" dirty="0">
              <a:ln w="0"/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887EA5-0BAD-4595-A4B6-BA1B22B71867}"/>
              </a:ext>
            </a:extLst>
          </p:cNvPr>
          <p:cNvGrpSpPr/>
          <p:nvPr/>
        </p:nvGrpSpPr>
        <p:grpSpPr>
          <a:xfrm>
            <a:off x="3810000" y="2318480"/>
            <a:ext cx="3810000" cy="3914256"/>
            <a:chOff x="4779818" y="1633209"/>
            <a:chExt cx="3810000" cy="3914256"/>
          </a:xfrm>
        </p:grpSpPr>
        <p:sp>
          <p:nvSpPr>
            <p:cNvPr id="4" name="Freeform 10">
              <a:extLst>
                <a:ext uri="{FF2B5EF4-FFF2-40B4-BE49-F238E27FC236}">
                  <a16:creationId xmlns:a16="http://schemas.microsoft.com/office/drawing/2014/main" id="{DEBDB981-16AB-4771-BD54-1BEFB739FA91}"/>
                </a:ext>
              </a:extLst>
            </p:cNvPr>
            <p:cNvSpPr/>
            <p:nvPr/>
          </p:nvSpPr>
          <p:spPr>
            <a:xfrm rot="16200000">
              <a:off x="5666508" y="2396835"/>
              <a:ext cx="2036620" cy="509368"/>
            </a:xfrm>
            <a:custGeom>
              <a:avLst/>
              <a:gdLst>
                <a:gd name="connsiteX0" fmla="*/ 1937560 w 2036620"/>
                <a:gd name="connsiteY0" fmla="*/ 208964 h 509368"/>
                <a:gd name="connsiteX1" fmla="*/ 1891840 w 2036620"/>
                <a:gd name="connsiteY1" fmla="*/ 254684 h 509368"/>
                <a:gd name="connsiteX2" fmla="*/ 1937560 w 2036620"/>
                <a:gd name="connsiteY2" fmla="*/ 300404 h 509368"/>
                <a:gd name="connsiteX3" fmla="*/ 1983280 w 2036620"/>
                <a:gd name="connsiteY3" fmla="*/ 254684 h 509368"/>
                <a:gd name="connsiteX4" fmla="*/ 1937560 w 2036620"/>
                <a:gd name="connsiteY4" fmla="*/ 208964 h 509368"/>
                <a:gd name="connsiteX5" fmla="*/ 78280 w 2036620"/>
                <a:gd name="connsiteY5" fmla="*/ 208964 h 509368"/>
                <a:gd name="connsiteX6" fmla="*/ 32560 w 2036620"/>
                <a:gd name="connsiteY6" fmla="*/ 254684 h 509368"/>
                <a:gd name="connsiteX7" fmla="*/ 78280 w 2036620"/>
                <a:gd name="connsiteY7" fmla="*/ 300404 h 509368"/>
                <a:gd name="connsiteX8" fmla="*/ 124000 w 2036620"/>
                <a:gd name="connsiteY8" fmla="*/ 254684 h 509368"/>
                <a:gd name="connsiteX9" fmla="*/ 78280 w 2036620"/>
                <a:gd name="connsiteY9" fmla="*/ 208964 h 509368"/>
                <a:gd name="connsiteX10" fmla="*/ 0 w 2036620"/>
                <a:gd name="connsiteY10" fmla="*/ 0 h 509368"/>
                <a:gd name="connsiteX11" fmla="*/ 2036620 w 2036620"/>
                <a:gd name="connsiteY11" fmla="*/ 0 h 509368"/>
                <a:gd name="connsiteX12" fmla="*/ 2036620 w 2036620"/>
                <a:gd name="connsiteY12" fmla="*/ 509368 h 509368"/>
                <a:gd name="connsiteX13" fmla="*/ 0 w 2036620"/>
                <a:gd name="connsiteY13" fmla="*/ 509368 h 509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6620" h="509368">
                  <a:moveTo>
                    <a:pt x="1937560" y="208964"/>
                  </a:moveTo>
                  <a:cubicBezTo>
                    <a:pt x="1912310" y="208964"/>
                    <a:pt x="1891840" y="229434"/>
                    <a:pt x="1891840" y="254684"/>
                  </a:cubicBezTo>
                  <a:cubicBezTo>
                    <a:pt x="1891840" y="279934"/>
                    <a:pt x="1912310" y="300404"/>
                    <a:pt x="1937560" y="300404"/>
                  </a:cubicBezTo>
                  <a:cubicBezTo>
                    <a:pt x="1962810" y="300404"/>
                    <a:pt x="1983280" y="279934"/>
                    <a:pt x="1983280" y="254684"/>
                  </a:cubicBezTo>
                  <a:cubicBezTo>
                    <a:pt x="1983280" y="229434"/>
                    <a:pt x="1962810" y="208964"/>
                    <a:pt x="1937560" y="208964"/>
                  </a:cubicBezTo>
                  <a:close/>
                  <a:moveTo>
                    <a:pt x="78280" y="208964"/>
                  </a:moveTo>
                  <a:cubicBezTo>
                    <a:pt x="53030" y="208964"/>
                    <a:pt x="32560" y="229434"/>
                    <a:pt x="32560" y="254684"/>
                  </a:cubicBezTo>
                  <a:cubicBezTo>
                    <a:pt x="32560" y="279934"/>
                    <a:pt x="53030" y="300404"/>
                    <a:pt x="78280" y="300404"/>
                  </a:cubicBezTo>
                  <a:cubicBezTo>
                    <a:pt x="103530" y="300404"/>
                    <a:pt x="124000" y="279934"/>
                    <a:pt x="124000" y="254684"/>
                  </a:cubicBezTo>
                  <a:cubicBezTo>
                    <a:pt x="124000" y="229434"/>
                    <a:pt x="103530" y="208964"/>
                    <a:pt x="78280" y="208964"/>
                  </a:cubicBezTo>
                  <a:close/>
                  <a:moveTo>
                    <a:pt x="0" y="0"/>
                  </a:moveTo>
                  <a:lnTo>
                    <a:pt x="2036620" y="0"/>
                  </a:lnTo>
                  <a:lnTo>
                    <a:pt x="2036620" y="509368"/>
                  </a:lnTo>
                  <a:lnTo>
                    <a:pt x="0" y="509368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879BE89-2441-46E3-93E1-B8ABCED72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097734">
              <a:off x="6007179" y="1780092"/>
              <a:ext cx="772234" cy="768801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C1B93DB-0A2D-4745-8865-81D7D15DD74F}"/>
                </a:ext>
              </a:extLst>
            </p:cNvPr>
            <p:cNvSpPr/>
            <p:nvPr/>
          </p:nvSpPr>
          <p:spPr>
            <a:xfrm>
              <a:off x="4779818" y="1737465"/>
              <a:ext cx="3810000" cy="381000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EC42E9F-4D0A-4503-AA60-32DCAA0CBC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7423">
            <a:off x="5573334" y="3632924"/>
            <a:ext cx="572493" cy="56994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091C79D-F4D6-4B81-8DBF-04081933F6DD}"/>
              </a:ext>
            </a:extLst>
          </p:cNvPr>
          <p:cNvSpPr/>
          <p:nvPr/>
        </p:nvSpPr>
        <p:spPr>
          <a:xfrm>
            <a:off x="3810000" y="2416662"/>
            <a:ext cx="3810000" cy="381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E33104-C604-4200-B01D-E772C77E43F2}"/>
              </a:ext>
            </a:extLst>
          </p:cNvPr>
          <p:cNvCxnSpPr>
            <a:cxnSpLocks/>
          </p:cNvCxnSpPr>
          <p:nvPr/>
        </p:nvCxnSpPr>
        <p:spPr>
          <a:xfrm>
            <a:off x="5715000" y="4290386"/>
            <a:ext cx="1905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3897B99-92D2-4FC8-A9F2-9BD577C1A52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408"/>
          <a:stretch/>
        </p:blipFill>
        <p:spPr>
          <a:xfrm>
            <a:off x="5053980" y="4330213"/>
            <a:ext cx="4922180" cy="11605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32972E-B68B-4845-ADBF-480BA82174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2009670"/>
            <a:ext cx="1383891" cy="229001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62E6B4-7808-4705-9DEB-25E1CCD2DFF8}"/>
              </a:ext>
            </a:extLst>
          </p:cNvPr>
          <p:cNvSpPr txBox="1"/>
          <p:nvPr/>
        </p:nvSpPr>
        <p:spPr>
          <a:xfrm>
            <a:off x="5902043" y="4262392"/>
            <a:ext cx="1466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2C07897-DE1F-48C5-A536-0833A92D1191}"/>
              </a:ext>
            </a:extLst>
          </p:cNvPr>
          <p:cNvCxnSpPr>
            <a:cxnSpLocks/>
          </p:cNvCxnSpPr>
          <p:nvPr/>
        </p:nvCxnSpPr>
        <p:spPr>
          <a:xfrm flipH="1">
            <a:off x="7137895" y="3262936"/>
            <a:ext cx="1146515" cy="995179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DA087C45-BE39-4F27-8EAB-3E95ADAE6B62}"/>
              </a:ext>
            </a:extLst>
          </p:cNvPr>
          <p:cNvSpPr/>
          <p:nvPr/>
        </p:nvSpPr>
        <p:spPr>
          <a:xfrm>
            <a:off x="7975002" y="2849763"/>
            <a:ext cx="1612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ব্যাসার্ধ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777DCF2-938B-4339-86D0-257A52A93B3D}"/>
              </a:ext>
            </a:extLst>
          </p:cNvPr>
          <p:cNvSpPr/>
          <p:nvPr/>
        </p:nvSpPr>
        <p:spPr>
          <a:xfrm flipV="1">
            <a:off x="5663695" y="4226482"/>
            <a:ext cx="83751" cy="84376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45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16107 -0.00787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394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1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1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6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600"/>
                            </p:stCondLst>
                            <p:childTnLst>
                              <p:par>
                                <p:cTn id="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9E90D8AA-3B82-4624-BD7F-0C5BA6FC4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0" y="-75244"/>
            <a:ext cx="12151875" cy="69072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F0069F-1613-4127-AE23-3B609CE70602}"/>
              </a:ext>
            </a:extLst>
          </p:cNvPr>
          <p:cNvSpPr txBox="1"/>
          <p:nvPr/>
        </p:nvSpPr>
        <p:spPr>
          <a:xfrm>
            <a:off x="5255146" y="2897180"/>
            <a:ext cx="53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403FD0A6-7632-49D7-91CF-574FDBEE4BC6}"/>
              </a:ext>
            </a:extLst>
          </p:cNvPr>
          <p:cNvSpPr/>
          <p:nvPr/>
        </p:nvSpPr>
        <p:spPr>
          <a:xfrm>
            <a:off x="5519882" y="2863110"/>
            <a:ext cx="76200" cy="76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3C448E9-92A5-40EA-8AD3-79B7E45428FE}"/>
              </a:ext>
            </a:extLst>
          </p:cNvPr>
          <p:cNvGrpSpPr/>
          <p:nvPr/>
        </p:nvGrpSpPr>
        <p:grpSpPr>
          <a:xfrm>
            <a:off x="4953001" y="1156851"/>
            <a:ext cx="1289225" cy="3471550"/>
            <a:chOff x="3794909" y="1185283"/>
            <a:chExt cx="1289225" cy="3471550"/>
          </a:xfrm>
        </p:grpSpPr>
        <p:grpSp>
          <p:nvGrpSpPr>
            <p:cNvPr id="5" name="Group 22">
              <a:extLst>
                <a:ext uri="{FF2B5EF4-FFF2-40B4-BE49-F238E27FC236}">
                  <a16:creationId xmlns:a16="http://schemas.microsoft.com/office/drawing/2014/main" id="{F55D134B-3C24-466C-82AF-9D1342B093E9}"/>
                </a:ext>
              </a:extLst>
            </p:cNvPr>
            <p:cNvGrpSpPr/>
            <p:nvPr/>
          </p:nvGrpSpPr>
          <p:grpSpPr>
            <a:xfrm>
              <a:off x="4469368" y="1185283"/>
              <a:ext cx="614766" cy="1813015"/>
              <a:chOff x="4469368" y="1185283"/>
              <a:chExt cx="614766" cy="1813015"/>
            </a:xfrm>
          </p:grpSpPr>
          <p:sp>
            <p:nvSpPr>
              <p:cNvPr id="12" name="Isosceles Triangle 11">
                <a:extLst>
                  <a:ext uri="{FF2B5EF4-FFF2-40B4-BE49-F238E27FC236}">
                    <a16:creationId xmlns:a16="http://schemas.microsoft.com/office/drawing/2014/main" id="{F9CCCA67-FE0F-4817-ACD5-EBF8D0F29F3E}"/>
                  </a:ext>
                </a:extLst>
              </p:cNvPr>
              <p:cNvSpPr/>
              <p:nvPr/>
            </p:nvSpPr>
            <p:spPr>
              <a:xfrm rot="19436746">
                <a:off x="4571098" y="1194260"/>
                <a:ext cx="222808" cy="966318"/>
              </a:xfrm>
              <a:prstGeom prst="triangle">
                <a:avLst/>
              </a:prstGeom>
              <a:solidFill>
                <a:srgbClr val="00B0F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Pentagon 18">
                <a:extLst>
                  <a:ext uri="{FF2B5EF4-FFF2-40B4-BE49-F238E27FC236}">
                    <a16:creationId xmlns:a16="http://schemas.microsoft.com/office/drawing/2014/main" id="{BF4B01E9-4C21-40CB-8899-10133E09F04A}"/>
                  </a:ext>
                </a:extLst>
              </p:cNvPr>
              <p:cNvSpPr/>
              <p:nvPr/>
            </p:nvSpPr>
            <p:spPr>
              <a:xfrm rot="14134132">
                <a:off x="4269430" y="1385221"/>
                <a:ext cx="543435" cy="143560"/>
              </a:xfrm>
              <a:prstGeom prst="homePlate">
                <a:avLst>
                  <a:gd name="adj" fmla="val 113704"/>
                </a:avLst>
              </a:prstGeom>
              <a:gradFill flip="none" rotWithShape="1">
                <a:gsLst>
                  <a:gs pos="36000">
                    <a:schemeClr val="bg2">
                      <a:lumMod val="90000"/>
                    </a:schemeClr>
                  </a:gs>
                  <a:gs pos="76000">
                    <a:schemeClr val="bg1"/>
                  </a:gs>
                  <a:gs pos="77000">
                    <a:srgbClr val="BA0066"/>
                  </a:gs>
                  <a:gs pos="73000">
                    <a:srgbClr val="FF0000"/>
                  </a:gs>
                  <a:gs pos="32000">
                    <a:srgbClr val="FF8200"/>
                  </a:gs>
                </a:gsLst>
                <a:lin ang="5400000" scaled="1"/>
                <a:tileRect/>
              </a:gradFill>
              <a:ln w="3175" cap="flat">
                <a:solidFill>
                  <a:srgbClr val="0070C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4C0F2F11-0651-4682-B699-F24C773922B9}"/>
                  </a:ext>
                </a:extLst>
              </p:cNvPr>
              <p:cNvSpPr/>
              <p:nvPr/>
            </p:nvSpPr>
            <p:spPr>
              <a:xfrm rot="12831697">
                <a:off x="4626150" y="2010455"/>
                <a:ext cx="169007" cy="987843"/>
              </a:xfrm>
              <a:prstGeom prst="triangle">
                <a:avLst/>
              </a:prstGeom>
              <a:solidFill>
                <a:srgbClr val="FF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nut 20">
                <a:extLst>
                  <a:ext uri="{FF2B5EF4-FFF2-40B4-BE49-F238E27FC236}">
                    <a16:creationId xmlns:a16="http://schemas.microsoft.com/office/drawing/2014/main" id="{79306AE8-B754-4470-AA66-7B4E67C7E869}"/>
                  </a:ext>
                </a:extLst>
              </p:cNvPr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gradFill flip="none" rotWithShape="1">
                <a:gsLst>
                  <a:gs pos="0">
                    <a:srgbClr val="FFFFFF"/>
                  </a:gs>
                  <a:gs pos="16000">
                    <a:srgbClr val="1F1F1F"/>
                  </a:gs>
                  <a:gs pos="17999">
                    <a:srgbClr val="FFFFFF"/>
                  </a:gs>
                  <a:gs pos="42000">
                    <a:srgbClr val="636363"/>
                  </a:gs>
                  <a:gs pos="53000">
                    <a:srgbClr val="CFCFCF"/>
                  </a:gs>
                  <a:gs pos="66000">
                    <a:srgbClr val="CFCFCF"/>
                  </a:gs>
                  <a:gs pos="75999">
                    <a:srgbClr val="1F1F1F"/>
                  </a:gs>
                  <a:gs pos="78999">
                    <a:srgbClr val="FFFFFF"/>
                  </a:gs>
                  <a:gs pos="100000">
                    <a:srgbClr val="7F7F7F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Arc 15">
                <a:extLst>
                  <a:ext uri="{FF2B5EF4-FFF2-40B4-BE49-F238E27FC236}">
                    <a16:creationId xmlns:a16="http://schemas.microsoft.com/office/drawing/2014/main" id="{6842F805-AB73-44CF-8D20-638B02408907}"/>
                  </a:ext>
                </a:extLst>
              </p:cNvPr>
              <p:cNvSpPr/>
              <p:nvPr/>
            </p:nvSpPr>
            <p:spPr>
              <a:xfrm rot="19635785">
                <a:off x="4493503" y="1545376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ln w="762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23">
              <a:extLst>
                <a:ext uri="{FF2B5EF4-FFF2-40B4-BE49-F238E27FC236}">
                  <a16:creationId xmlns:a16="http://schemas.microsoft.com/office/drawing/2014/main" id="{19DC0665-9C06-455F-A195-7FE956EB6110}"/>
                </a:ext>
              </a:extLst>
            </p:cNvPr>
            <p:cNvGrpSpPr/>
            <p:nvPr/>
          </p:nvGrpSpPr>
          <p:grpSpPr>
            <a:xfrm rot="10628031">
              <a:off x="3794909" y="2915982"/>
              <a:ext cx="550556" cy="1740851"/>
              <a:chOff x="4533578" y="1204879"/>
              <a:chExt cx="550556" cy="1740851"/>
            </a:xfrm>
            <a:solidFill>
              <a:schemeClr val="bg1"/>
            </a:solidFill>
          </p:grpSpPr>
          <p:sp>
            <p:nvSpPr>
              <p:cNvPr id="7" name="Isosceles Triangle 6">
                <a:extLst>
                  <a:ext uri="{FF2B5EF4-FFF2-40B4-BE49-F238E27FC236}">
                    <a16:creationId xmlns:a16="http://schemas.microsoft.com/office/drawing/2014/main" id="{764111C5-2845-4E15-ADE7-A0F7A293DBA1}"/>
                  </a:ext>
                </a:extLst>
              </p:cNvPr>
              <p:cNvSpPr/>
              <p:nvPr/>
            </p:nvSpPr>
            <p:spPr>
              <a:xfrm rot="19436746">
                <a:off x="4570567" y="1204879"/>
                <a:ext cx="222808" cy="966318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Pentagon 13">
                <a:extLst>
                  <a:ext uri="{FF2B5EF4-FFF2-40B4-BE49-F238E27FC236}">
                    <a16:creationId xmlns:a16="http://schemas.microsoft.com/office/drawing/2014/main" id="{852FD56C-1C5E-4941-89ED-8846A8BF1129}"/>
                  </a:ext>
                </a:extLst>
              </p:cNvPr>
              <p:cNvSpPr/>
              <p:nvPr/>
            </p:nvSpPr>
            <p:spPr>
              <a:xfrm rot="14134132">
                <a:off x="4333640" y="1413477"/>
                <a:ext cx="543435" cy="143560"/>
              </a:xfrm>
              <a:prstGeom prst="homePlate">
                <a:avLst>
                  <a:gd name="adj" fmla="val 113704"/>
                </a:avLst>
              </a:prstGeom>
              <a:noFill/>
              <a:ln w="3175" cap="flat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Isosceles Triangle 8">
                <a:extLst>
                  <a:ext uri="{FF2B5EF4-FFF2-40B4-BE49-F238E27FC236}">
                    <a16:creationId xmlns:a16="http://schemas.microsoft.com/office/drawing/2014/main" id="{FD074F65-31E1-4335-96EE-DDCA906DB265}"/>
                  </a:ext>
                </a:extLst>
              </p:cNvPr>
              <p:cNvSpPr/>
              <p:nvPr/>
            </p:nvSpPr>
            <p:spPr>
              <a:xfrm rot="12831697">
                <a:off x="4639430" y="1957887"/>
                <a:ext cx="169007" cy="987843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nut 15">
                <a:extLst>
                  <a:ext uri="{FF2B5EF4-FFF2-40B4-BE49-F238E27FC236}">
                    <a16:creationId xmlns:a16="http://schemas.microsoft.com/office/drawing/2014/main" id="{2087C75A-A467-430D-92EC-E100658DAAD8}"/>
                  </a:ext>
                </a:extLst>
              </p:cNvPr>
              <p:cNvSpPr/>
              <p:nvPr/>
            </p:nvSpPr>
            <p:spPr>
              <a:xfrm>
                <a:off x="4834268" y="1949301"/>
                <a:ext cx="249866" cy="228600"/>
              </a:xfrm>
              <a:prstGeom prst="donu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Arc 10">
                <a:extLst>
                  <a:ext uri="{FF2B5EF4-FFF2-40B4-BE49-F238E27FC236}">
                    <a16:creationId xmlns:a16="http://schemas.microsoft.com/office/drawing/2014/main" id="{5971A15B-7B9E-4AFE-959E-14C3CF00B2AF}"/>
                  </a:ext>
                </a:extLst>
              </p:cNvPr>
              <p:cNvSpPr/>
              <p:nvPr/>
            </p:nvSpPr>
            <p:spPr>
              <a:xfrm rot="19635785">
                <a:off x="4574161" y="1523950"/>
                <a:ext cx="210608" cy="109177"/>
              </a:xfrm>
              <a:prstGeom prst="arc">
                <a:avLst>
                  <a:gd name="adj1" fmla="val 11382689"/>
                  <a:gd name="adj2" fmla="val 1028249"/>
                </a:avLst>
              </a:prstGeom>
              <a:noFill/>
              <a:ln w="762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2D595B93-16F3-4B2D-AE97-0F99714D584B}"/>
              </a:ext>
            </a:extLst>
          </p:cNvPr>
          <p:cNvSpPr/>
          <p:nvPr/>
        </p:nvSpPr>
        <p:spPr>
          <a:xfrm flipH="1">
            <a:off x="3886200" y="1233051"/>
            <a:ext cx="3352800" cy="335280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2C55CAE-3AE7-4373-BD54-844E6C1999D3}"/>
              </a:ext>
            </a:extLst>
          </p:cNvPr>
          <p:cNvSpPr txBox="1"/>
          <p:nvPr/>
        </p:nvSpPr>
        <p:spPr>
          <a:xfrm>
            <a:off x="4261367" y="4626115"/>
            <a:ext cx="300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400" b="1" dirty="0">
                <a:ln w="0"/>
                <a:latin typeface="NikoshBAN" pitchFamily="2" charset="0"/>
                <a:cs typeface="NikoshBAN" pitchFamily="2" charset="0"/>
              </a:rPr>
              <a:t> চিত্রে </a:t>
            </a:r>
            <a:r>
              <a:rPr lang="bn-BD" sz="2400" b="1" dirty="0">
                <a:ln w="0"/>
                <a:latin typeface="NikoshBAN" pitchFamily="2" charset="0"/>
                <a:cs typeface="NikoshBAN" pitchFamily="2" charset="0"/>
              </a:rPr>
              <a:t>,</a:t>
            </a:r>
            <a:r>
              <a:rPr lang="bn-IN" sz="2400" b="1" dirty="0">
                <a:ln w="0"/>
                <a:latin typeface="NikoshBAN" pitchFamily="2" charset="0"/>
                <a:cs typeface="NikoshBAN" pitchFamily="2" charset="0"/>
              </a:rPr>
              <a:t> কখগ হল </a:t>
            </a:r>
            <a:r>
              <a:rPr lang="bn-BD" sz="2400" b="1" dirty="0">
                <a:ln w="0"/>
                <a:latin typeface="NikoshBAN" pitchFamily="2" charset="0"/>
                <a:cs typeface="NikoshBAN" pitchFamily="2" charset="0"/>
              </a:rPr>
              <a:t>একটি</a:t>
            </a:r>
            <a:r>
              <a:rPr lang="bn-IN" sz="2400" b="1" dirty="0">
                <a:ln w="0"/>
                <a:latin typeface="NikoshBAN" pitchFamily="2" charset="0"/>
                <a:cs typeface="NikoshBAN" pitchFamily="2" charset="0"/>
              </a:rPr>
              <a:t> বৃত্ত</a:t>
            </a:r>
            <a:r>
              <a:rPr lang="bn-BD" sz="2400" b="1" dirty="0">
                <a:ln w="0"/>
                <a:latin typeface="NikoshBAN" pitchFamily="2" charset="0"/>
                <a:cs typeface="NikoshBAN" pitchFamily="2" charset="0"/>
              </a:rPr>
              <a:t>।  </a:t>
            </a:r>
            <a:endParaRPr lang="en-US" sz="24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F4C635-D92F-4161-B8DD-67B3B6DC9741}"/>
              </a:ext>
            </a:extLst>
          </p:cNvPr>
          <p:cNvSpPr txBox="1"/>
          <p:nvPr/>
        </p:nvSpPr>
        <p:spPr>
          <a:xfrm>
            <a:off x="6400800" y="92825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8EE5A1-0B1C-44E3-A9BE-74C67AF36CE4}"/>
              </a:ext>
            </a:extLst>
          </p:cNvPr>
          <p:cNvSpPr txBox="1"/>
          <p:nvPr/>
        </p:nvSpPr>
        <p:spPr>
          <a:xfrm>
            <a:off x="3296217" y="2547267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IN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AFCE1F8-7AD1-4A2C-A80A-8CAB618CA249}"/>
              </a:ext>
            </a:extLst>
          </p:cNvPr>
          <p:cNvSpPr txBox="1"/>
          <p:nvPr/>
        </p:nvSpPr>
        <p:spPr>
          <a:xfrm>
            <a:off x="7072094" y="3553638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WordArt 7">
            <a:extLst>
              <a:ext uri="{FF2B5EF4-FFF2-40B4-BE49-F238E27FC236}">
                <a16:creationId xmlns:a16="http://schemas.microsoft.com/office/drawing/2014/main" id="{4A1DB6E5-4094-4520-9B1B-F0A38D612F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23455" y="364842"/>
            <a:ext cx="10002981" cy="646540"/>
          </a:xfrm>
          <a:prstGeom prst="rect">
            <a:avLst/>
          </a:prstGeom>
        </p:spPr>
        <p:txBody>
          <a:bodyPr wrap="none" fromWordArt="1"/>
          <a:lstStyle/>
          <a:p>
            <a:pPr algn="ctr" rtl="1"/>
            <a:r>
              <a:rPr lang="bn-BD" sz="3200" kern="10" dirty="0">
                <a:ln w="0"/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3200" kern="10" dirty="0">
                <a:ln w="0"/>
                <a:latin typeface="NikoshBAN" pitchFamily="2" charset="0"/>
                <a:cs typeface="NikoshBAN" pitchFamily="2" charset="0"/>
              </a:rPr>
              <a:t>পেন্সিল</a:t>
            </a:r>
            <a:r>
              <a:rPr lang="en-US" sz="3200" kern="1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0" dirty="0" err="1">
                <a:ln w="0"/>
                <a:latin typeface="NikoshBAN" pitchFamily="2" charset="0"/>
                <a:cs typeface="NikoshBAN" pitchFamily="2" charset="0"/>
              </a:rPr>
              <a:t>কম্পাসের</a:t>
            </a:r>
            <a:r>
              <a:rPr lang="en-US" sz="3200" kern="1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0" dirty="0" err="1">
                <a:ln w="0"/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kern="10" dirty="0">
                <a:ln w="0"/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200" kern="10" dirty="0" err="1">
                <a:ln w="0"/>
                <a:latin typeface="NikoshBAN" pitchFamily="2" charset="0"/>
                <a:cs typeface="NikoshBAN" pitchFamily="2" charset="0"/>
              </a:rPr>
              <a:t>সেমি</a:t>
            </a:r>
            <a:r>
              <a:rPr lang="en-US" sz="3200" kern="1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0" dirty="0" err="1">
                <a:ln w="0"/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en-US" sz="3200" kern="1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kern="10" dirty="0" err="1">
                <a:ln w="0"/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sz="3200" kern="10" dirty="0">
                <a:ln w="0"/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kern="10" dirty="0">
                <a:ln w="0"/>
                <a:latin typeface="NikoshBAN" pitchFamily="2" charset="0"/>
                <a:cs typeface="NikoshBAN" pitchFamily="2" charset="0"/>
              </a:rPr>
              <a:t>বৃত্ত অংকন অনুশীলন</a:t>
            </a:r>
            <a:r>
              <a:rPr lang="bn-IN" sz="3200" kern="10" dirty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kern="10" dirty="0">
                <a:ln w="0"/>
                <a:latin typeface="NikoshBAN" pitchFamily="2" charset="0"/>
                <a:cs typeface="NikoshBAN" pitchFamily="2" charset="0"/>
              </a:rPr>
              <a:t>      </a:t>
            </a:r>
            <a:endParaRPr lang="en-US" sz="3200" kern="10" dirty="0">
              <a:ln w="0"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846854-FE6B-4FF9-8A62-2731A4572E95}"/>
              </a:ext>
            </a:extLst>
          </p:cNvPr>
          <p:cNvCxnSpPr>
            <a:cxnSpLocks/>
            <a:endCxn id="17" idx="2"/>
          </p:cNvCxnSpPr>
          <p:nvPr/>
        </p:nvCxnSpPr>
        <p:spPr>
          <a:xfrm>
            <a:off x="5519882" y="2897180"/>
            <a:ext cx="1719118" cy="122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52389D61-D003-4D8E-98A1-5A5F8189FB3A}"/>
              </a:ext>
            </a:extLst>
          </p:cNvPr>
          <p:cNvSpPr txBox="1"/>
          <p:nvPr/>
        </p:nvSpPr>
        <p:spPr>
          <a:xfrm>
            <a:off x="5704526" y="2903315"/>
            <a:ext cx="1466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ে.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1839C39-8A70-4732-84F4-46F206C592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74"/>
          <a:stretch/>
        </p:blipFill>
        <p:spPr>
          <a:xfrm>
            <a:off x="5018323" y="2932104"/>
            <a:ext cx="5531684" cy="116053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9565764-BCDD-443E-BFA4-718B37BD97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47" y="736311"/>
            <a:ext cx="1383891" cy="229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11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1444 -0.00325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4" y="-162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9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25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25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7" grpId="0" animBg="1"/>
      <p:bldP spid="18" grpId="0"/>
      <p:bldP spid="19" grpId="0"/>
      <p:bldP spid="20" grpId="0"/>
      <p:bldP spid="21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B8AB04-5412-4631-BFD4-A5BB316AA1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113" r="1598"/>
          <a:stretch/>
        </p:blipFill>
        <p:spPr>
          <a:xfrm>
            <a:off x="0" y="0"/>
            <a:ext cx="12151875" cy="6907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75ACE8-6450-49D8-ADFA-9EB1D9693162}"/>
              </a:ext>
            </a:extLst>
          </p:cNvPr>
          <p:cNvSpPr txBox="1"/>
          <p:nvPr/>
        </p:nvSpPr>
        <p:spPr>
          <a:xfrm>
            <a:off x="3411708" y="145925"/>
            <a:ext cx="53685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8000" b="1" u="sng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b="1" u="sng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EDE86D2-586B-41C4-906D-740113F66445}"/>
              </a:ext>
            </a:extLst>
          </p:cNvPr>
          <p:cNvSpPr/>
          <p:nvPr/>
        </p:nvSpPr>
        <p:spPr>
          <a:xfrm>
            <a:off x="576774" y="1758462"/>
            <a:ext cx="4389121" cy="4079630"/>
          </a:xfrm>
          <a:prstGeom prst="ellipse">
            <a:avLst/>
          </a:prstGeom>
          <a:solidFill>
            <a:srgbClr val="00B050"/>
          </a:solid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C67156-B1AC-42E2-8D35-E2F98FF24A4E}"/>
              </a:ext>
            </a:extLst>
          </p:cNvPr>
          <p:cNvSpPr txBox="1"/>
          <p:nvPr/>
        </p:nvSpPr>
        <p:spPr>
          <a:xfrm>
            <a:off x="1237957" y="2180491"/>
            <a:ext cx="326370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 সেমি </a:t>
            </a:r>
            <a:endParaRPr lang="bn-IN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ব্যাসার্ধ</a:t>
            </a:r>
            <a:r>
              <a:rPr lang="bn-IN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bn-IN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একটি </a:t>
            </a:r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বৃত্ত </a:t>
            </a:r>
            <a:endParaRPr lang="bn-IN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অঙ্কন কর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B0F065-B6AB-4ED8-8049-CEFAC86A1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940" y="2086269"/>
            <a:ext cx="5697416" cy="34802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09980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</TotalTime>
  <Words>361</Words>
  <Application>Microsoft Office PowerPoint</Application>
  <PresentationFormat>Widescreen</PresentationFormat>
  <Paragraphs>70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46</cp:revision>
  <dcterms:created xsi:type="dcterms:W3CDTF">2020-12-17T16:41:31Z</dcterms:created>
  <dcterms:modified xsi:type="dcterms:W3CDTF">2020-12-20T15:24:16Z</dcterms:modified>
</cp:coreProperties>
</file>