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265" r:id="rId4"/>
    <p:sldId id="337" r:id="rId5"/>
    <p:sldId id="260" r:id="rId6"/>
    <p:sldId id="321" r:id="rId7"/>
    <p:sldId id="338" r:id="rId8"/>
    <p:sldId id="342" r:id="rId9"/>
    <p:sldId id="339" r:id="rId10"/>
    <p:sldId id="343" r:id="rId11"/>
    <p:sldId id="331" r:id="rId12"/>
    <p:sldId id="344" r:id="rId13"/>
    <p:sldId id="274" r:id="rId14"/>
    <p:sldId id="266" r:id="rId15"/>
    <p:sldId id="267" r:id="rId16"/>
    <p:sldId id="276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00FF"/>
    <a:srgbClr val="C00000"/>
    <a:srgbClr val="EAF5E4"/>
    <a:srgbClr val="EEEACF"/>
    <a:srgbClr val="7030A0"/>
    <a:srgbClr val="92D050"/>
    <a:srgbClr val="00B0F0"/>
    <a:srgbClr val="98B0D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7" autoAdjust="0"/>
  </p:normalViewPr>
  <p:slideViewPr>
    <p:cSldViewPr snapToGrid="0">
      <p:cViewPr varScale="1">
        <p:scale>
          <a:sx n="86" d="100"/>
          <a:sy n="86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1B4C-521E-408D-9252-7263F3DF7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53FE-FF1D-4807-9BC4-895A62B2E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2FFCF-DD2A-4977-97CE-30D901D0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7A2F-165C-4124-8E8A-45F51C2A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86A4-09BE-43E8-9AE8-02C3DA11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D9B1-2F63-45D2-9F39-E7ED732D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DFEE9-D02C-4238-B00C-FCF17B0BA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3DD9-58C9-45AB-9C83-B803B656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04DB-9DE4-4A55-931B-89442A46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7E277-F3F6-480C-95E6-B54A2F0C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D964B-CC86-4FDF-A9A7-81D6073A6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320AF-4445-44F7-A02A-9D3F520C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643D-2CC6-44C6-8E88-3FCA17B4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E6EA-4080-4443-B1E8-4E8E5CA5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BAEF-631A-497A-942E-9F04F552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91F9-F33C-4F7D-A609-1F967FC8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DB08-3A39-453F-B970-8B8DE6394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FF242-01FF-471C-BEB9-690E2C2A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FBC3D-E968-494E-8535-483C086D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CCB7-D467-455A-9682-0843442F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7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28DD-2A40-4CE1-87D3-3FCFE5A2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75393-96F6-461E-8E4B-E105663AF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2DD0-EEA5-405C-8898-72F34603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109DB-E870-4175-872C-0E864C2F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B906E-E713-482C-9A6A-58661562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3E93-E1DE-4307-BD03-0853E6A9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F9A9-2765-45E1-9C52-FCF172191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BFE6A-D531-4794-BE74-7A401A13C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DF4CD-6CDC-423D-8E80-7A676A0F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7163-76DF-4B94-A901-E24B2744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45A81-146A-4E27-A637-909DA327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67F2-F059-4D61-B005-CF4C87C0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CC7CC-4B4D-4747-82E2-BC661826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6C0E-5615-4D85-91BB-4719CAF9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8E7CE-C091-4399-ABD0-C4A3865B1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93EF0-D2E2-402B-BCE3-759A93B44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C96D6-4908-416B-8173-7F75D55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59D09-76AD-4209-9D08-03E389ED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526AE-2A4E-4886-B306-B4A8AF84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91C8-9461-49B1-BF31-FB19B8D2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15EA1-E456-402E-8C74-8E8F4B66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FC5EB-BC89-46B0-BFD3-18C774BB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F27ED-910E-40F9-8A40-0BF41D14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CA39F-0A33-40A2-BB87-C0931872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47E1C-A5B1-4190-A23F-2B6D1052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589A7-BA9C-4E63-BADE-A01CDB05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F210-9EB3-426D-A13D-78130B8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42677-F0F8-4C4F-8924-17BEAC38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3ADC7-DB6C-4C56-8EBD-F1BE3C24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C2882-C670-4BC9-BD37-462E9154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66EE-D707-43EB-837D-31A7DD43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D1890-A2DB-409A-85AF-10EA815E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1645-B5C6-4ADD-B8CE-9EB196CB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957D3-E164-4D89-8782-CCCB59B25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0BE07-FAD2-4AE9-9126-B140EA67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21A52-8714-4983-9E30-0EC56DD2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6A150-746E-406F-9AA0-31A016E8F88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AA40D-E4FF-4245-A710-E2C569F7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B083A-CCF6-4300-A52C-C4718182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5D62E3-E65A-485F-A166-C03CF18636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0C3E97-BCCC-4D91-8C7F-BB8B9B814A96}"/>
              </a:ext>
            </a:extLst>
          </p:cNvPr>
          <p:cNvSpPr/>
          <p:nvPr userDrawn="1"/>
        </p:nvSpPr>
        <p:spPr>
          <a:xfrm>
            <a:off x="100003" y="51444"/>
            <a:ext cx="11905130" cy="66374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াগ</a:t>
            </a:r>
            <a:endParaRPr lang="en-US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FF4F23E-984B-418C-AFCE-C778573E4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040" b="12136"/>
          <a:stretch/>
        </p:blipFill>
        <p:spPr>
          <a:xfrm>
            <a:off x="275675" y="5921363"/>
            <a:ext cx="832057" cy="59853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06664E7-24B5-4AA1-9E41-0DC295AE5A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552" y="92708"/>
            <a:ext cx="692852" cy="868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63D2CB-F9C9-45D7-8C30-8687AFF4E22E}"/>
              </a:ext>
            </a:extLst>
          </p:cNvPr>
          <p:cNvSpPr txBox="1"/>
          <p:nvPr userDrawn="1"/>
        </p:nvSpPr>
        <p:spPr>
          <a:xfrm flipH="1">
            <a:off x="5086482" y="6466214"/>
            <a:ext cx="2761937" cy="27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কন্টেন্টে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গুগোল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C86FEA-C553-4F04-8429-65D328A8B6FA}"/>
              </a:ext>
            </a:extLst>
          </p:cNvPr>
          <p:cNvGrpSpPr/>
          <p:nvPr userDrawn="1"/>
        </p:nvGrpSpPr>
        <p:grpSpPr>
          <a:xfrm>
            <a:off x="0" y="-1"/>
            <a:ext cx="832057" cy="749001"/>
            <a:chOff x="251912" y="116147"/>
            <a:chExt cx="769257" cy="6924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B86DCDA-C614-48DC-BBD0-5B6B7B618345}"/>
                </a:ext>
              </a:extLst>
            </p:cNvPr>
            <p:cNvSpPr/>
            <p:nvPr userDrawn="1"/>
          </p:nvSpPr>
          <p:spPr>
            <a:xfrm>
              <a:off x="251912" y="169088"/>
              <a:ext cx="490366" cy="487128"/>
            </a:xfrm>
            <a:custGeom>
              <a:avLst/>
              <a:gdLst>
                <a:gd name="connsiteX0" fmla="*/ 245182 w 490366"/>
                <a:gd name="connsiteY0" fmla="*/ 52941 h 487128"/>
                <a:gd name="connsiteX1" fmla="*/ 53292 w 490366"/>
                <a:gd name="connsiteY1" fmla="*/ 243564 h 487128"/>
                <a:gd name="connsiteX2" fmla="*/ 245182 w 490366"/>
                <a:gd name="connsiteY2" fmla="*/ 434187 h 487128"/>
                <a:gd name="connsiteX3" fmla="*/ 437072 w 490366"/>
                <a:gd name="connsiteY3" fmla="*/ 243564 h 487128"/>
                <a:gd name="connsiteX4" fmla="*/ 245182 w 490366"/>
                <a:gd name="connsiteY4" fmla="*/ 52941 h 487128"/>
                <a:gd name="connsiteX5" fmla="*/ 245183 w 490366"/>
                <a:gd name="connsiteY5" fmla="*/ 0 h 487128"/>
                <a:gd name="connsiteX6" fmla="*/ 490366 w 490366"/>
                <a:gd name="connsiteY6" fmla="*/ 243564 h 487128"/>
                <a:gd name="connsiteX7" fmla="*/ 245183 w 490366"/>
                <a:gd name="connsiteY7" fmla="*/ 487128 h 487128"/>
                <a:gd name="connsiteX8" fmla="*/ 0 w 490366"/>
                <a:gd name="connsiteY8" fmla="*/ 243564 h 487128"/>
                <a:gd name="connsiteX9" fmla="*/ 245183 w 490366"/>
                <a:gd name="connsiteY9" fmla="*/ 0 h 48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366" h="487128">
                  <a:moveTo>
                    <a:pt x="245182" y="52941"/>
                  </a:moveTo>
                  <a:cubicBezTo>
                    <a:pt x="139204" y="52941"/>
                    <a:pt x="53292" y="138286"/>
                    <a:pt x="53292" y="243564"/>
                  </a:cubicBezTo>
                  <a:cubicBezTo>
                    <a:pt x="53292" y="348842"/>
                    <a:pt x="139204" y="434187"/>
                    <a:pt x="245182" y="434187"/>
                  </a:cubicBezTo>
                  <a:cubicBezTo>
                    <a:pt x="351160" y="434187"/>
                    <a:pt x="437072" y="348842"/>
                    <a:pt x="437072" y="243564"/>
                  </a:cubicBezTo>
                  <a:cubicBezTo>
                    <a:pt x="437072" y="138286"/>
                    <a:pt x="351160" y="52941"/>
                    <a:pt x="245182" y="52941"/>
                  </a:cubicBezTo>
                  <a:close/>
                  <a:moveTo>
                    <a:pt x="245183" y="0"/>
                  </a:moveTo>
                  <a:cubicBezTo>
                    <a:pt x="380594" y="0"/>
                    <a:pt x="490366" y="109047"/>
                    <a:pt x="490366" y="243564"/>
                  </a:cubicBezTo>
                  <a:cubicBezTo>
                    <a:pt x="490366" y="378081"/>
                    <a:pt x="380594" y="487128"/>
                    <a:pt x="245183" y="487128"/>
                  </a:cubicBezTo>
                  <a:cubicBezTo>
                    <a:pt x="109772" y="487128"/>
                    <a:pt x="0" y="378081"/>
                    <a:pt x="0" y="243564"/>
                  </a:cubicBezTo>
                  <a:cubicBezTo>
                    <a:pt x="0" y="109047"/>
                    <a:pt x="109772" y="0"/>
                    <a:pt x="245183" y="0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6474DD9-C86C-4D18-B83D-46CDC2A2D9A0}"/>
                </a:ext>
              </a:extLst>
            </p:cNvPr>
            <p:cNvSpPr/>
            <p:nvPr userDrawn="1"/>
          </p:nvSpPr>
          <p:spPr>
            <a:xfrm>
              <a:off x="404312" y="321488"/>
              <a:ext cx="490366" cy="487128"/>
            </a:xfrm>
            <a:custGeom>
              <a:avLst/>
              <a:gdLst>
                <a:gd name="connsiteX0" fmla="*/ 245182 w 490366"/>
                <a:gd name="connsiteY0" fmla="*/ 52941 h 487128"/>
                <a:gd name="connsiteX1" fmla="*/ 53292 w 490366"/>
                <a:gd name="connsiteY1" fmla="*/ 243564 h 487128"/>
                <a:gd name="connsiteX2" fmla="*/ 245182 w 490366"/>
                <a:gd name="connsiteY2" fmla="*/ 434187 h 487128"/>
                <a:gd name="connsiteX3" fmla="*/ 437072 w 490366"/>
                <a:gd name="connsiteY3" fmla="*/ 243564 h 487128"/>
                <a:gd name="connsiteX4" fmla="*/ 245182 w 490366"/>
                <a:gd name="connsiteY4" fmla="*/ 52941 h 487128"/>
                <a:gd name="connsiteX5" fmla="*/ 245183 w 490366"/>
                <a:gd name="connsiteY5" fmla="*/ 0 h 487128"/>
                <a:gd name="connsiteX6" fmla="*/ 490366 w 490366"/>
                <a:gd name="connsiteY6" fmla="*/ 243564 h 487128"/>
                <a:gd name="connsiteX7" fmla="*/ 245183 w 490366"/>
                <a:gd name="connsiteY7" fmla="*/ 487128 h 487128"/>
                <a:gd name="connsiteX8" fmla="*/ 0 w 490366"/>
                <a:gd name="connsiteY8" fmla="*/ 243564 h 487128"/>
                <a:gd name="connsiteX9" fmla="*/ 245183 w 490366"/>
                <a:gd name="connsiteY9" fmla="*/ 0 h 48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366" h="487128">
                  <a:moveTo>
                    <a:pt x="245182" y="52941"/>
                  </a:moveTo>
                  <a:cubicBezTo>
                    <a:pt x="139204" y="52941"/>
                    <a:pt x="53292" y="138286"/>
                    <a:pt x="53292" y="243564"/>
                  </a:cubicBezTo>
                  <a:cubicBezTo>
                    <a:pt x="53292" y="348842"/>
                    <a:pt x="139204" y="434187"/>
                    <a:pt x="245182" y="434187"/>
                  </a:cubicBezTo>
                  <a:cubicBezTo>
                    <a:pt x="351160" y="434187"/>
                    <a:pt x="437072" y="348842"/>
                    <a:pt x="437072" y="243564"/>
                  </a:cubicBezTo>
                  <a:cubicBezTo>
                    <a:pt x="437072" y="138286"/>
                    <a:pt x="351160" y="52941"/>
                    <a:pt x="245182" y="52941"/>
                  </a:cubicBezTo>
                  <a:close/>
                  <a:moveTo>
                    <a:pt x="245183" y="0"/>
                  </a:moveTo>
                  <a:cubicBezTo>
                    <a:pt x="380594" y="0"/>
                    <a:pt x="490366" y="109047"/>
                    <a:pt x="490366" y="243564"/>
                  </a:cubicBezTo>
                  <a:cubicBezTo>
                    <a:pt x="490366" y="378081"/>
                    <a:pt x="380594" y="487128"/>
                    <a:pt x="245183" y="487128"/>
                  </a:cubicBezTo>
                  <a:cubicBezTo>
                    <a:pt x="109772" y="487128"/>
                    <a:pt x="0" y="378081"/>
                    <a:pt x="0" y="243564"/>
                  </a:cubicBezTo>
                  <a:cubicBezTo>
                    <a:pt x="0" y="109047"/>
                    <a:pt x="109772" y="0"/>
                    <a:pt x="245183" y="0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80E742-32B5-4B36-838C-DFF4355651F4}"/>
                </a:ext>
              </a:extLst>
            </p:cNvPr>
            <p:cNvSpPr/>
            <p:nvPr userDrawn="1"/>
          </p:nvSpPr>
          <p:spPr>
            <a:xfrm>
              <a:off x="530803" y="116147"/>
              <a:ext cx="490366" cy="487128"/>
            </a:xfrm>
            <a:custGeom>
              <a:avLst/>
              <a:gdLst>
                <a:gd name="connsiteX0" fmla="*/ 245182 w 490366"/>
                <a:gd name="connsiteY0" fmla="*/ 52941 h 487128"/>
                <a:gd name="connsiteX1" fmla="*/ 53292 w 490366"/>
                <a:gd name="connsiteY1" fmla="*/ 243564 h 487128"/>
                <a:gd name="connsiteX2" fmla="*/ 245182 w 490366"/>
                <a:gd name="connsiteY2" fmla="*/ 434187 h 487128"/>
                <a:gd name="connsiteX3" fmla="*/ 437072 w 490366"/>
                <a:gd name="connsiteY3" fmla="*/ 243564 h 487128"/>
                <a:gd name="connsiteX4" fmla="*/ 245182 w 490366"/>
                <a:gd name="connsiteY4" fmla="*/ 52941 h 487128"/>
                <a:gd name="connsiteX5" fmla="*/ 245183 w 490366"/>
                <a:gd name="connsiteY5" fmla="*/ 0 h 487128"/>
                <a:gd name="connsiteX6" fmla="*/ 490366 w 490366"/>
                <a:gd name="connsiteY6" fmla="*/ 243564 h 487128"/>
                <a:gd name="connsiteX7" fmla="*/ 245183 w 490366"/>
                <a:gd name="connsiteY7" fmla="*/ 487128 h 487128"/>
                <a:gd name="connsiteX8" fmla="*/ 0 w 490366"/>
                <a:gd name="connsiteY8" fmla="*/ 243564 h 487128"/>
                <a:gd name="connsiteX9" fmla="*/ 245183 w 490366"/>
                <a:gd name="connsiteY9" fmla="*/ 0 h 48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366" h="487128">
                  <a:moveTo>
                    <a:pt x="245182" y="52941"/>
                  </a:moveTo>
                  <a:cubicBezTo>
                    <a:pt x="139204" y="52941"/>
                    <a:pt x="53292" y="138286"/>
                    <a:pt x="53292" y="243564"/>
                  </a:cubicBezTo>
                  <a:cubicBezTo>
                    <a:pt x="53292" y="348842"/>
                    <a:pt x="139204" y="434187"/>
                    <a:pt x="245182" y="434187"/>
                  </a:cubicBezTo>
                  <a:cubicBezTo>
                    <a:pt x="351160" y="434187"/>
                    <a:pt x="437072" y="348842"/>
                    <a:pt x="437072" y="243564"/>
                  </a:cubicBezTo>
                  <a:cubicBezTo>
                    <a:pt x="437072" y="138286"/>
                    <a:pt x="351160" y="52941"/>
                    <a:pt x="245182" y="52941"/>
                  </a:cubicBezTo>
                  <a:close/>
                  <a:moveTo>
                    <a:pt x="245183" y="0"/>
                  </a:moveTo>
                  <a:cubicBezTo>
                    <a:pt x="380594" y="0"/>
                    <a:pt x="490366" y="109047"/>
                    <a:pt x="490366" y="243564"/>
                  </a:cubicBezTo>
                  <a:cubicBezTo>
                    <a:pt x="490366" y="378081"/>
                    <a:pt x="380594" y="487128"/>
                    <a:pt x="245183" y="487128"/>
                  </a:cubicBezTo>
                  <a:cubicBezTo>
                    <a:pt x="109772" y="487128"/>
                    <a:pt x="0" y="378081"/>
                    <a:pt x="0" y="243564"/>
                  </a:cubicBezTo>
                  <a:cubicBezTo>
                    <a:pt x="0" y="109047"/>
                    <a:pt x="109772" y="0"/>
                    <a:pt x="245183" y="0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012067-1DC6-4499-ABDB-11E0A57A9C7C}"/>
              </a:ext>
            </a:extLst>
          </p:cNvPr>
          <p:cNvGrpSpPr/>
          <p:nvPr userDrawn="1"/>
        </p:nvGrpSpPr>
        <p:grpSpPr>
          <a:xfrm>
            <a:off x="1158196" y="5833504"/>
            <a:ext cx="10758129" cy="720360"/>
            <a:chOff x="1158196" y="5833504"/>
            <a:chExt cx="10758129" cy="72036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A1CBE20-D5B3-4CCB-8B4E-50CF975D9D1A}"/>
                </a:ext>
              </a:extLst>
            </p:cNvPr>
            <p:cNvGrpSpPr/>
            <p:nvPr userDrawn="1"/>
          </p:nvGrpSpPr>
          <p:grpSpPr>
            <a:xfrm>
              <a:off x="1158196" y="5833504"/>
              <a:ext cx="10323424" cy="720360"/>
              <a:chOff x="1211062" y="5968508"/>
              <a:chExt cx="10323424" cy="72036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F72D3F6-22D4-4F3B-AA7A-02B107BC1FE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/>
              <a:srcRect t="13717" b="38659"/>
              <a:stretch/>
            </p:blipFill>
            <p:spPr>
              <a:xfrm flipH="1">
                <a:off x="10012202" y="6191233"/>
                <a:ext cx="934231" cy="43392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84D006C-4D94-473F-9306-756535A805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/>
              <a:srcRect t="16040" b="12136"/>
              <a:stretch/>
            </p:blipFill>
            <p:spPr>
              <a:xfrm>
                <a:off x="9183929" y="6035319"/>
                <a:ext cx="832057" cy="598539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819DC20-94BA-4415-BE93-F3A12B23CAD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6"/>
              <a:srcRect t="5595" b="12169"/>
              <a:stretch/>
            </p:blipFill>
            <p:spPr>
              <a:xfrm>
                <a:off x="10946433" y="5999818"/>
                <a:ext cx="588053" cy="58882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7D078C7-9FF3-458C-BAF7-36DE181EAAE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7"/>
              <a:srcRect l="3359" t="24308" r="27135" b="24167"/>
              <a:stretch/>
            </p:blipFill>
            <p:spPr>
              <a:xfrm flipH="1">
                <a:off x="1211062" y="6133209"/>
                <a:ext cx="832057" cy="47462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DBBC516-0CA8-40FF-97CE-A138D1E1BD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 flipH="1">
                <a:off x="5385368" y="6100046"/>
                <a:ext cx="979288" cy="588822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D33CAD2-3FE0-451A-A966-70D3597F11C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 flipH="1">
                <a:off x="2606724" y="6124179"/>
                <a:ext cx="832056" cy="52796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DFCCCADA-9BF0-404C-B66C-AC6E135163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 flipH="1">
                <a:off x="4224871" y="6131339"/>
                <a:ext cx="771866" cy="489770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85608E5-6A11-4177-9ABA-E9B4735C2B9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/>
              <a:srcRect t="16040" b="12136"/>
              <a:stretch/>
            </p:blipFill>
            <p:spPr>
              <a:xfrm>
                <a:off x="3438108" y="6044912"/>
                <a:ext cx="787481" cy="56647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3A64CC3-0B34-4F31-90AC-C088E803694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6"/>
              <a:srcRect t="5595" b="12169"/>
              <a:stretch/>
            </p:blipFill>
            <p:spPr>
              <a:xfrm>
                <a:off x="1990052" y="5968508"/>
                <a:ext cx="588053" cy="588822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309414AE-2D92-4B41-9CA2-768D74A7FEA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6"/>
              <a:srcRect t="5595" b="12169"/>
              <a:stretch/>
            </p:blipFill>
            <p:spPr>
              <a:xfrm>
                <a:off x="4943580" y="6044912"/>
                <a:ext cx="556028" cy="556755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9B969BA-878A-4AD0-A5A5-BE024CEBDB5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/>
              <a:srcRect t="16040" b="12136"/>
              <a:stretch/>
            </p:blipFill>
            <p:spPr>
              <a:xfrm>
                <a:off x="6312862" y="6053603"/>
                <a:ext cx="832057" cy="598539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CF213003-1CBA-4F19-95A0-9E7F99A599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7093573" y="6191233"/>
                <a:ext cx="753522" cy="396855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CE4E0BEB-506C-4D09-8F50-594C014882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6"/>
              <a:srcRect t="5595" b="12169"/>
              <a:stretch/>
            </p:blipFill>
            <p:spPr>
              <a:xfrm>
                <a:off x="7809784" y="5999266"/>
                <a:ext cx="588053" cy="588822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B1AC678D-D9F6-4F58-A981-FFA088B08A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8344769" y="6191233"/>
                <a:ext cx="881341" cy="497635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377EA4-ADAD-42E8-9C2C-D3416E285416}"/>
                </a:ext>
              </a:extLst>
            </p:cNvPr>
            <p:cNvSpPr txBox="1"/>
            <p:nvPr userDrawn="1"/>
          </p:nvSpPr>
          <p:spPr>
            <a:xfrm>
              <a:off x="10200791" y="6141429"/>
              <a:ext cx="1715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মাহমুদা</a:t>
              </a:r>
              <a:r>
                <a:rPr lang="en-US" dirty="0"/>
                <a:t> </a:t>
              </a:r>
              <a:r>
                <a:rPr lang="en-US" dirty="0" err="1"/>
                <a:t>নাছরিন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967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611D59-9A2E-45E9-8766-277585214E50}"/>
              </a:ext>
            </a:extLst>
          </p:cNvPr>
          <p:cNvSpPr txBox="1"/>
          <p:nvPr/>
        </p:nvSpPr>
        <p:spPr>
          <a:xfrm>
            <a:off x="2647246" y="2930000"/>
            <a:ext cx="6101644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9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EEEF9-FCAC-4B18-A2C6-9D03D557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8" y="237066"/>
            <a:ext cx="10916356" cy="58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2B5BE191-AF4B-40D4-AC6A-865F9DDAC497}"/>
              </a:ext>
            </a:extLst>
          </p:cNvPr>
          <p:cNvSpPr/>
          <p:nvPr/>
        </p:nvSpPr>
        <p:spPr>
          <a:xfrm>
            <a:off x="200024" y="142874"/>
            <a:ext cx="3800475" cy="215741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B5F81-D90F-43D2-8EB1-2CD9DDBE70AD}"/>
              </a:ext>
            </a:extLst>
          </p:cNvPr>
          <p:cNvSpPr txBox="1"/>
          <p:nvPr/>
        </p:nvSpPr>
        <p:spPr>
          <a:xfrm>
            <a:off x="4000498" y="428178"/>
            <a:ext cx="78867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আয়তন ১০-৩০ শতক, গভীরতা ১-১.৫ মিটার হলে ভাল হয়।</a:t>
            </a:r>
          </a:p>
          <a:p>
            <a:pPr marL="342900" indent="-342900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 উঁচু করে দিতে হবে। পুকুরের তলদেশ কাদামুক্ত করতে হবে।</a:t>
            </a:r>
          </a:p>
          <a:p>
            <a:pPr marL="342900" indent="-342900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ঝোপ-জঙ্গল ও জলজ আগাছা শিকড়সহ পরিষ্কার করতে হবে। </a:t>
            </a:r>
          </a:p>
          <a:p>
            <a:pPr marL="342900" indent="-342900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ও অবাঞ্ছিত মাছ দূর করতে হবে।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৫. চুন প্রয়োগ ও সার ব্যবহার: চুন প্রয়োগে পুকুরের মাটি ও পানির ভৌত গুনাগুণ ভাল হয়। প্রতি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তকে ১-১.৫ কেজি চুন প্রয়োগ করতে হবে। তবে পানির পিএইচ ৮.৫ এর বেশি হলে চুন প্র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দরকার নেই।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পুষ্টি উপাদান বৃদ্ধি ও মাছের প্রাকৃতিক খাদ্য উৎপাদনের জন্য চুন প্রয়োগের ৩ দিন পর  প্রতি শতকে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সার হিসেবে ৪-৬ কেজি গোবর অথবা ২-৩ কেজি হাঁস মুরগীর বিষ্ঠা এবং অজৈব সার হিসেবে প্রতি শতকে ১০০-১৫০ গ্রাম ইউরিয়া এবং ৮০-১০০ গ্রাম টিএসপি দিতে হবে।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৬. পোনা মজুদঃ সার প্রয়োগের ৭ দিনের মধ্যে পোনা মজুদ করতে হবে। প্রতি শতক পুকুরে ৫-৭ সেন্টিমিটার আকারের ৭০-৮০ টি পোনা ছাড়তে হবে।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৭. রাজপুঁটির খাদ্য প্রয়োগঃ সন্তোষজনক ফলন পেতে হলে প্রাকৃতিক খাদ্যের পাশাপাশি পুকুরে সম্পুরক খাদ্য প্রয়োগ করতে হবে।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5A1E1-DD74-496D-81B9-60C01293AF2D}"/>
              </a:ext>
            </a:extLst>
          </p:cNvPr>
          <p:cNvSpPr txBox="1"/>
          <p:nvPr/>
        </p:nvSpPr>
        <p:spPr>
          <a:xfrm>
            <a:off x="-257175" y="621416"/>
            <a:ext cx="4086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চাষের জন্য পুকুর প্রস্তুতি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69A6D-2B18-4868-A448-06404EBF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00288"/>
            <a:ext cx="3580854" cy="27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E0905A-9CFE-4683-A234-BB4238CD1E09}"/>
              </a:ext>
            </a:extLst>
          </p:cNvPr>
          <p:cNvSpPr/>
          <p:nvPr/>
        </p:nvSpPr>
        <p:spPr>
          <a:xfrm>
            <a:off x="1271565" y="281285"/>
            <a:ext cx="3419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রাজপুঁটির খাদ্য </a:t>
            </a:r>
            <a:endParaRPr lang="en-US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5A348-6BA0-44D9-982C-23BDC273C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285"/>
            <a:ext cx="5237961" cy="3690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F8348F-1BB4-4784-B05B-CB4CC3A171EE}"/>
              </a:ext>
            </a:extLst>
          </p:cNvPr>
          <p:cNvSpPr txBox="1"/>
          <p:nvPr/>
        </p:nvSpPr>
        <p:spPr>
          <a:xfrm>
            <a:off x="276224" y="1292796"/>
            <a:ext cx="57100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খাদ্যঃ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প্ল্যাঙ্কটন, শ্যাওলা, এজোলা, পানা জাতীয় উদ্ভিদ ইত্যাদি।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88294-4185-4914-B7F5-949D0E939523}"/>
              </a:ext>
            </a:extLst>
          </p:cNvPr>
          <p:cNvSpPr txBox="1"/>
          <p:nvPr/>
        </p:nvSpPr>
        <p:spPr>
          <a:xfrm>
            <a:off x="276224" y="2260266"/>
            <a:ext cx="60507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প্ল্যাঙ্কটনঃ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মুক্তভাবে ভাসমান আণুবীক্ষণিক জীব যা মাছ খাদ্য হিসেবে গ্রহণ করে।  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প্ল্যাঙ্কটন দুই প্রকার- ফাইটোপ্লাঙ্কটন ও জুপ্ল্যাঙ্কটন 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AC198-E3E4-4903-B36B-72C49EBB5F6F}"/>
              </a:ext>
            </a:extLst>
          </p:cNvPr>
          <p:cNvSpPr txBox="1"/>
          <p:nvPr/>
        </p:nvSpPr>
        <p:spPr>
          <a:xfrm>
            <a:off x="276224" y="3749322"/>
            <a:ext cx="57100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সম্পুরক খাদ্যঃ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দ্রুত বৃদ্ধি ও লাভজনক উৎপাদন পাওয়ার জন্য প্রাকৃতিক খাদ্যের পাশাপাশি পুকুরে মাছকে দেওয়া অতিরিক্ত খাদ্যকে সম্পুরক খাদ্য বলে। যেমন- চালের কুঁড়া, গমের ভুসি, সরিষার খৈল ইত্যাদি।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1771A7-9F4E-4179-8BD4-6F5920B561D1}"/>
              </a:ext>
            </a:extLst>
          </p:cNvPr>
          <p:cNvGrpSpPr/>
          <p:nvPr/>
        </p:nvGrpSpPr>
        <p:grpSpPr>
          <a:xfrm>
            <a:off x="5986258" y="3984974"/>
            <a:ext cx="5819776" cy="1815882"/>
            <a:chOff x="5986258" y="3984974"/>
            <a:chExt cx="5819776" cy="18158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71ED4D-03F6-4483-8772-290001CBAD10}"/>
                </a:ext>
              </a:extLst>
            </p:cNvPr>
            <p:cNvSpPr txBox="1"/>
            <p:nvPr/>
          </p:nvSpPr>
          <p:spPr>
            <a:xfrm>
              <a:off x="5986258" y="3984974"/>
              <a:ext cx="581977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সম্পুরক খাদ্য তৈরির মুল অনুপাতঃ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চালের কুঁড়া বা গমের ভুসি-----৮০%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সরিষার খৈল                -----২০% 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মোট--১০০%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19F46C-1AAF-4854-96D7-E92E1D001AAA}"/>
                </a:ext>
              </a:extLst>
            </p:cNvPr>
            <p:cNvCxnSpPr/>
            <p:nvPr/>
          </p:nvCxnSpPr>
          <p:spPr>
            <a:xfrm>
              <a:off x="8262148" y="5300662"/>
              <a:ext cx="2114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550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3367FC-B1D5-4C29-938A-4BC2185F7E9C}"/>
              </a:ext>
            </a:extLst>
          </p:cNvPr>
          <p:cNvSpPr/>
          <p:nvPr/>
        </p:nvSpPr>
        <p:spPr>
          <a:xfrm>
            <a:off x="1297890" y="224134"/>
            <a:ext cx="913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প্রাকৃতিক খাদ্যের উপস্থিতি পরীক্ষা </a:t>
            </a:r>
            <a:endParaRPr lang="en-US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E9926-2409-49A8-92B7-A87093AE7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1"/>
          <a:stretch/>
        </p:blipFill>
        <p:spPr>
          <a:xfrm>
            <a:off x="8899594" y="1575630"/>
            <a:ext cx="3264261" cy="2621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5095F-DA6D-436C-8B35-3F03BBA55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56500"/>
          <a:stretch/>
        </p:blipFill>
        <p:spPr>
          <a:xfrm>
            <a:off x="3495312" y="1575630"/>
            <a:ext cx="2028826" cy="2621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93195-1215-44D9-8313-005666333B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55" t="12499" r="19270" b="31251"/>
          <a:stretch/>
        </p:blipFill>
        <p:spPr>
          <a:xfrm>
            <a:off x="6155638" y="1575630"/>
            <a:ext cx="2643820" cy="2623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AF963-8BEF-4ACB-A773-EA5FD86CE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59" y="1575630"/>
            <a:ext cx="2857500" cy="26214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404497-D2E7-4332-AC45-E10FC2809772}"/>
              </a:ext>
            </a:extLst>
          </p:cNvPr>
          <p:cNvSpPr/>
          <p:nvPr/>
        </p:nvSpPr>
        <p:spPr>
          <a:xfrm>
            <a:off x="9317155" y="4324593"/>
            <a:ext cx="2284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কালার চার্ট পরীক্ষা </a:t>
            </a:r>
            <a:endParaRPr lang="en-US" sz="2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B61C5D-EA44-4833-959D-89CC006E4196}"/>
              </a:ext>
            </a:extLst>
          </p:cNvPr>
          <p:cNvSpPr/>
          <p:nvPr/>
        </p:nvSpPr>
        <p:spPr>
          <a:xfrm>
            <a:off x="3752146" y="4324593"/>
            <a:ext cx="1515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 পরীক্ষা </a:t>
            </a:r>
            <a:endParaRPr lang="en-US" sz="2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6406B1-6387-4F34-ACC4-59B26EEEB80E}"/>
              </a:ext>
            </a:extLst>
          </p:cNvPr>
          <p:cNvSpPr/>
          <p:nvPr/>
        </p:nvSpPr>
        <p:spPr>
          <a:xfrm>
            <a:off x="6273141" y="4324593"/>
            <a:ext cx="2228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সেকি ডিস্ক পরীক্ষা </a:t>
            </a:r>
            <a:endParaRPr lang="en-US" sz="2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1542FA-3D9E-4DD3-B187-DAE7C75CE644}"/>
              </a:ext>
            </a:extLst>
          </p:cNvPr>
          <p:cNvSpPr/>
          <p:nvPr/>
        </p:nvSpPr>
        <p:spPr>
          <a:xfrm>
            <a:off x="590245" y="4324593"/>
            <a:ext cx="1531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পরীক্ষা </a:t>
            </a:r>
            <a:endParaRPr lang="en-US" sz="2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381000"/>
            <a:ext cx="3140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191" y="4796939"/>
            <a:ext cx="90888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রাজপুঁটি মাছ চাষের জন্য পুকুর প্রস্তুতির ধাপগুলো লিখ</a:t>
            </a:r>
            <a:r>
              <a:rPr lang="bn-BD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0127C-FA28-4B2E-8C02-78E5FF547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67" y="1353175"/>
            <a:ext cx="4593771" cy="321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37014-63B8-4A38-9393-9154E294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50665" cy="6947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1600" y="776374"/>
            <a:ext cx="955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প্ল্যাঙ্কটন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 জলজ আগাছা দমন করতে হয় কেন?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সম্পুরক খাদ্য বলতে কি বুঝ?</a:t>
            </a:r>
          </a:p>
          <a:p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পুকুরে সার প্রয়োগ করা হয় কেন?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191288" y="160338"/>
            <a:ext cx="2133600" cy="99060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00"/>
                            </p:stCondLst>
                            <p:childTnLst>
                              <p:par>
                                <p:cTn id="23" presetID="7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7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9470" y="4514165"/>
            <a:ext cx="933906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রাজপুঁটি মাছের খাদ্য ব্যবস্থাপনা সম্পর্কে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একটি প্রতিবেদন তৈরি কর।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1" y="381000"/>
            <a:ext cx="3334139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BA9F6-4D41-470C-8054-55413C432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84" y="1143000"/>
            <a:ext cx="4013771" cy="326830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33900" y="609600"/>
            <a:ext cx="2514600" cy="1143000"/>
            <a:chOff x="2971800" y="457200"/>
            <a:chExt cx="2514600" cy="1143000"/>
          </a:xfrm>
        </p:grpSpPr>
        <p:sp>
          <p:nvSpPr>
            <p:cNvPr id="5" name="Oval 4"/>
            <p:cNvSpPr/>
            <p:nvPr/>
          </p:nvSpPr>
          <p:spPr>
            <a:xfrm>
              <a:off x="2971800" y="457200"/>
              <a:ext cx="2514600" cy="1143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733800" y="567035"/>
              <a:ext cx="12522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বাণী </a:t>
              </a: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0AB923-67DA-438E-AF0E-58874036E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64" y="1862435"/>
            <a:ext cx="6711983" cy="3963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8256" y="1569156"/>
            <a:ext cx="49605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সকলকে</a:t>
            </a:r>
            <a:endParaRPr lang="bn-IN" sz="96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96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ধন্যবাদ</a:t>
            </a:r>
            <a:endParaRPr lang="en-US" sz="96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CCC95-4F7A-4429-846A-DFBF267C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1" y="329278"/>
            <a:ext cx="6456315" cy="565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611D59-9A2E-45E9-8766-277585214E50}"/>
              </a:ext>
            </a:extLst>
          </p:cNvPr>
          <p:cNvSpPr txBox="1"/>
          <p:nvPr/>
        </p:nvSpPr>
        <p:spPr>
          <a:xfrm>
            <a:off x="2895602" y="1349556"/>
            <a:ext cx="6101644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9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F62019-609E-46E8-A657-358C60D4A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48" t="4994"/>
          <a:stretch/>
        </p:blipFill>
        <p:spPr>
          <a:xfrm>
            <a:off x="845286" y="1862528"/>
            <a:ext cx="1872101" cy="1919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F39E5C-990C-4592-B795-87A91D08A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48" t="4994"/>
          <a:stretch/>
        </p:blipFill>
        <p:spPr>
          <a:xfrm flipH="1">
            <a:off x="9208915" y="1967179"/>
            <a:ext cx="2008455" cy="19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3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975" y="3735235"/>
            <a:ext cx="5241471" cy="231850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1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1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 </a:t>
            </a:r>
            <a:r>
              <a:rPr lang="en-US" sz="4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sz="4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দশ-দ্বাদশ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>
                <a:latin typeface="Arial" panose="020B0604020202020204" pitchFamily="34" charset="0"/>
                <a:cs typeface="NikoshBAN" panose="02000000000000000000" pitchFamily="2" charset="0"/>
              </a:rPr>
              <a:t>মাৎস্য</a:t>
            </a:r>
            <a:r>
              <a:rPr lang="en-US" sz="3000" b="1" dirty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NikoshBAN" panose="02000000000000000000" pitchFamily="2" charset="0"/>
              </a:rPr>
              <a:t>চাষ</a:t>
            </a:r>
            <a:r>
              <a:rPr lang="en-US" sz="3000" b="1" dirty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atin typeface="Arial" panose="020B0604020202020204" pitchFamily="34" charset="0"/>
                <a:cs typeface="NikoshBAN" panose="02000000000000000000" pitchFamily="2" charset="0"/>
              </a:rPr>
              <a:t>(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L-2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n-BD" sz="3000" b="1" dirty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endParaRPr lang="en-US" sz="3000" b="1" dirty="0"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>
                <a:latin typeface="Arial" panose="020B0604020202020204" pitchFamily="34" charset="0"/>
                <a:cs typeface="NikoshBAN" panose="02000000000000000000" pitchFamily="2" charset="0"/>
              </a:rPr>
              <a:t>সময়</a:t>
            </a:r>
            <a:r>
              <a:rPr lang="en-US" sz="3000" b="1" dirty="0">
                <a:latin typeface="Arial" panose="020B0604020202020204" pitchFamily="34" charset="0"/>
                <a:cs typeface="NikoshBAN" panose="02000000000000000000" pitchFamily="2" charset="0"/>
              </a:rPr>
              <a:t>: ৪০ </a:t>
            </a:r>
            <a:r>
              <a:rPr lang="en-US" sz="3000" b="1" dirty="0" err="1">
                <a:latin typeface="Arial" panose="020B0604020202020204" pitchFamily="34" charset="0"/>
                <a:cs typeface="NikoshBAN" panose="02000000000000000000" pitchFamily="2" charset="0"/>
              </a:rPr>
              <a:t>মিনিট</a:t>
            </a:r>
            <a:r>
              <a:rPr lang="en-US" sz="3000" b="1" dirty="0">
                <a:latin typeface="Arial" panose="020B0604020202020204" pitchFamily="34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latin typeface="Arial" panose="020B0604020202020204" pitchFamily="34" charset="0"/>
                <a:cs typeface="NikoshBAN" panose="02000000000000000000" pitchFamily="2" charset="0"/>
              </a:rPr>
              <a:t>তারিখ</a:t>
            </a:r>
            <a:r>
              <a:rPr lang="en-US" sz="3000" b="1" dirty="0">
                <a:latin typeface="Arial" panose="020B0604020202020204" pitchFamily="34" charset="0"/>
                <a:cs typeface="NikoshBAN" panose="02000000000000000000" pitchFamily="2" charset="0"/>
              </a:rPr>
              <a:t>: ২০/১২/২০২০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020" y="1250054"/>
            <a:ext cx="4921955" cy="2590800"/>
          </a:xfrm>
          <a:noFill/>
        </p:spPr>
        <p:txBody>
          <a:bodyPr>
            <a:normAutofit fontScale="40000" lnSpcReduction="20000"/>
          </a:bodyPr>
          <a:lstStyle/>
          <a:p>
            <a:pPr algn="ctr"/>
            <a:r>
              <a:rPr lang="bn-BD" sz="11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মাহমুদা নাছরিন  </a:t>
            </a:r>
            <a:endParaRPr lang="en-US" sz="11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r>
              <a:rPr lang="en-US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ইনডেক্স নং ৩০৮৪৬১৪  </a:t>
            </a:r>
            <a:endParaRPr lang="en-US" sz="5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 জিয়াউর রহমান</a:t>
            </a:r>
            <a:r>
              <a:rPr lang="en-US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শ্যামগঞ্জ, পূর্বধলা, নেত্রকোনা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mahmudanasrin75@gmail.com</a:t>
            </a:r>
            <a:endParaRPr lang="bn-BD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n>
                <a:solidFill>
                  <a:schemeClr val="bg2"/>
                </a:solidFill>
              </a:ln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4347" y="247677"/>
            <a:ext cx="24481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676E-DF7F-4818-A7BA-78ADCF4D9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11239" r="11890" b="12526"/>
          <a:stretch/>
        </p:blipFill>
        <p:spPr>
          <a:xfrm>
            <a:off x="8432130" y="0"/>
            <a:ext cx="3028343" cy="3611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B7581-2F6E-484B-B16A-CFE415F74C12}"/>
              </a:ext>
            </a:extLst>
          </p:cNvPr>
          <p:cNvSpPr/>
          <p:nvPr/>
        </p:nvSpPr>
        <p:spPr>
          <a:xfrm>
            <a:off x="343656" y="207639"/>
            <a:ext cx="1134533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মাছগুলোকে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>
                <a:ln w="1905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11138-9585-4B71-A25C-E5527656C675}"/>
              </a:ext>
            </a:extLst>
          </p:cNvPr>
          <p:cNvSpPr/>
          <p:nvPr/>
        </p:nvSpPr>
        <p:spPr>
          <a:xfrm>
            <a:off x="5073902" y="4896034"/>
            <a:ext cx="241927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905"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রাজপুঁটি</a:t>
            </a:r>
            <a:endParaRPr lang="en-US" sz="5400" b="1" dirty="0">
              <a:ln w="1905"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8E86FE-07E5-446B-8ABA-6F65C7F80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3" t="19733" r="16466" b="18814"/>
          <a:stretch/>
        </p:blipFill>
        <p:spPr>
          <a:xfrm>
            <a:off x="3388451" y="1038636"/>
            <a:ext cx="5794413" cy="39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78DCDB-EA49-40DF-98D3-7EF42A96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29808"/>
            <a:ext cx="10468906" cy="5474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929310">
            <a:off x="-123710" y="1328151"/>
            <a:ext cx="378762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905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 w="1905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458ED-CC16-422A-8061-CAC617C29ECB}"/>
              </a:ext>
            </a:extLst>
          </p:cNvPr>
          <p:cNvSpPr/>
          <p:nvPr/>
        </p:nvSpPr>
        <p:spPr>
          <a:xfrm>
            <a:off x="2291644" y="3330766"/>
            <a:ext cx="782319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905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রাজপুঁটি চাষ পদ্ধতি ও খাদ্য ব্যবস্থাপনা</a:t>
            </a:r>
            <a:endParaRPr lang="en-US" sz="5400" b="1" dirty="0">
              <a:ln w="1905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1" y="1415076"/>
            <a:ext cx="5788025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bn-BD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r>
              <a:rPr lang="bn-BD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-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 rot="152830">
            <a:off x="4306775" y="410738"/>
            <a:ext cx="2880794" cy="105058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16171" y="491745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292EE-2717-4859-AEBB-5D0D8F60F9C6}"/>
              </a:ext>
            </a:extLst>
          </p:cNvPr>
          <p:cNvSpPr txBox="1"/>
          <p:nvPr/>
        </p:nvSpPr>
        <p:spPr>
          <a:xfrm>
            <a:off x="2562794" y="2844225"/>
            <a:ext cx="712761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রাজপুঁটির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পদ্ধতি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B455A-7B62-4673-A94C-3C11B81148DE}"/>
              </a:ext>
            </a:extLst>
          </p:cNvPr>
          <p:cNvSpPr txBox="1"/>
          <p:nvPr/>
        </p:nvSpPr>
        <p:spPr>
          <a:xfrm>
            <a:off x="2562794" y="3340649"/>
            <a:ext cx="683916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রাজপুঁটির খাদ্য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ব্যাখ্যা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67F653-3926-40E5-BEE8-4BA8ACBE0F2C}"/>
              </a:ext>
            </a:extLst>
          </p:cNvPr>
          <p:cNvSpPr txBox="1"/>
          <p:nvPr/>
        </p:nvSpPr>
        <p:spPr>
          <a:xfrm>
            <a:off x="2506536" y="2347801"/>
            <a:ext cx="734830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রাজপুঁটির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পরিচয় ব্যাখ্যা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4A0E43-8436-4662-B7C8-6CE1FB34C958}"/>
              </a:ext>
            </a:extLst>
          </p:cNvPr>
          <p:cNvSpPr/>
          <p:nvPr/>
        </p:nvSpPr>
        <p:spPr>
          <a:xfrm>
            <a:off x="2425220" y="3899303"/>
            <a:ext cx="8389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প্রাকৃতিক খাদ্যের উপস্থিতি পরীক্ষা বিশ্লেষণ করতে পারবে। </a:t>
            </a:r>
            <a:endParaRPr lang="en-US" sz="3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1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8" grpId="0"/>
      <p:bldP spid="9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B837DE-C138-4C89-AFB2-AEFE6701D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8" t="3000" r="239" b="-3000"/>
          <a:stretch/>
        </p:blipFill>
        <p:spPr>
          <a:xfrm>
            <a:off x="6415088" y="1414463"/>
            <a:ext cx="5538786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F4E62-47ED-4DDF-9D0F-E238CBB894B3}"/>
              </a:ext>
            </a:extLst>
          </p:cNvPr>
          <p:cNvSpPr txBox="1"/>
          <p:nvPr/>
        </p:nvSpPr>
        <p:spPr>
          <a:xfrm>
            <a:off x="835821" y="655764"/>
            <a:ext cx="47077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রাজপুঁটির পরিচয়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27189-BAD8-40A2-AD8A-908397FB9A34}"/>
              </a:ext>
            </a:extLst>
          </p:cNvPr>
          <p:cNvSpPr txBox="1"/>
          <p:nvPr/>
        </p:nvSpPr>
        <p:spPr>
          <a:xfrm>
            <a:off x="460618" y="1965662"/>
            <a:ext cx="872386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রাজপুঁটি দ্রুত বর্ধনশীল মাছ।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বৈজ্ঞানিক নাম-</a:t>
            </a:r>
          </a:p>
          <a:p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Puntius </a:t>
            </a:r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gonionotus</a:t>
            </a:r>
            <a:endParaRPr lang="bn-IN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১৯৭৭ সালে এই মাছ থাইল্যান্ড থেকে আনা হয়েছে।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মাছ সরপুঁটি নামেও পরিচিত।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B923A-A54A-411B-964B-BB6A744FD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83490" flipH="1">
            <a:off x="669004" y="2005767"/>
            <a:ext cx="4437813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641F51-8F9E-44BF-BB8C-BE95A0EEF92C}"/>
              </a:ext>
            </a:extLst>
          </p:cNvPr>
          <p:cNvSpPr txBox="1"/>
          <p:nvPr/>
        </p:nvSpPr>
        <p:spPr>
          <a:xfrm>
            <a:off x="391220" y="464154"/>
            <a:ext cx="4357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রাজপুঁটির বৈশিষ্ট্য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CEDE4-53BD-4419-BB46-F5411C655AA3}"/>
              </a:ext>
            </a:extLst>
          </p:cNvPr>
          <p:cNvSpPr txBox="1"/>
          <p:nvPr/>
        </p:nvSpPr>
        <p:spPr>
          <a:xfrm>
            <a:off x="4552850" y="192136"/>
            <a:ext cx="76391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রাজপুঁটি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স্বল্প গভীর ডো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এরা সামান্য অম্লীয় থেকে ঈষৎ লোনা পানি সহ্য করতে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১০০-১৫০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95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25BD24-89E9-419E-BAF6-C909B34C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255" y="1056352"/>
            <a:ext cx="5619750" cy="4329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15D514-A9FC-412F-88B5-B8C0B765C2BE}"/>
              </a:ext>
            </a:extLst>
          </p:cNvPr>
          <p:cNvSpPr/>
          <p:nvPr/>
        </p:nvSpPr>
        <p:spPr>
          <a:xfrm>
            <a:off x="1228145" y="352722"/>
            <a:ext cx="4192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রাজপুঁটি চাষ পদ্ধতি</a:t>
            </a:r>
            <a:endParaRPr lang="en-US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C36D0-6E16-4A33-AA83-6395922A4084}"/>
              </a:ext>
            </a:extLst>
          </p:cNvPr>
          <p:cNvSpPr txBox="1"/>
          <p:nvPr/>
        </p:nvSpPr>
        <p:spPr>
          <a:xfrm>
            <a:off x="880773" y="1276052"/>
            <a:ext cx="48869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 মাটির গুণাগুণঃ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দো-আঁশ ও পলি দো-আঁশ মাটির পুকুর রাজপুঁটি চাষের জন্য ভালো;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পুকুরের </a:t>
            </a:r>
            <a:r>
              <a:rPr lang="bn-IN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পিএইচ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৬.০-৮.০ হলে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মাছ চাষের জন্য উত্তম। ১০০ গ্রাম </a:t>
            </a:r>
            <a:r>
              <a:rPr lang="bn-IN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৮-১০ মিলিগ্রাম নাইট্রোজেন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থাকা দরকার।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পানির গুনাগুনঃ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বর্ণ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হালকা সবুজ হলে তা পুকুরের অধিক উৎপাদনশীলতা ও ভাল পরিবেশ নির্দেশ করে।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পুকুরের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গভীরতা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কমপক্ষে ১ মিটার থেকে ১.৫ মিটার পর্যন্ত হতে পারে।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640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92</cp:revision>
  <dcterms:created xsi:type="dcterms:W3CDTF">2020-11-16T04:39:49Z</dcterms:created>
  <dcterms:modified xsi:type="dcterms:W3CDTF">2020-12-22T05:05:43Z</dcterms:modified>
</cp:coreProperties>
</file>