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2" r:id="rId3"/>
    <p:sldId id="261" r:id="rId4"/>
    <p:sldId id="263" r:id="rId5"/>
    <p:sldId id="265" r:id="rId6"/>
    <p:sldId id="267" r:id="rId7"/>
    <p:sldId id="268" r:id="rId8"/>
    <p:sldId id="270" r:id="rId9"/>
    <p:sldId id="272" r:id="rId10"/>
    <p:sldId id="273" r:id="rId11"/>
    <p:sldId id="271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2E479-8FC3-4154-B372-EED2992DA558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123A3-158F-4DB7-9EA3-4B1D46A94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123A3-158F-4DB7-9EA3-4B1D46A94C7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123A3-158F-4DB7-9EA3-4B1D46A94C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bn-BD" sz="6600" b="1" dirty="0" smtClean="0"/>
              <a:t>শুভেচ্ছা </a:t>
            </a:r>
            <a:endParaRPr lang="en-US" b="1" dirty="0"/>
          </a:p>
        </p:txBody>
      </p:sp>
      <p:pic>
        <p:nvPicPr>
          <p:cNvPr id="4" name="Content Placeholder 3" descr="com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5334000"/>
          </a:xfrm>
          <a:ln w="76200">
            <a:solidFill>
              <a:srgbClr val="00B0F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914400"/>
          </a:xfr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bn-BD" sz="6600" dirty="0" smtClean="0"/>
              <a:t>দলীয় কাজ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6172200" cy="5943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</a:rPr>
              <a:t>ক) দল ; পরিবেশ কাকে বলে ?  </a:t>
            </a:r>
          </a:p>
          <a:p>
            <a:endParaRPr lang="bn-BD" sz="2400" dirty="0" smtClean="0">
              <a:solidFill>
                <a:schemeClr val="tx1"/>
              </a:solidFill>
            </a:endParaRPr>
          </a:p>
          <a:p>
            <a:endParaRPr lang="bn-BD" sz="2400" dirty="0" smtClean="0">
              <a:solidFill>
                <a:schemeClr val="tx1"/>
              </a:solidFill>
            </a:endParaRPr>
          </a:p>
          <a:p>
            <a:r>
              <a:rPr lang="bn-BD" sz="2400" dirty="0" smtClean="0">
                <a:solidFill>
                  <a:schemeClr val="tx1"/>
                </a:solidFill>
              </a:rPr>
              <a:t>খ) দল;  পরিবেশ দূষণ এর  কারণ লিখ ? </a:t>
            </a:r>
          </a:p>
          <a:p>
            <a:endParaRPr lang="bn-BD" sz="2400" dirty="0" smtClean="0">
              <a:solidFill>
                <a:schemeClr val="tx1"/>
              </a:solidFill>
            </a:endParaRPr>
          </a:p>
          <a:p>
            <a:endParaRPr lang="bn-BD" sz="2400" dirty="0" smtClean="0">
              <a:solidFill>
                <a:schemeClr val="tx1"/>
              </a:solidFill>
            </a:endParaRPr>
          </a:p>
          <a:p>
            <a:r>
              <a:rPr lang="bn-BD" sz="2400" dirty="0" smtClean="0">
                <a:solidFill>
                  <a:schemeClr val="tx1"/>
                </a:solidFill>
              </a:rPr>
              <a:t>গ) দল;  বনাঞ্চলে আমাদের কি উপকার হয় ?</a:t>
            </a:r>
          </a:p>
          <a:p>
            <a:endParaRPr lang="bn-BD" sz="2400" dirty="0" smtClean="0">
              <a:solidFill>
                <a:schemeClr val="tx1"/>
              </a:solidFill>
            </a:endParaRPr>
          </a:p>
          <a:p>
            <a:r>
              <a:rPr lang="bn-BD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bn-BD" sz="2400" dirty="0" smtClean="0">
                <a:solidFill>
                  <a:schemeClr val="tx1"/>
                </a:solidFill>
              </a:rPr>
              <a:t>ঘ) বনজ সম্পদ নষ্ট হলে কি হবে লিখ ?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ball-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200400"/>
            <a:ext cx="2895600" cy="1600200"/>
          </a:xfrm>
          <a:prstGeom prst="rect">
            <a:avLst/>
          </a:prstGeom>
        </p:spPr>
      </p:pic>
      <p:pic>
        <p:nvPicPr>
          <p:cNvPr id="5" name="Picture 4" descr="vogul-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800600"/>
            <a:ext cx="2971800" cy="2057400"/>
          </a:xfrm>
          <a:prstGeom prst="rect">
            <a:avLst/>
          </a:prstGeom>
        </p:spPr>
      </p:pic>
      <p:pic>
        <p:nvPicPr>
          <p:cNvPr id="6" name="Picture 5" descr="v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0"/>
            <a:ext cx="2895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6" y="0"/>
            <a:ext cx="9059594" cy="914400"/>
          </a:xfr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bn-BD" sz="5400" dirty="0" smtClean="0">
                <a:latin typeface="Narkisim" pitchFamily="34" charset="-79"/>
                <a:cs typeface="Narkisim" pitchFamily="34" charset="-79"/>
              </a:rPr>
              <a:t>বাড়ীর কাজ</a:t>
            </a:r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0600"/>
            <a:ext cx="6172199" cy="3933092"/>
          </a:xfr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bn-BD" sz="40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bn-BD" sz="4000" b="1" dirty="0" smtClean="0"/>
              <a:t> </a:t>
            </a:r>
            <a:r>
              <a:rPr lang="bn-BD" sz="4000" b="1" dirty="0" smtClean="0">
                <a:solidFill>
                  <a:srgbClr val="FF0000"/>
                </a:solidFill>
              </a:rPr>
              <a:t>ছোট প্রশ্ন বাণাবে।</a:t>
            </a:r>
          </a:p>
          <a:p>
            <a:pPr>
              <a:buNone/>
            </a:pPr>
            <a:r>
              <a:rPr lang="bn-BD" sz="4000" b="1" dirty="0" smtClean="0">
                <a:solidFill>
                  <a:srgbClr val="FF0000"/>
                </a:solidFill>
              </a:rPr>
              <a:t>বাড়ীতে বেশি বেশী পড়বে ।</a:t>
            </a:r>
          </a:p>
          <a:p>
            <a:pPr>
              <a:buNone/>
            </a:pPr>
            <a:r>
              <a:rPr lang="bn-BD" sz="4000" b="1" dirty="0" smtClean="0">
                <a:solidFill>
                  <a:srgbClr val="FF0000"/>
                </a:solidFill>
              </a:rPr>
              <a:t>বাড়ীর বাহিরে যাবেনা ।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STAY HOME …………………………….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jahangir phy 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6172200" cy="1981200"/>
          </a:xfrm>
          <a:prstGeom prst="rect">
            <a:avLst/>
          </a:prstGeom>
        </p:spPr>
      </p:pic>
      <p:pic>
        <p:nvPicPr>
          <p:cNvPr id="5" name="Picture 4" descr="nov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914400"/>
            <a:ext cx="2971800" cy="5943600"/>
          </a:xfrm>
          <a:prstGeom prst="rect">
            <a:avLst/>
          </a:prstGeom>
        </p:spPr>
      </p:pic>
      <p:pic>
        <p:nvPicPr>
          <p:cNvPr id="6" name="Picture 5" descr="full-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0"/>
            <a:ext cx="4724400" cy="8382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  <p:bldP spid="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9800" b="1" i="1" dirty="0" smtClean="0"/>
              <a:t>ধন্যবাদ  </a:t>
            </a:r>
            <a:endParaRPr lang="en-US" b="1" i="1" dirty="0"/>
          </a:p>
        </p:txBody>
      </p:sp>
      <p:sp>
        <p:nvSpPr>
          <p:cNvPr id="3" name="Rectangle 2"/>
          <p:cNvSpPr/>
          <p:nvPr/>
        </p:nvSpPr>
        <p:spPr>
          <a:xfrm>
            <a:off x="2362200" y="1447800"/>
            <a:ext cx="4495800" cy="541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“ বেশি বেশি  গাছ  লাগাও   </a:t>
            </a:r>
          </a:p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পরিবেশ বাঁচাও  ।”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ball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750"/>
            <a:ext cx="2438400" cy="2990850"/>
          </a:xfrm>
          <a:prstGeom prst="rect">
            <a:avLst/>
          </a:prstGeom>
        </p:spPr>
      </p:pic>
      <p:pic>
        <p:nvPicPr>
          <p:cNvPr id="6" name="Picture 5" descr="mojib 1.jpg"/>
          <p:cNvPicPr>
            <a:picLocks noChangeAspect="1"/>
          </p:cNvPicPr>
          <p:nvPr/>
        </p:nvPicPr>
        <p:blipFill>
          <a:blip r:embed="rId5"/>
          <a:srcRect t="24161" r="72651"/>
          <a:stretch>
            <a:fillRect/>
          </a:stretch>
        </p:blipFill>
        <p:spPr>
          <a:xfrm>
            <a:off x="6781800" y="1371600"/>
            <a:ext cx="2362200" cy="2914650"/>
          </a:xfrm>
          <a:prstGeom prst="rect">
            <a:avLst/>
          </a:prstGeom>
        </p:spPr>
      </p:pic>
      <p:pic>
        <p:nvPicPr>
          <p:cNvPr id="7" name="Picture 6" descr="crops-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4267200"/>
            <a:ext cx="2285999" cy="2590800"/>
          </a:xfrm>
          <a:prstGeom prst="rect">
            <a:avLst/>
          </a:prstGeom>
        </p:spPr>
      </p:pic>
      <p:pic>
        <p:nvPicPr>
          <p:cNvPr id="8" name="Picture 7" descr="crops-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4196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181600" cy="1371600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bn-BD" sz="5400" b="1" i="1" dirty="0" smtClean="0">
                <a:latin typeface="Narkisim" pitchFamily="34" charset="-79"/>
                <a:cs typeface="Narkisim" pitchFamily="34" charset="-79"/>
              </a:rPr>
              <a:t>পরিচিতি </a:t>
            </a:r>
            <a:endParaRPr lang="en-US" sz="3200" b="1" i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5181600" cy="3733800"/>
          </a:xfr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i="1" dirty="0" smtClean="0">
                <a:solidFill>
                  <a:schemeClr val="tx1"/>
                </a:solidFill>
                <a:latin typeface="Narkisim" pitchFamily="34" charset="-79"/>
                <a:cs typeface="Narkisim" pitchFamily="34" charset="-79"/>
              </a:rPr>
              <a:t>বি ডি পি মাধ্যমিক বিদ্যলয়,গাজীপুর মহানগর, গাজীপুর। </a:t>
            </a:r>
          </a:p>
          <a:p>
            <a:r>
              <a:rPr lang="bn-BD" i="1" dirty="0" smtClean="0">
                <a:solidFill>
                  <a:schemeClr val="tx1"/>
                </a:solidFill>
                <a:latin typeface="Narkisim" pitchFamily="34" charset="-79"/>
                <a:cs typeface="Narkisim" pitchFamily="34" charset="-79"/>
              </a:rPr>
              <a:t>মোঃ জাহাঙ্গীর আলম,সহকারি শিক্ষক              (শা- শি)   ।   </a:t>
            </a:r>
            <a:r>
              <a:rPr lang="bn-BD" sz="24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। </a:t>
            </a:r>
            <a:endParaRPr lang="bn-BD" dirty="0" smtClean="0">
              <a:solidFill>
                <a:srgbClr val="FFFF00"/>
              </a:solidFill>
              <a:latin typeface="Narkisim" pitchFamily="34" charset="-79"/>
              <a:cs typeface="Narkisim" pitchFamily="34" charset="-79"/>
            </a:endParaRPr>
          </a:p>
          <a:p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5" name="Picture 4" descr="DSC_0120.JPG"/>
          <p:cNvPicPr>
            <a:picLocks noChangeAspect="1"/>
          </p:cNvPicPr>
          <p:nvPr/>
        </p:nvPicPr>
        <p:blipFill>
          <a:blip r:embed="rId4" cstate="print"/>
          <a:srcRect l="8333" r="36459"/>
          <a:stretch>
            <a:fillRect/>
          </a:stretch>
        </p:blipFill>
        <p:spPr>
          <a:xfrm>
            <a:off x="5257800" y="2057400"/>
            <a:ext cx="3886200" cy="48006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1371600"/>
            <a:ext cx="5257800" cy="1676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শ্রেণি – দশম। </a:t>
            </a:r>
          </a:p>
          <a:p>
            <a:r>
              <a:rPr lang="bn-BD" sz="2800" b="1" dirty="0" smtClean="0">
                <a:solidFill>
                  <a:schemeClr val="tx1"/>
                </a:solidFill>
              </a:rPr>
              <a:t>বিষয় – ভুগোল ও পরিবেশ। </a:t>
            </a:r>
          </a:p>
          <a:p>
            <a:r>
              <a:rPr lang="bn-BD" sz="2800" b="1" dirty="0" smtClean="0">
                <a:solidFill>
                  <a:schemeClr val="tx1"/>
                </a:solidFill>
              </a:rPr>
              <a:t>পাঠ- বনজ সম্পদ। </a:t>
            </a:r>
          </a:p>
          <a:p>
            <a:r>
              <a:rPr lang="bn-BD" sz="2800" b="1" dirty="0" smtClean="0">
                <a:solidFill>
                  <a:schemeClr val="tx1"/>
                </a:solidFill>
              </a:rPr>
              <a:t>অধ্যায়- ত্রয়োদশ।  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6"/>
          <a:srcRect l="8113" t="6405" r="4668"/>
          <a:stretch>
            <a:fillRect/>
          </a:stretch>
        </p:blipFill>
        <p:spPr>
          <a:xfrm>
            <a:off x="5257800" y="0"/>
            <a:ext cx="3886200" cy="192210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5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5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5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bn-BD" sz="3100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নিচের চিত্র দুইটি থেকে</a:t>
            </a:r>
            <a:br>
              <a:rPr lang="bn-BD" sz="3100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</a:br>
            <a:r>
              <a:rPr lang="bn-BD" sz="3100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বনজ সম্পদের  কি পরিবর্তন   দেখতে পাই ?</a:t>
            </a:r>
            <a:r>
              <a:rPr lang="bn-BD" sz="2700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  </a:t>
            </a:r>
            <a:r>
              <a:rPr lang="bn-BD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 </a:t>
            </a:r>
            <a:br>
              <a:rPr lang="bn-BD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</a:br>
            <a:endParaRPr lang="en-US" dirty="0">
              <a:solidFill>
                <a:srgbClr val="FF0000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5" name="Content Placeholder 4" descr="novom-v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828800"/>
            <a:ext cx="8991600" cy="2590800"/>
          </a:xfrm>
          <a:solidFill>
            <a:srgbClr val="00B050"/>
          </a:solidFill>
          <a:ln w="76200">
            <a:solidFill>
              <a:srgbClr val="FF0000"/>
            </a:solidFill>
            <a:prstDash val="sysDash"/>
          </a:ln>
        </p:spPr>
      </p:pic>
      <p:pic>
        <p:nvPicPr>
          <p:cNvPr id="4" name="Picture 3" descr="nob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648200"/>
            <a:ext cx="9144000" cy="220276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8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i="1" dirty="0" smtClean="0">
                <a:solidFill>
                  <a:schemeClr val="tx1"/>
                </a:solidFill>
              </a:rPr>
              <a:t>পাঠ  ঘোষণা 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3657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</a:rPr>
              <a:t>উপরোক্তচিত্র  থেকে  আমরা  বলতে পারি               যে,  পরিবেশ এর </a:t>
            </a:r>
          </a:p>
          <a:p>
            <a:r>
              <a:rPr lang="bn-BD" sz="3200" b="1" dirty="0" smtClean="0">
                <a:solidFill>
                  <a:schemeClr val="tx1"/>
                </a:solidFill>
              </a:rPr>
              <a:t>ভারসাম্য  হীনতা  এর  প্রধান  কারণ ।                    অতএব        আমরা         আজ </a:t>
            </a:r>
          </a:p>
          <a:p>
            <a:r>
              <a:rPr lang="bn-BD" sz="3200" b="1" dirty="0" smtClean="0">
                <a:solidFill>
                  <a:schemeClr val="tx1"/>
                </a:solidFill>
              </a:rPr>
              <a:t>পরিবেশের  ভারসাম্যতা  রক্ষা  করতে                   হলে  বনজ       সম্পদের </a:t>
            </a:r>
          </a:p>
          <a:p>
            <a:r>
              <a:rPr lang="bn-BD" sz="3200" b="1" dirty="0" smtClean="0">
                <a:solidFill>
                  <a:schemeClr val="tx1"/>
                </a:solidFill>
              </a:rPr>
              <a:t>রক্ষা করা  অতীব      প্রয়োজন । </a:t>
            </a:r>
            <a:r>
              <a:rPr lang="bn-BD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ball-7.jpg"/>
          <p:cNvPicPr>
            <a:picLocks noChangeAspect="1"/>
          </p:cNvPicPr>
          <p:nvPr/>
        </p:nvPicPr>
        <p:blipFill>
          <a:blip r:embed="rId4"/>
          <a:srcRect l="49097" b="20879"/>
          <a:stretch>
            <a:fillRect/>
          </a:stretch>
        </p:blipFill>
        <p:spPr>
          <a:xfrm>
            <a:off x="0" y="4876800"/>
            <a:ext cx="6019800" cy="19812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4800600"/>
            <a:ext cx="3124200" cy="20574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bn-BD" sz="7200" dirty="0" smtClean="0"/>
              <a:t>শিখনফল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6324600" cy="5562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</a:rPr>
              <a:t>পরিবেশের  ভারসাম্য এবং ভারসাম্যহীনতা জানবে। </a:t>
            </a:r>
          </a:p>
          <a:p>
            <a:r>
              <a:rPr lang="bn-BD" sz="3200" b="1" dirty="0" smtClean="0">
                <a:solidFill>
                  <a:schemeClr val="tx1"/>
                </a:solidFill>
              </a:rPr>
              <a:t>ভারসাম্যহীনতার পরিণতি           জানবে।   </a:t>
            </a:r>
          </a:p>
          <a:p>
            <a:r>
              <a:rPr lang="bn-BD" sz="3200" b="1" dirty="0" smtClean="0">
                <a:solidFill>
                  <a:schemeClr val="tx1"/>
                </a:solidFill>
              </a:rPr>
              <a:t>পরিবেশের ভারসাম্যহীনতা              বিষয়  ব্যাপারে সচেতন </a:t>
            </a:r>
          </a:p>
          <a:p>
            <a:r>
              <a:rPr lang="bn-BD" sz="3200" b="1" dirty="0" smtClean="0">
                <a:solidFill>
                  <a:schemeClr val="tx1"/>
                </a:solidFill>
              </a:rPr>
              <a:t>হবে। বনজ সম্পদের ব্যাপারে     উদ্বুদ্ধ হবে।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v-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1295400"/>
            <a:ext cx="2857500" cy="55626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bn-BD" sz="5400" b="1" i="1" dirty="0" smtClean="0"/>
              <a:t>শ্রেণি কার্যক্রম </a:t>
            </a:r>
            <a:endParaRPr lang="en-US" b="1" i="1" dirty="0"/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i="1" dirty="0" smtClean="0">
                <a:solidFill>
                  <a:schemeClr val="tx1"/>
                </a:solidFill>
              </a:rPr>
              <a:t>পরিবেশের  ভারসাম্য রক্ষায়  বনজ  সম্পদের বিকল্প নেই। </a:t>
            </a:r>
          </a:p>
          <a:p>
            <a:pPr algn="ctr"/>
            <a:r>
              <a:rPr lang="bn-BD" sz="2000" b="1" i="1" dirty="0" smtClean="0">
                <a:solidFill>
                  <a:schemeClr val="tx1"/>
                </a:solidFill>
              </a:rPr>
              <a:t>একটি দেশের পরিবেশের ভারসাম্য                      থাকতে হলে শতকরা </a:t>
            </a:r>
          </a:p>
          <a:p>
            <a:pPr algn="ctr"/>
            <a:r>
              <a:rPr lang="bn-BD" sz="2000" b="1" i="1" dirty="0" smtClean="0">
                <a:solidFill>
                  <a:schemeClr val="tx1"/>
                </a:solidFill>
              </a:rPr>
              <a:t>পঁচিশ  ভাগ বনভূমি দরকার ,                                   সেখানে  আমাদের বনভূমি আছে </a:t>
            </a:r>
          </a:p>
          <a:p>
            <a:pPr algn="ctr"/>
            <a:r>
              <a:rPr lang="bn-BD" sz="2000" b="1" i="1" dirty="0" smtClean="0">
                <a:solidFill>
                  <a:schemeClr val="tx1"/>
                </a:solidFill>
              </a:rPr>
              <a:t>শতকরা  সতের ভাগ। বাড়িঘর, কাঠ,                                   গৃহ নির্মাণ , শিল্প, জ্বালানি </a:t>
            </a:r>
          </a:p>
          <a:p>
            <a:pPr algn="ctr"/>
            <a:r>
              <a:rPr lang="bn-BD" sz="2000" b="1" i="1" dirty="0" smtClean="0">
                <a:solidFill>
                  <a:schemeClr val="tx1"/>
                </a:solidFill>
              </a:rPr>
              <a:t>ইত্যাদি করে বন  উজাড় ।                                            ফলাফল দাঁড়ায় পরিবেশ নষ্ট । </a:t>
            </a:r>
          </a:p>
          <a:p>
            <a:pPr algn="ctr"/>
            <a:r>
              <a:rPr lang="bn-BD" sz="2000" b="1" i="1" dirty="0" smtClean="0">
                <a:solidFill>
                  <a:schemeClr val="tx1"/>
                </a:solidFill>
              </a:rPr>
              <a:t>মাটি, পানি দূষিত  হয়ে  ফসলের                                 হানি ঘটছে । পরিনামে </a:t>
            </a:r>
          </a:p>
          <a:p>
            <a:pPr algn="ctr"/>
            <a:r>
              <a:rPr lang="bn-BD" sz="2000" b="1" i="1" dirty="0" smtClean="0">
                <a:solidFill>
                  <a:schemeClr val="tx1"/>
                </a:solidFill>
              </a:rPr>
              <a:t>পরিবেশের  ক্ষতি হচ্ছে । মাটি                     হারাচ্ছে            তার গুন, </a:t>
            </a:r>
          </a:p>
          <a:p>
            <a:pPr algn="ctr"/>
            <a:r>
              <a:rPr lang="bn-BD" sz="2000" b="1" i="1" dirty="0" smtClean="0">
                <a:solidFill>
                  <a:schemeClr val="tx1"/>
                </a:solidFill>
              </a:rPr>
              <a:t>নদী  হারাচ্ছে তার আপন  গতি,                                  আমরা            হারাচ্ছে জীবনের </a:t>
            </a:r>
          </a:p>
          <a:p>
            <a:pPr algn="ctr"/>
            <a:r>
              <a:rPr lang="bn-BD" sz="2000" b="1" i="1" dirty="0" smtClean="0">
                <a:solidFill>
                  <a:schemeClr val="tx1"/>
                </a:solidFill>
              </a:rPr>
              <a:t>সব । তাই বাচতে যদি চাই  তবে বেশি                           করে গাছ লাগাই। </a:t>
            </a:r>
          </a:p>
          <a:p>
            <a:pPr algn="ctr"/>
            <a:endParaRPr lang="bn-BD" dirty="0" smtClean="0"/>
          </a:p>
          <a:p>
            <a:pPr algn="ctr"/>
            <a:r>
              <a:rPr lang="bn-BD" dirty="0" smtClean="0"/>
              <a:t>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</p:spPr>
        <p:txBody>
          <a:bodyPr/>
          <a:lstStyle/>
          <a:p>
            <a:r>
              <a:rPr lang="bn-BD" sz="5400" b="1" i="1" dirty="0" smtClean="0"/>
              <a:t>পরিবেশের পরিণতি </a:t>
            </a:r>
            <a:endParaRPr lang="en-US" b="1" i="1" dirty="0"/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9144000" cy="426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সম্পদের অধিক ব্যবহারের ফলে জলজ, স্থলজ ও  বনজ ক্ষতিগ্রস্ত 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হয়ে পরিবেশের  ভারসাম্য নষ্ট করে।  জলজ বাস্তুসংস্থান  নষ্ট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হওয়ার ফলে প্রাণী ও মাছ প্রায় বিলুপ্ত । বনজ সম্পদের  অনেক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বৃক্ষ ,বিলুপ্তির পথে। বনজ  জঙ্গল কেটে ফেলার ফলে  শেয়াল,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খরগোশ, বনবিড়াল সহ  অনেক প্রাণীর বাসস্থান নষ্ট হয়েছে যার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ফলস্বরুপ মানব সমাজের উপর নেতিবাচক প্রভাব পড়েছে । অতিরিক্ত সম্পদের ব্যবহার  এর ফলে উত্তরাঞ্চল বেশি গরম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ও     শীতের প্রকোপ বেশি । ঘূর্ণি ঝড় ,জলোচ্ছ্বাসের প্রবণতা 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বাড়ছে । অতিরিক্ত শিল্পায়নের কারণে গ্রিণহাউজ এর ফলে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দেশের সমুদ্র উচ্চতা বাড়লে সাতক্ষীরা,  নড়াইল, বরিশাল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নোয়াখালী জেলা সমুহ  সমুদ্রে তলিয়ে  যাবে। ভূমি গুলো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লোনা প্রবেশ করে  মাটির  গুণাগুণ বিঘ্নিত হচ্ছে । পাহাড়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</a:rPr>
              <a:t>ভূমি ধবস  বাড়ছে ।  মানুষেররোগের পরিমান বাড়ছে ।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f-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15000"/>
            <a:ext cx="9144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/>
              <a:t>পরিবেশের ভারসাম্য রক্ষায় আমাদের উচিৎ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114800"/>
          </a:xfr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n-BD" sz="2600" b="1" dirty="0" smtClean="0"/>
              <a:t>পরিবেশের উপাদানের প্রতি যত্ন শীল হতে হবে। </a:t>
            </a:r>
            <a:r>
              <a:rPr lang="en-US" sz="2600" b="1" dirty="0" smtClean="0"/>
              <a:t> </a:t>
            </a:r>
          </a:p>
          <a:p>
            <a:pPr>
              <a:buNone/>
            </a:pPr>
            <a:r>
              <a:rPr lang="bn-BD" sz="2600" b="1" dirty="0" smtClean="0"/>
              <a:t>প্রাকৃতিক সম্পদের সদ্ব্যবহার করতে  হবে । </a:t>
            </a:r>
          </a:p>
          <a:p>
            <a:pPr>
              <a:buNone/>
            </a:pPr>
            <a:r>
              <a:rPr lang="bn-BD" sz="2600" b="1" dirty="0" smtClean="0"/>
              <a:t>বনজ সম্পদের যথাযথ  ব্যবহার নিশ্চিত করতে হবে। </a:t>
            </a:r>
          </a:p>
          <a:p>
            <a:pPr>
              <a:buNone/>
            </a:pPr>
            <a:r>
              <a:rPr lang="bn-BD" sz="2600" b="1" dirty="0" smtClean="0"/>
              <a:t>গাছ  কাটা বন্ধ করতে হবে এবং গাছ লাগাতে হবে। </a:t>
            </a:r>
          </a:p>
          <a:p>
            <a:pPr>
              <a:buNone/>
            </a:pPr>
            <a:r>
              <a:rPr lang="bn-BD" sz="2600" b="1" dirty="0" smtClean="0"/>
              <a:t>বনাঞ্চল বাড়াতে হবে এবং রক্ষা করার ব্যবস্থা নিতে হবে। জনসচেতনতা  সৃষ্টি  করতে হবে। জ্বালানি কাঠ </a:t>
            </a:r>
          </a:p>
          <a:p>
            <a:pPr>
              <a:buNone/>
            </a:pPr>
            <a:r>
              <a:rPr lang="bn-BD" sz="2600" b="1" dirty="0" smtClean="0"/>
              <a:t>কাটা বন্ধ  করতে হবে ।  গাছ নিধন  করার পায়তারা বন্ধ  করতে হবে ।  মাটি দূষণ , বায়ু দূষণ  রক্ষা করতে হবে। </a:t>
            </a:r>
            <a:r>
              <a:rPr lang="bn-BD" sz="2600" dirty="0" smtClean="0"/>
              <a:t> 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3" descr="crops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62600"/>
            <a:ext cx="9144000" cy="12954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15000" cy="1219200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6600" b="1" dirty="0" smtClean="0"/>
              <a:t>মূল্যায়ন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5715000" cy="571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এককভাবে, গ্রুপ, প্রশ্ন করে, প্রধান – প্রধান  বা বই ধরে, </a:t>
            </a:r>
          </a:p>
          <a:p>
            <a:r>
              <a:rPr lang="bn-BD" sz="3600" dirty="0" smtClean="0">
                <a:solidFill>
                  <a:schemeClr val="tx1"/>
                </a:solidFill>
              </a:rPr>
              <a:t>না বুঝে থাকলে  বুঝাতে হবে। প্রয়োজনে ছাত্র দেরকে </a:t>
            </a:r>
          </a:p>
          <a:p>
            <a:r>
              <a:rPr lang="bn-BD" sz="3600" dirty="0" smtClean="0">
                <a:solidFill>
                  <a:schemeClr val="tx1"/>
                </a:solidFill>
              </a:rPr>
              <a:t>তাদের  মধ্য থেকে প্রশ্নকরার মানসিক উৎসাহ  প্রদান করা। 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rops-6.jpg"/>
          <p:cNvPicPr>
            <a:picLocks noChangeAspect="1"/>
          </p:cNvPicPr>
          <p:nvPr/>
        </p:nvPicPr>
        <p:blipFill>
          <a:blip r:embed="rId4"/>
          <a:srcRect t="12222"/>
          <a:stretch>
            <a:fillRect/>
          </a:stretch>
        </p:blipFill>
        <p:spPr>
          <a:xfrm>
            <a:off x="5715000" y="0"/>
            <a:ext cx="3429000" cy="68580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492</Words>
  <Application>Microsoft Office PowerPoint</Application>
  <PresentationFormat>On-screen Show (4:3)</PresentationFormat>
  <Paragraphs>77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শুভেচ্ছা </vt:lpstr>
      <vt:lpstr>পরিচিতি </vt:lpstr>
      <vt:lpstr>নিচের চিত্র দুইটি থেকে বনজ সম্পদের  কি পরিবর্তন   দেখতে পাই ?    </vt:lpstr>
      <vt:lpstr>Slide 4</vt:lpstr>
      <vt:lpstr>শিখনফল  </vt:lpstr>
      <vt:lpstr>শ্রেণি কার্যক্রম </vt:lpstr>
      <vt:lpstr>পরিবেশের পরিণতি </vt:lpstr>
      <vt:lpstr>পরিবেশের ভারসাম্য রক্ষায় আমাদের উচিৎ </vt:lpstr>
      <vt:lpstr>মূল্যায়ন </vt:lpstr>
      <vt:lpstr>দলীয় কাজ  </vt:lpstr>
      <vt:lpstr>বাড়ীর কাজ</vt:lpstr>
      <vt:lpstr>ধন্যবাদ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সালাম ও শুভেচ্ছা </dc:title>
  <dc:creator>Galaxy Computer</dc:creator>
  <cp:lastModifiedBy>sm computer</cp:lastModifiedBy>
  <cp:revision>67</cp:revision>
  <dcterms:created xsi:type="dcterms:W3CDTF">2006-08-16T00:00:00Z</dcterms:created>
  <dcterms:modified xsi:type="dcterms:W3CDTF">2020-12-20T14:13:23Z</dcterms:modified>
</cp:coreProperties>
</file>