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53" r:id="rId2"/>
    <p:sldMasterId id="2147484671" r:id="rId3"/>
  </p:sldMasterIdLst>
  <p:notesMasterIdLst>
    <p:notesMasterId r:id="rId28"/>
  </p:notesMasterIdLst>
  <p:handoutMasterIdLst>
    <p:handoutMasterId r:id="rId29"/>
  </p:handoutMasterIdLst>
  <p:sldIdLst>
    <p:sldId id="479" r:id="rId4"/>
    <p:sldId id="449" r:id="rId5"/>
    <p:sldId id="485" r:id="rId6"/>
    <p:sldId id="473" r:id="rId7"/>
    <p:sldId id="467" r:id="rId8"/>
    <p:sldId id="436" r:id="rId9"/>
    <p:sldId id="451" r:id="rId10"/>
    <p:sldId id="438" r:id="rId11"/>
    <p:sldId id="482" r:id="rId12"/>
    <p:sldId id="450" r:id="rId13"/>
    <p:sldId id="456" r:id="rId14"/>
    <p:sldId id="468" r:id="rId15"/>
    <p:sldId id="486" r:id="rId16"/>
    <p:sldId id="476" r:id="rId17"/>
    <p:sldId id="459" r:id="rId18"/>
    <p:sldId id="457" r:id="rId19"/>
    <p:sldId id="464" r:id="rId20"/>
    <p:sldId id="487" r:id="rId21"/>
    <p:sldId id="480" r:id="rId22"/>
    <p:sldId id="462" r:id="rId23"/>
    <p:sldId id="481" r:id="rId24"/>
    <p:sldId id="478" r:id="rId25"/>
    <p:sldId id="443" r:id="rId26"/>
    <p:sldId id="477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479"/>
            <p14:sldId id="449"/>
            <p14:sldId id="485"/>
            <p14:sldId id="473"/>
            <p14:sldId id="467"/>
            <p14:sldId id="436"/>
            <p14:sldId id="451"/>
            <p14:sldId id="438"/>
            <p14:sldId id="482"/>
            <p14:sldId id="450"/>
            <p14:sldId id="456"/>
            <p14:sldId id="468"/>
            <p14:sldId id="486"/>
            <p14:sldId id="476"/>
            <p14:sldId id="459"/>
            <p14:sldId id="457"/>
            <p14:sldId id="464"/>
            <p14:sldId id="487"/>
            <p14:sldId id="480"/>
            <p14:sldId id="462"/>
            <p14:sldId id="481"/>
            <p14:sldId id="478"/>
            <p14:sldId id="443"/>
            <p14:sldId id="4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3EFCD3"/>
    <a:srgbClr val="89EAEF"/>
    <a:srgbClr val="66FF33"/>
    <a:srgbClr val="96C1F6"/>
    <a:srgbClr val="00CC00"/>
    <a:srgbClr val="993366"/>
    <a:srgbClr val="731365"/>
    <a:srgbClr val="811D5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5" autoAdjust="0"/>
    <p:restoredTop sz="95179" autoAdjust="0"/>
  </p:normalViewPr>
  <p:slideViewPr>
    <p:cSldViewPr snapToGrid="0">
      <p:cViewPr varScale="1">
        <p:scale>
          <a:sx n="70" d="100"/>
          <a:sy n="70" d="100"/>
        </p:scale>
        <p:origin x="-42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19-Dec-20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19-Dec-20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1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1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3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21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9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3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7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19-Dec-20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2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  <p:sldLayoutId id="2147484665" r:id="rId12"/>
    <p:sldLayoutId id="2147484666" r:id="rId13"/>
    <p:sldLayoutId id="2147484667" r:id="rId14"/>
    <p:sldLayoutId id="2147484668" r:id="rId15"/>
    <p:sldLayoutId id="2147484669" r:id="rId16"/>
    <p:sldLayoutId id="214748467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19-Dec-20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  <p:sldLayoutId id="2147484684" r:id="rId13"/>
    <p:sldLayoutId id="2147484685" r:id="rId14"/>
    <p:sldLayoutId id="2147484686" r:id="rId15"/>
    <p:sldLayoutId id="2147484687" r:id="rId16"/>
    <p:sldLayoutId id="214748468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8" y="252416"/>
            <a:ext cx="5792667" cy="636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2" y="238126"/>
            <a:ext cx="5705474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8941" y="309043"/>
            <a:ext cx="11618259" cy="62531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9581" y="394407"/>
            <a:ext cx="11095359" cy="1066800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Today’s lesson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569582" y="1590776"/>
            <a:ext cx="11153842" cy="1015663"/>
          </a:xfrm>
          <a:prstGeom prst="rect">
            <a:avLst/>
          </a:prstGeom>
          <a:solidFill>
            <a:srgbClr val="89EAE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Life is Beautiful!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105" y="2883142"/>
            <a:ext cx="8951496" cy="28623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Lessons		       : 	1-4 (4th period)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Activity B. Read the story again and choose</a:t>
            </a: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              the best answer.</a:t>
            </a:r>
          </a:p>
          <a:p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Unit                       :      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Page			: 	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78-79 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1" y="2773616"/>
            <a:ext cx="2514599" cy="35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ame 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12076" y="556866"/>
            <a:ext cx="7153048" cy="830997"/>
          </a:xfrm>
          <a:prstGeom prst="rect">
            <a:avLst/>
          </a:prstGeom>
          <a:solidFill>
            <a:srgbClr val="3EFCD3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Loud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Learning.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1AB6030-1282-4F1C-9FE3-8F924892B8B7}"/>
              </a:ext>
            </a:extLst>
          </p:cNvPr>
          <p:cNvGrpSpPr/>
          <p:nvPr/>
        </p:nvGrpSpPr>
        <p:grpSpPr>
          <a:xfrm>
            <a:off x="1758471" y="1560883"/>
            <a:ext cx="8440733" cy="4797720"/>
            <a:chOff x="2442972" y="1399032"/>
            <a:chExt cx="7306056" cy="405993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AB09DC8C-1E0D-47E7-A0D8-F8C39F78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972" y="1399032"/>
              <a:ext cx="7306056" cy="40599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3C74FEF-7D9C-4735-A181-A8023A6E0DCC}"/>
                </a:ext>
              </a:extLst>
            </p:cNvPr>
            <p:cNvSpPr/>
            <p:nvPr/>
          </p:nvSpPr>
          <p:spPr>
            <a:xfrm>
              <a:off x="6595672" y="5036695"/>
              <a:ext cx="3138366" cy="41972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46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4863" y="98689"/>
            <a:ext cx="5552628" cy="707886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presentation : </a:t>
            </a:r>
            <a:endParaRPr lang="en-US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4863" y="221800"/>
            <a:ext cx="42990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Choose the best answer.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95" y="4324106"/>
            <a:ext cx="6565293" cy="2000250"/>
            <a:chOff x="284095" y="4324106"/>
            <a:chExt cx="6565293" cy="2000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2" y="396273"/>
            <a:ext cx="3913758" cy="5813457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1004239" y="1238987"/>
            <a:ext cx="6461086" cy="646331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Maria </a:t>
            </a:r>
            <a:r>
              <a:rPr lang="en-US" sz="3600" b="1" dirty="0" err="1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cann’t</a:t>
            </a:r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see because- </a:t>
            </a:r>
            <a:endParaRPr lang="en-US" sz="3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797" y="2142699"/>
            <a:ext cx="1733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It is dark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38291" y="2142699"/>
            <a:ext cx="39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she is visually impaired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3667" y="2604364"/>
            <a:ext cx="338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she doesn’t feel well.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142" y="1010609"/>
            <a:ext cx="6461086" cy="1200329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Maria knows it is a warm day because- </a:t>
            </a:r>
            <a:endParaRPr lang="en-US" sz="3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239" y="2211181"/>
            <a:ext cx="337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The birds are singing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64412" y="2211181"/>
            <a:ext cx="312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Her friends tell her.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27069" y="2643434"/>
            <a:ext cx="516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she feels the glass of the window.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6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2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10" grpId="0" animBg="1"/>
      <p:bldP spid="10" grpId="1" animBg="1"/>
      <p:bldP spid="2" grpId="0"/>
      <p:bldP spid="2" grpId="1"/>
      <p:bldP spid="11" grpId="0"/>
      <p:bldP spid="11" grpId="1"/>
      <p:bldP spid="12" grpId="0"/>
      <p:bldP spid="12" grpId="1"/>
      <p:bldP spid="13" grpId="0" animBg="1"/>
      <p:bldP spid="16" grpId="0"/>
      <p:bldP spid="16" grpId="1"/>
      <p:bldP spid="17" grpId="0"/>
      <p:bldP spid="17" grpId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4863" y="98689"/>
            <a:ext cx="5552628" cy="707886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Lesson presentation : </a:t>
            </a:r>
            <a:endParaRPr lang="en-US" sz="40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4863" y="221800"/>
            <a:ext cx="429904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Choose the best answer.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095" y="4324106"/>
            <a:ext cx="6565293" cy="2000250"/>
            <a:chOff x="284095" y="4324106"/>
            <a:chExt cx="6565293" cy="2000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637" y="4324107"/>
              <a:ext cx="2129751" cy="18716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5" y="4324106"/>
              <a:ext cx="4562475" cy="20002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92" y="396273"/>
            <a:ext cx="3913758" cy="5813457"/>
          </a:xfrm>
          <a:prstGeom prst="snipRoundRect">
            <a:avLst>
              <a:gd name="adj1" fmla="val 4882"/>
              <a:gd name="adj2" fmla="val 32380"/>
            </a:avLst>
          </a:prstGeom>
        </p:spPr>
      </p:pic>
      <p:sp>
        <p:nvSpPr>
          <p:cNvPr id="10" name="TextBox 9"/>
          <p:cNvSpPr txBox="1"/>
          <p:nvPr/>
        </p:nvSpPr>
        <p:spPr>
          <a:xfrm>
            <a:off x="1004239" y="1238987"/>
            <a:ext cx="6461086" cy="1077218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iii. At school, Maria learns a lot of information by- </a:t>
            </a:r>
            <a:endParaRPr lang="en-US" sz="32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268" y="2373531"/>
            <a:ext cx="467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Having her friends read to her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4239" y="3019861"/>
            <a:ext cx="4656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reading books in Braille script.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08227" y="3631609"/>
            <a:ext cx="4554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Listening to the teacher read.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4803" y="937842"/>
            <a:ext cx="7493344" cy="1200329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If she goes to university, Maria will probably study- </a:t>
            </a:r>
            <a:endParaRPr lang="en-US" sz="3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8602" y="2316205"/>
            <a:ext cx="1863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science.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23832" y="2373530"/>
            <a:ext cx="156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</a:t>
            </a:r>
            <a:r>
              <a:rPr lang="en-US" sz="2400" dirty="0" err="1" smtClean="0"/>
              <a:t>maths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4239" y="2841336"/>
            <a:ext cx="1574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history.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7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65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95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4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00"/>
                            </p:stCondLst>
                            <p:childTnLst>
                              <p:par>
                                <p:cTn id="10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800"/>
                            </p:stCondLst>
                            <p:childTnLst>
                              <p:par>
                                <p:cTn id="1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18" grpId="1"/>
      <p:bldP spid="10" grpId="0" animBg="1"/>
      <p:bldP spid="10" grpId="1" animBg="1"/>
      <p:bldP spid="2" grpId="0"/>
      <p:bldP spid="2" grpId="1"/>
      <p:bldP spid="11" grpId="0"/>
      <p:bldP spid="11" grpId="1"/>
      <p:bldP spid="12" grpId="0"/>
      <p:bldP spid="12" grpId="1"/>
      <p:bldP spid="13" grpId="0" animBg="1"/>
      <p:bldP spid="16" grpId="0"/>
      <p:bldP spid="16" grpId="1"/>
      <p:bldP spid="17" grpId="0"/>
      <p:bldP spid="17" grpId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7370" y="-414786"/>
            <a:ext cx="12209929" cy="7272786"/>
            <a:chOff x="-17929" y="-8873"/>
            <a:chExt cx="12209930" cy="5450303"/>
          </a:xfrm>
        </p:grpSpPr>
        <p:sp>
          <p:nvSpPr>
            <p:cNvPr id="22" name="Rectangle 21"/>
            <p:cNvSpPr/>
            <p:nvPr/>
          </p:nvSpPr>
          <p:spPr>
            <a:xfrm>
              <a:off x="268941" y="128100"/>
              <a:ext cx="11618259" cy="507348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Frame 22"/>
            <p:cNvSpPr/>
            <p:nvPr/>
          </p:nvSpPr>
          <p:spPr>
            <a:xfrm>
              <a:off x="-17929" y="-8873"/>
              <a:ext cx="12209930" cy="545030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ln>
              <a:solidFill>
                <a:srgbClr val="811D59"/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80160" y="126609"/>
            <a:ext cx="400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1. is, unhappy,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maria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3600" dirty="0"/>
          </a:p>
        </p:txBody>
      </p:sp>
      <p:sp>
        <p:nvSpPr>
          <p:cNvPr id="39" name="TextBox 38"/>
          <p:cNvSpPr txBox="1"/>
          <p:nvPr/>
        </p:nvSpPr>
        <p:spPr>
          <a:xfrm>
            <a:off x="1765600" y="956602"/>
            <a:ext cx="51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Maria is unhappy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1280160" y="1745282"/>
            <a:ext cx="8164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2.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poems, reading, and, she, history,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enjoys,</a:t>
            </a:r>
            <a:endParaRPr lang="en-US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1280160" y="2575276"/>
            <a:ext cx="9064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She enjoys reading poems and history.</a:t>
            </a:r>
            <a:endParaRPr lang="en-US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1280160" y="3574082"/>
            <a:ext cx="419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3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she, Braille,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reads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0161" y="4404076"/>
            <a:ext cx="525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She reads Braille.</a:t>
            </a:r>
            <a:endParaRPr lang="en-US" sz="3600" dirty="0"/>
          </a:p>
        </p:txBody>
      </p:sp>
      <p:sp>
        <p:nvSpPr>
          <p:cNvPr id="59" name="TextBox 58"/>
          <p:cNvSpPr txBox="1"/>
          <p:nvPr/>
        </p:nvSpPr>
        <p:spPr>
          <a:xfrm>
            <a:off x="1248918" y="115538"/>
            <a:ext cx="937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4.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a, good, her, opinion, she, is, teachers, learner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47550" y="961268"/>
            <a:ext cx="964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Her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teachers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opinion she is a good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learner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92230" y="1746061"/>
            <a:ext cx="816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5. that, is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uses Braille a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raised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letters,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script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78162" y="2554250"/>
            <a:ext cx="931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Braille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is a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script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that uses raised letters 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71487" y="3897247"/>
            <a:ext cx="789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6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Braille, are, books, at, Maria’s, school, in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4835" y="5050407"/>
            <a:ext cx="8795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Maria’s books at school are in Braille.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9" grpId="0"/>
      <p:bldP spid="39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7" name="Rectangle 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81056" y="396033"/>
            <a:ext cx="4307911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reading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Picture 5" descr="C:\Users\ATAUR RAHMAN\Desktop\nirob pat.jpg"/>
          <p:cNvPicPr>
            <a:picLocks noChangeAspect="1" noChangeArrowheads="1"/>
          </p:cNvPicPr>
          <p:nvPr/>
        </p:nvPicPr>
        <p:blipFill>
          <a:blip r:embed="rId2" cstate="print"/>
          <a:srcRect t="20809"/>
          <a:stretch>
            <a:fillRect/>
          </a:stretch>
        </p:blipFill>
        <p:spPr bwMode="auto">
          <a:xfrm>
            <a:off x="1264010" y="1472968"/>
            <a:ext cx="9708777" cy="48323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5154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12209930" cy="7240946"/>
            <a:chOff x="-17929" y="-8873"/>
            <a:chExt cx="12209930" cy="6866873"/>
          </a:xfrm>
        </p:grpSpPr>
        <p:sp>
          <p:nvSpPr>
            <p:cNvPr id="17" name="Rectangle 16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4919" y="1617091"/>
            <a:ext cx="11503832" cy="507831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1.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is, unhappy,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maria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2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 poems, reading, and, she,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history,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enjoys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3.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she,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Braille, reads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4.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a, good, her, opinion, she, is, teachers, learner.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 5.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is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uses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Braille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 that raised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letters, script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   6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Braille, are, books, at, Maria’s, school, in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9" name="Picture 8" descr="F:\School\IMG_20141029_140601.jpg"/>
          <p:cNvPicPr>
            <a:picLocks noChangeAspect="1" noChangeArrowheads="1"/>
          </p:cNvPicPr>
          <p:nvPr/>
        </p:nvPicPr>
        <p:blipFill>
          <a:blip r:embed="rId3" cstate="print"/>
          <a:srcRect t="15686"/>
          <a:stretch>
            <a:fillRect/>
          </a:stretch>
        </p:blipFill>
        <p:spPr bwMode="auto">
          <a:xfrm>
            <a:off x="7576991" y="505434"/>
            <a:ext cx="3857927" cy="2076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0500" y="486584"/>
            <a:ext cx="10834417" cy="1077218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Rearrange the words in the appropriate order to make meaningful sentences.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778" y="575774"/>
            <a:ext cx="381000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Group work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1379" y="7181165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313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5" grpId="0" animBg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2778" y="421026"/>
            <a:ext cx="500361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Pair 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work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20837" y="1689011"/>
            <a:ext cx="557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1. day, it’s, a, spring, beautiful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71013" y="3363049"/>
            <a:ext cx="610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she is ready for school.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0836" y="3955772"/>
            <a:ext cx="765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3. school, to, she, district, everyday, goes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85081" y="2284257"/>
            <a:ext cx="682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It’s, a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beautiful spring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day.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20837" y="2787058"/>
            <a:ext cx="521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2. school,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he, is, for, ready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28810" y="4544727"/>
            <a:ext cx="732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She goes to school everyday.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425996" y="1689011"/>
            <a:ext cx="623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4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. see, Maria, cannot, the, flowers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3192" y="2307206"/>
            <a:ext cx="717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Maria cannot see the flowers.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19100" y="3363048"/>
            <a:ext cx="447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5. island, the, is, where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3216" y="4009380"/>
            <a:ext cx="554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Answer : Where is the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iland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625" y="160248"/>
            <a:ext cx="2891164" cy="27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42778" y="421026"/>
            <a:ext cx="5003610" cy="83099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Indivitual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work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14732" y="3364950"/>
            <a:ext cx="557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1. day, it’s, a, spring, beautiful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14732" y="5109323"/>
            <a:ext cx="765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3. school, to, she, district, everyday, goes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14732" y="4238019"/>
            <a:ext cx="521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2. school,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s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Nikosh" pitchFamily="2" charset="0"/>
              </a:rPr>
              <a:t>he, is, for, ready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13" y="150775"/>
            <a:ext cx="3190875" cy="30575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9394" y="1817622"/>
            <a:ext cx="8008937" cy="1077218"/>
          </a:xfrm>
          <a:prstGeom prst="rect">
            <a:avLst/>
          </a:prstGeom>
          <a:solidFill>
            <a:srgbClr val="89EAEF"/>
          </a:solidFill>
          <a:ln w="28575">
            <a:solidFill>
              <a:srgbClr val="7030A0"/>
            </a:solidFill>
            <a:prstDash val="sysDash"/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Rearrange the words in the appropriate order to make meaningful sentences.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/>
      <p:bldP spid="38" grpId="0"/>
      <p:bldP spid="40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592925" y="511069"/>
            <a:ext cx="10323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Answer the following questions in a sentences.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2742" y="1777994"/>
            <a:ext cx="850537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(a) What is Maria’s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favourite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subjects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1770" y="1749405"/>
            <a:ext cx="579843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(b)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How does she read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00427" y="1749404"/>
            <a:ext cx="443981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(c)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W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hat is Braille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85913" y="1749405"/>
            <a:ext cx="747919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(d) How does Blind people read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468" y="1735421"/>
            <a:ext cx="1104537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(e) Why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cann’t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Maria see all the beautiful things 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877" y="2780073"/>
            <a:ext cx="10958283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Maria’s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favourite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subjects is poem and history.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877" y="2749296"/>
            <a:ext cx="579205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She reads Braille.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395" y="2771490"/>
            <a:ext cx="1032366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Answe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: Braille is a script that uses raised dots.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95" y="2748003"/>
            <a:ext cx="11045371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Answer : Maria cannot see all the beautiful things </a:t>
            </a:r>
          </a:p>
          <a:p>
            <a:r>
              <a:rPr lang="en-US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               as she is visually impaired.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813" y="2748004"/>
            <a:ext cx="11402956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Answer : Blind people move their fingers across the raised dots to read.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bldLvl="2" animBg="1"/>
      <p:bldP spid="7" grpId="1" uiExpand="1" build="allAtOnce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-17929" y="-8873"/>
            <a:ext cx="12209930" cy="6866873"/>
          </a:xfrm>
          <a:prstGeom prst="frame">
            <a:avLst>
              <a:gd name="adj1" fmla="val 2578"/>
            </a:avLst>
          </a:prstGeom>
          <a:solidFill>
            <a:srgbClr val="66FF33"/>
          </a:solidFill>
          <a:ln>
            <a:solidFill>
              <a:srgbClr val="00CC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529" y="363427"/>
            <a:ext cx="615227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</a:t>
            </a:r>
            <a:r>
              <a:rPr lang="en-US" sz="9600" b="1" spc="5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endParaRPr lang="en-US" sz="9600" b="1" spc="50" dirty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2027" y="14068"/>
            <a:ext cx="2136528" cy="1941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7" y="1610039"/>
            <a:ext cx="11680875" cy="5016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937" y="438720"/>
            <a:ext cx="1383406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00CC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to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00CC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3399" y="449513"/>
            <a:ext cx="1444981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all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0682" y="1719174"/>
            <a:ext cx="4169609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 dirty="0" smtClean="0">
                <a:ln w="50800">
                  <a:solidFill>
                    <a:srgbClr val="00B0F0"/>
                  </a:solidFill>
                </a:ln>
                <a:solidFill>
                  <a:srgbClr val="00B0F0"/>
                </a:solidFill>
                <a:latin typeface="Arial Narrow" pitchFamily="34" charset="0"/>
                <a:cs typeface="Nikosh" pitchFamily="2" charset="0"/>
              </a:rPr>
              <a:t>Class. </a:t>
            </a:r>
            <a:endParaRPr lang="en-US" sz="9600" b="1" dirty="0">
              <a:ln w="50800">
                <a:solidFill>
                  <a:srgbClr val="00B0F0"/>
                </a:solidFill>
              </a:ln>
              <a:solidFill>
                <a:srgbClr val="00B0F0"/>
              </a:solidFill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9467" y="1595970"/>
            <a:ext cx="1484738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in 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7719" y="1727446"/>
            <a:ext cx="1790564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>
                  <a:solidFill>
                    <a:schemeClr val="accent1"/>
                  </a:solidFill>
                </a:ln>
                <a:solidFill>
                  <a:srgbClr val="3EFCD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my </a:t>
            </a:r>
            <a:endParaRPr lang="en-US" sz="9600" b="1" spc="50" dirty="0">
              <a:ln w="11430">
                <a:solidFill>
                  <a:schemeClr val="accent1"/>
                </a:solidFill>
              </a:ln>
              <a:solidFill>
                <a:srgbClr val="3EFCD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94" y="-210174"/>
            <a:ext cx="12209930" cy="6923529"/>
            <a:chOff x="-26817" y="-51015"/>
            <a:chExt cx="12209930" cy="6923529"/>
          </a:xfrm>
        </p:grpSpPr>
        <p:sp>
          <p:nvSpPr>
            <p:cNvPr id="29" name="Rectangle 28"/>
            <p:cNvSpPr/>
            <p:nvPr/>
          </p:nvSpPr>
          <p:spPr>
            <a:xfrm>
              <a:off x="219920" y="-51015"/>
              <a:ext cx="11676245" cy="6678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ame 29"/>
            <p:cNvSpPr/>
            <p:nvPr/>
          </p:nvSpPr>
          <p:spPr>
            <a:xfrm>
              <a:off x="-26817" y="5641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10216" y="130626"/>
            <a:ext cx="4803524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Evalution</a:t>
            </a:r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 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935" y="192964"/>
            <a:ext cx="10690747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Choose the best answer and write your notebook.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41" y="1466665"/>
            <a:ext cx="11072941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At school, Maria learns a lot of information by-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86525" y="2264951"/>
            <a:ext cx="7984084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(a) Reading books in Braille script.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57497" y="3063067"/>
            <a:ext cx="8013112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(b) Having her friends read to her.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57497" y="3986789"/>
            <a:ext cx="8013112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(c) Listening to the teacher read.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9094" y="1789830"/>
            <a:ext cx="1120242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If she goes to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unirversity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Maria will probably study--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736" y="2805832"/>
            <a:ext cx="2495788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(a) history.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15140" y="2805831"/>
            <a:ext cx="2497826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(b)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maths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76" y="2805830"/>
            <a:ext cx="3005107" cy="646331"/>
          </a:xfrm>
          <a:prstGeom prst="rect">
            <a:avLst/>
          </a:prstGeom>
          <a:solidFill>
            <a:srgbClr val="89EAE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(c) science .</a:t>
            </a:r>
          </a:p>
        </p:txBody>
      </p:sp>
    </p:spTree>
    <p:extLst>
      <p:ext uri="{BB962C8B-B14F-4D97-AF65-F5344CB8AC3E}">
        <p14:creationId xmlns:p14="http://schemas.microsoft.com/office/powerpoint/2010/main" val="2811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1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1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900"/>
                            </p:stCondLst>
                            <p:childTnLst>
                              <p:par>
                                <p:cTn id="6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300"/>
                            </p:stCondLst>
                            <p:childTnLst>
                              <p:par>
                                <p:cTn id="1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3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100"/>
                            </p:stCondLst>
                            <p:childTnLst>
                              <p:par>
                                <p:cTn id="1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1" grpId="0" build="p" bldLvl="4" animBg="1"/>
      <p:bldP spid="2" grpId="0" animBg="1"/>
      <p:bldP spid="2" grpId="1" animBg="1"/>
      <p:bldP spid="32" grpId="0" animBg="1"/>
      <p:bldP spid="32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 rot="16200000">
            <a:off x="2611149" y="2963259"/>
            <a:ext cx="6647974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Connection with EFT Book.</a:t>
            </a:r>
            <a:endParaRPr lang="en-US" sz="40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5" y="160601"/>
            <a:ext cx="5176912" cy="641948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4" y="178554"/>
            <a:ext cx="4928611" cy="65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85195" y="-214910"/>
            <a:ext cx="12492942" cy="7159720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690193" y="740642"/>
            <a:ext cx="5448929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Home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604" y="3218527"/>
            <a:ext cx="11270988" cy="31393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Write 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a short composition about ‘ The spring time‘.</a:t>
            </a:r>
          </a:p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(At least five sentences).</a:t>
            </a:r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170222"/>
            <a:ext cx="3630304" cy="2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5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9792" y="206275"/>
            <a:ext cx="10179390" cy="378565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Thanks everybody.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See you again. 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 </a:t>
            </a:r>
            <a:r>
              <a:rPr lang="en-US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Bye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40407E-6 L 1.1 2.40407E-6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2756" y="216350"/>
            <a:ext cx="2318263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END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86155">
            <a:off x="733927" y="3645287"/>
            <a:ext cx="3810000" cy="3429000"/>
          </a:xfrm>
          <a:prstGeom prst="rect">
            <a:avLst/>
          </a:prstGeom>
        </p:spPr>
      </p:pic>
      <p:pic>
        <p:nvPicPr>
          <p:cNvPr id="9" name="Picture 8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8448">
            <a:off x="4717806" y="3536104"/>
            <a:ext cx="3810000" cy="3429000"/>
          </a:xfrm>
          <a:prstGeom prst="rect">
            <a:avLst/>
          </a:prstGeom>
        </p:spPr>
      </p:pic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670" y="3645287"/>
            <a:ext cx="3810000" cy="3429000"/>
          </a:xfrm>
          <a:prstGeom prst="rect">
            <a:avLst/>
          </a:prstGeom>
        </p:spPr>
      </p:pic>
      <p:pic>
        <p:nvPicPr>
          <p:cNvPr id="11" name="Picture 10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099101"/>
            <a:ext cx="2652248" cy="2387023"/>
          </a:xfrm>
          <a:prstGeom prst="rect">
            <a:avLst/>
          </a:prstGeom>
        </p:spPr>
      </p:pic>
      <p:pic>
        <p:nvPicPr>
          <p:cNvPr id="12" name="Picture 1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622" y="1935328"/>
            <a:ext cx="2652248" cy="23870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8290" y="775662"/>
            <a:ext cx="1508746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OF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6427" y="1765326"/>
            <a:ext cx="2137124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THE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98683" y="2630892"/>
            <a:ext cx="428663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LESSON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7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06099" y="659172"/>
            <a:ext cx="3432350" cy="923330"/>
          </a:xfrm>
          <a:prstGeom prst="rect">
            <a:avLst/>
          </a:prstGeom>
          <a:effectLst>
            <a:glow rad="127000">
              <a:srgbClr val="FF00FF"/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Greeting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4482" y="3070620"/>
            <a:ext cx="5595583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Good evening, students.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1997" y="3070620"/>
            <a:ext cx="5595583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Good evening, teacher.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2349" y="3070620"/>
            <a:ext cx="410797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How are you, also ?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782" y="3085290"/>
            <a:ext cx="5016283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Fine, thank you sir.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1437" y="3119428"/>
            <a:ext cx="410797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I’m also fine.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1288" y="3085290"/>
            <a:ext cx="410797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How are you all ?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7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1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486" y="-139416"/>
            <a:ext cx="12209930" cy="6866873"/>
            <a:chOff x="-17929" y="-8873"/>
            <a:chExt cx="12209930" cy="6866873"/>
          </a:xfrm>
        </p:grpSpPr>
        <p:sp>
          <p:nvSpPr>
            <p:cNvPr id="9" name="Rectangle 8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15" name="Frame 14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95429" y="620986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39988" y="1883390"/>
            <a:ext cx="7527656" cy="430887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Shamsunnoor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Head Teacher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Murergaon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Govt. Primary school</a:t>
            </a: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Companiganj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,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Sylhet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Mobile : 01712-307039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Email : shadmanheya@gmail.com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9" y="2213245"/>
            <a:ext cx="2797933" cy="308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3466529" y="2131537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unched Tape 9"/>
          <p:cNvSpPr/>
          <p:nvPr/>
        </p:nvSpPr>
        <p:spPr>
          <a:xfrm>
            <a:off x="3466529" y="4908838"/>
            <a:ext cx="1023583" cy="463671"/>
          </a:xfrm>
          <a:prstGeom prst="flowChartPunchedTap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2579427" y="464015"/>
            <a:ext cx="8734567" cy="1351138"/>
          </a:xfrm>
          <a:prstGeom prst="flowChartPunchedTap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29552" y="464015"/>
            <a:ext cx="895293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Teacher Introducing</a:t>
            </a:r>
          </a:p>
        </p:txBody>
      </p:sp>
    </p:spTree>
    <p:extLst>
      <p:ext uri="{BB962C8B-B14F-4D97-AF65-F5344CB8AC3E}">
        <p14:creationId xmlns:p14="http://schemas.microsoft.com/office/powerpoint/2010/main" val="7467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0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6" name="Rectangle 5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2" name="Horizontal Scroll 1"/>
          <p:cNvSpPr/>
          <p:nvPr/>
        </p:nvSpPr>
        <p:spPr>
          <a:xfrm>
            <a:off x="340673" y="1585826"/>
            <a:ext cx="7703282" cy="4177553"/>
          </a:xfrm>
          <a:prstGeom prst="horizontalScroll">
            <a:avLst>
              <a:gd name="adj" fmla="val 16766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00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Class : Five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Nikosh" pitchFamily="2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Subject : English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Time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Nikosh" pitchFamily="2" charset="0"/>
              </a:rPr>
              <a:t>: 40 minute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64" y="902214"/>
            <a:ext cx="3717877" cy="4747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586854"/>
            <a:ext cx="5677468" cy="923330"/>
          </a:xfrm>
          <a:prstGeom prst="rect">
            <a:avLst/>
          </a:prstGeom>
          <a:solidFill>
            <a:srgbClr val="3EFCD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Identity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0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8" name="Rectangle 7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2"/>
          <p:cNvSpPr txBox="1"/>
          <p:nvPr/>
        </p:nvSpPr>
        <p:spPr>
          <a:xfrm>
            <a:off x="2476575" y="1865627"/>
            <a:ext cx="7488432" cy="523220"/>
          </a:xfrm>
          <a:prstGeom prst="rect">
            <a:avLst/>
          </a:prstGeom>
          <a:solidFill>
            <a:srgbClr val="FF00F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 students will be able to-</a:t>
            </a:r>
          </a:p>
        </p:txBody>
      </p:sp>
      <p:sp>
        <p:nvSpPr>
          <p:cNvPr id="2" name="Rectangle 1"/>
          <p:cNvSpPr/>
          <p:nvPr/>
        </p:nvSpPr>
        <p:spPr>
          <a:xfrm>
            <a:off x="3632665" y="499508"/>
            <a:ext cx="4177746" cy="707886"/>
          </a:xfrm>
          <a:prstGeom prst="rect">
            <a:avLst/>
          </a:prstGeom>
          <a:solidFill>
            <a:srgbClr val="3EFCD3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Miriam Fixed" pitchFamily="49" charset="-79"/>
              </a:rPr>
              <a:t>Learning outcomes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710876"/>
            <a:ext cx="8953704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5.1.1 read silently with understanding paragraph.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5.1.2 </a:t>
            </a:r>
            <a:r>
              <a:rPr lang="en-US" sz="2800" dirty="0">
                <a:latin typeface="Arial Narrow" pitchFamily="34" charset="0"/>
                <a:cs typeface="Arial" pitchFamily="34" charset="0"/>
              </a:rPr>
              <a:t>read silently with understanding </a:t>
            </a:r>
            <a:r>
              <a:rPr lang="en-US" sz="2800" dirty="0" smtClean="0">
                <a:latin typeface="Arial Narrow" pitchFamily="34" charset="0"/>
                <a:cs typeface="Arial" pitchFamily="34" charset="0"/>
              </a:rPr>
              <a:t>stories.</a:t>
            </a:r>
            <a:endParaRPr lang="en-US" sz="28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576" y="4513584"/>
            <a:ext cx="1613541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Reading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6996" y="3194056"/>
            <a:ext cx="10747717" cy="107721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1.1.1 say </a:t>
            </a:r>
            <a:r>
              <a:rPr lang="en-US" sz="3200" dirty="0">
                <a:latin typeface="Arial Narrow" pitchFamily="34" charset="0"/>
                <a:cs typeface="Arial" pitchFamily="34" charset="0"/>
              </a:rPr>
              <a:t>words, phrases and sentences 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with proper sound and stress.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6.2.1 talk about people, objects, events etc.</a:t>
            </a:r>
            <a:endParaRPr lang="en-US" sz="3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248" y="2497548"/>
            <a:ext cx="1861378" cy="461665"/>
          </a:xfrm>
          <a:prstGeom prst="rect">
            <a:avLst/>
          </a:prstGeom>
          <a:ln w="57150">
            <a:solidFill>
              <a:srgbClr val="3EFCD3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Speaking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643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 build="p" animBg="1"/>
      <p:bldP spid="11" grpId="0" build="p" animBg="1"/>
      <p:bldP spid="12" grpId="0" build="p" animBg="1"/>
      <p:bldP spid="15" grpId="0" build="p" animBg="1"/>
      <p:bldP spid="1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ame 9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86481" y="1120837"/>
            <a:ext cx="738535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Let’s  we sing a song.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0485" y="2481497"/>
            <a:ext cx="4288782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https://www.youtube.com/watch?v=6oXNAoF8Zzs</a:t>
            </a:r>
          </a:p>
        </p:txBody>
      </p:sp>
    </p:spTree>
    <p:extLst>
      <p:ext uri="{BB962C8B-B14F-4D97-AF65-F5344CB8AC3E}">
        <p14:creationId xmlns:p14="http://schemas.microsoft.com/office/powerpoint/2010/main" val="22834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ame 13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36042" y="464535"/>
            <a:ext cx="65515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Justifying previous knowledge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3730" y="5261392"/>
            <a:ext cx="797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is the girl doing in the picture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8858" y="5092708"/>
            <a:ext cx="7681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Whom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do you see in this picture 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22" y="1232514"/>
            <a:ext cx="2632367" cy="39912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58962" y="5354243"/>
            <a:ext cx="923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Why Maria cannot see a beautiful day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? </a:t>
            </a:r>
          </a:p>
        </p:txBody>
      </p:sp>
      <p:sp>
        <p:nvSpPr>
          <p:cNvPr id="21" name="Content Placeholder 3"/>
          <p:cNvSpPr txBox="1">
            <a:spLocks noGrp="1"/>
          </p:cNvSpPr>
          <p:nvPr>
            <p:ph idx="1"/>
          </p:nvPr>
        </p:nvSpPr>
        <p:spPr>
          <a:xfrm>
            <a:off x="3314978" y="5784151"/>
            <a:ext cx="362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She is Maria.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91558" y="5345804"/>
            <a:ext cx="621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A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girl </a:t>
            </a:r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walking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in the </a:t>
            </a:r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picture.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3090" y="5446651"/>
            <a:ext cx="9238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What is the problem called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?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9836" y="5446651"/>
            <a:ext cx="909245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The problem is called ‘ visually impaired ’.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7" grpId="0"/>
      <p:bldP spid="17" grpId="1"/>
      <p:bldP spid="18" grpId="0"/>
      <p:bldP spid="18" grpId="1"/>
      <p:bldP spid="21" grpId="0" build="p"/>
      <p:bldP spid="21" grpId="1" build="p"/>
      <p:bldP spid="22" grpId="0"/>
      <p:bldP spid="22" grpId="1"/>
      <p:bldP spid="13" grpId="0"/>
      <p:bldP spid="13" grpId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7929" y="-8873"/>
            <a:ext cx="12209930" cy="6866873"/>
            <a:chOff x="-17929" y="-8873"/>
            <a:chExt cx="12209930" cy="6866873"/>
          </a:xfrm>
        </p:grpSpPr>
        <p:sp>
          <p:nvSpPr>
            <p:cNvPr id="12" name="Rectangle 11"/>
            <p:cNvSpPr/>
            <p:nvPr/>
          </p:nvSpPr>
          <p:spPr>
            <a:xfrm>
              <a:off x="268941" y="309043"/>
              <a:ext cx="11618259" cy="625312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ame 13"/>
            <p:cNvSpPr/>
            <p:nvPr/>
          </p:nvSpPr>
          <p:spPr>
            <a:xfrm>
              <a:off x="-17929" y="-8873"/>
              <a:ext cx="12209930" cy="6866873"/>
            </a:xfrm>
            <a:prstGeom prst="frame">
              <a:avLst>
                <a:gd name="adj1" fmla="val 2578"/>
              </a:avLst>
            </a:prstGeom>
            <a:solidFill>
              <a:srgbClr val="66FF33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6942" y="408263"/>
            <a:ext cx="10255347" cy="707886"/>
          </a:xfrm>
          <a:prstGeom prst="rect">
            <a:avLst/>
          </a:prstGeom>
          <a:solidFill>
            <a:srgbClr val="89EAE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See the picture and think about it for some time.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942" y="5595387"/>
            <a:ext cx="797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is the girl doing in the picture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399" y="5595387"/>
            <a:ext cx="9369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What is your impression about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this picture ?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6942" y="5280930"/>
            <a:ext cx="7118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Can she read something from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the poster hanging </a:t>
            </a:r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on the wall ?</a:t>
            </a:r>
            <a:endParaRPr lang="en-US" sz="4000" b="1" dirty="0">
              <a:latin typeface="Arial Narrow" pitchFamily="34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3407" y="5588549"/>
            <a:ext cx="7422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itchFamily="34" charset="0"/>
                <a:cs typeface="Nikosh" pitchFamily="2" charset="0"/>
              </a:rPr>
              <a:t>What does she read on the paper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?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4469" y="1144286"/>
            <a:ext cx="9909014" cy="4279933"/>
            <a:chOff x="268941" y="1443037"/>
            <a:chExt cx="6989953" cy="41699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41" y="1443037"/>
              <a:ext cx="6989953" cy="4169972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0408" y="1471447"/>
              <a:ext cx="1138799" cy="15300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1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7" grpId="0"/>
      <p:bldP spid="17" grpId="1"/>
      <p:bldP spid="22" grpId="0"/>
      <p:bldP spid="13" grpId="0"/>
      <p:bldP spid="13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909</Words>
  <Application>Microsoft Office PowerPoint</Application>
  <PresentationFormat>Custom</PresentationFormat>
  <Paragraphs>154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Ion Boardroom</vt:lpstr>
      <vt:lpstr>1_Ion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2020-12-19T16:37:32Z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