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67B34-1EA8-4C67-8D5A-2E2582575AA7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6A96F-26B8-41CA-B259-4561926CF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6A96F-26B8-41CA-B259-4561926CF9F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1" y="304801"/>
            <a:ext cx="6324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/>
              <a:t>   </a:t>
            </a:r>
            <a:endParaRPr lang="en-US" sz="138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heartshaped_rose_petals_stock_photo_1667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0118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3400" y="228600"/>
            <a:ext cx="7315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WELCOME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0025235">
            <a:off x="305754" y="3657881"/>
            <a:ext cx="2981534" cy="2069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চলতি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দায়</a:t>
            </a:r>
            <a:endParaRPr lang="en-US" sz="4000" dirty="0"/>
          </a:p>
        </p:txBody>
      </p:sp>
      <p:sp>
        <p:nvSpPr>
          <p:cNvPr id="4" name="Cross 3"/>
          <p:cNvSpPr/>
          <p:nvPr/>
        </p:nvSpPr>
        <p:spPr>
          <a:xfrm rot="19672499">
            <a:off x="2953847" y="2944649"/>
            <a:ext cx="1479876" cy="12192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19804765">
            <a:off x="4109920" y="1560810"/>
            <a:ext cx="2547388" cy="18832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দীর্ঘমেয়াদি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দায়</a:t>
            </a:r>
            <a:endParaRPr lang="en-US" sz="3600" dirty="0"/>
          </a:p>
        </p:txBody>
      </p:sp>
      <p:sp>
        <p:nvSpPr>
          <p:cNvPr id="6" name="L-Shape 5"/>
          <p:cNvSpPr/>
          <p:nvPr/>
        </p:nvSpPr>
        <p:spPr>
          <a:xfrm rot="19795885">
            <a:off x="4100919" y="3827435"/>
            <a:ext cx="1066800" cy="14478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9584270">
            <a:off x="5319456" y="3052198"/>
            <a:ext cx="2819400" cy="24615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মোট</a:t>
            </a:r>
            <a:r>
              <a:rPr lang="en-US" sz="3600" dirty="0" smtClean="0"/>
              <a:t> </a:t>
            </a:r>
            <a:r>
              <a:rPr lang="en-US" sz="3600" dirty="0" err="1" smtClean="0"/>
              <a:t>দায়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219200"/>
            <a:ext cx="3962400" cy="449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চলতি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দায়ঃ</a:t>
            </a:r>
            <a:r>
              <a:rPr lang="en-US" sz="2000" dirty="0" smtClean="0">
                <a:solidFill>
                  <a:srgbClr val="FFFF00"/>
                </a:solidFill>
              </a:rPr>
              <a:t>-</a:t>
            </a: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পাওনাদার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ব্যাংকজমাতিরিক্ত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প্রদেয়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বিল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প্রদেয়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নোট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ঋনরে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সুদ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শিক্ষানবীশ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সেলামী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খরচ</a:t>
            </a:r>
            <a:r>
              <a:rPr lang="en-US" sz="2000" dirty="0" smtClean="0">
                <a:solidFill>
                  <a:srgbClr val="FFFF00"/>
                </a:solidFill>
              </a:rPr>
              <a:t>(</a:t>
            </a:r>
            <a:r>
              <a:rPr lang="en-US" sz="2000" dirty="0" err="1" smtClean="0">
                <a:solidFill>
                  <a:srgbClr val="FFFF00"/>
                </a:solidFill>
              </a:rPr>
              <a:t>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বেতন,বকেয়া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ভাড়া,বকেয়া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মজুরি,বকেয়া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পরিবহন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867400" y="1295400"/>
            <a:ext cx="2971800" cy="396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92D050"/>
                </a:solidFill>
              </a:rPr>
              <a:t>দীর্ঘ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মেয়াদি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দায়ঃ</a:t>
            </a:r>
            <a:r>
              <a:rPr lang="en-US" sz="3200" dirty="0" smtClean="0">
                <a:solidFill>
                  <a:srgbClr val="92D050"/>
                </a:solidFill>
              </a:rPr>
              <a:t>-</a:t>
            </a:r>
          </a:p>
          <a:p>
            <a:pPr algn="ctr"/>
            <a:r>
              <a:rPr lang="en-US" sz="3200" dirty="0" err="1" smtClean="0">
                <a:solidFill>
                  <a:srgbClr val="92D050"/>
                </a:solidFill>
              </a:rPr>
              <a:t>কর্জ,ঋন,ঋনপত্র,বন্ধকী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ঋন,গৃহীত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ঋন</a:t>
            </a:r>
            <a:r>
              <a:rPr lang="en-US" sz="3200" dirty="0" smtClean="0">
                <a:solidFill>
                  <a:srgbClr val="92D050"/>
                </a:solidFill>
              </a:rPr>
              <a:t>।</a:t>
            </a:r>
            <a:endParaRPr lang="en-US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295400"/>
          <a:ext cx="88392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"/>
                <a:gridCol w="3867150"/>
                <a:gridCol w="552450"/>
                <a:gridCol w="1767840"/>
                <a:gridCol w="1767840"/>
              </a:tblGrid>
              <a:tr h="4114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ক্রমিক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নং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খঃপৃঃ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ডেবিট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ক্রেডিট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2712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00200" y="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জনাব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সাকিব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মাহমুদ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রেওয়ামিল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২০১৯সালের ৩১শে </a:t>
            </a:r>
            <a:r>
              <a:rPr lang="en-US" sz="2400" dirty="0" err="1" smtClean="0">
                <a:solidFill>
                  <a:srgbClr val="FF0000"/>
                </a:solidFill>
              </a:rPr>
              <a:t>ডিসেম্বর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তারিখে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urniture-na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895600"/>
            <a:ext cx="4572000" cy="3209925"/>
          </a:xfrm>
          <a:prstGeom prst="rect">
            <a:avLst/>
          </a:prstGeom>
        </p:spPr>
      </p:pic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3990975" cy="2362200"/>
          </a:xfrm>
          <a:prstGeom prst="rect">
            <a:avLst/>
          </a:prstGeom>
        </p:spPr>
      </p:pic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304800"/>
            <a:ext cx="4572000" cy="226695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048000"/>
            <a:ext cx="4038600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2743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</a:t>
            </a:r>
            <a:r>
              <a:rPr lang="en-US" dirty="0" err="1" smtClean="0"/>
              <a:t>চলতি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667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</a:t>
            </a:r>
            <a:r>
              <a:rPr lang="en-US" dirty="0" err="1" smtClean="0"/>
              <a:t>স্থায়ী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</a:t>
            </a:r>
            <a:r>
              <a:rPr lang="en-US" dirty="0" err="1" smtClean="0"/>
              <a:t>চলতি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62484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</a:t>
            </a:r>
            <a:r>
              <a:rPr lang="en-US" dirty="0" err="1" smtClean="0"/>
              <a:t>স্থায়ী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8839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মূল্যায়নঃ</a:t>
            </a:r>
            <a:r>
              <a:rPr lang="en-US" sz="6000" dirty="0" smtClean="0">
                <a:solidFill>
                  <a:srgbClr val="FF0000"/>
                </a:solidFill>
              </a:rPr>
              <a:t>-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১।লেনদেনগুলো </a:t>
            </a:r>
            <a:r>
              <a:rPr lang="en-US" sz="4800" dirty="0" err="1" smtClean="0">
                <a:solidFill>
                  <a:srgbClr val="FF0000"/>
                </a:solidFill>
              </a:rPr>
              <a:t>চিহ্নিত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করে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ডেবিট</a:t>
            </a:r>
            <a:r>
              <a:rPr lang="en-US" sz="4800" dirty="0" smtClean="0">
                <a:solidFill>
                  <a:srgbClr val="FF0000"/>
                </a:solidFill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</a:rPr>
              <a:t>ক্রেডিট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নির্নয়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</a:t>
            </a:r>
            <a:r>
              <a:rPr lang="en-US" sz="4800" dirty="0" smtClean="0">
                <a:solidFill>
                  <a:srgbClr val="FF0000"/>
                </a:solidFill>
              </a:rPr>
              <a:t>।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২।সসম্পদ </a:t>
            </a:r>
            <a:r>
              <a:rPr lang="en-US" sz="4800" dirty="0" err="1" smtClean="0">
                <a:solidFill>
                  <a:srgbClr val="FF0000"/>
                </a:solidFill>
              </a:rPr>
              <a:t>কত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প্রকার</a:t>
            </a:r>
            <a:r>
              <a:rPr lang="en-US" sz="4800" dirty="0" smtClean="0">
                <a:solidFill>
                  <a:srgbClr val="FF0000"/>
                </a:solidFill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৩।সম্পদগুলো </a:t>
            </a:r>
            <a:r>
              <a:rPr lang="en-US" sz="4800" dirty="0" err="1" smtClean="0">
                <a:solidFill>
                  <a:srgbClr val="FF0000"/>
                </a:solidFill>
              </a:rPr>
              <a:t>সনাক্ত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করে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নাম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গুলো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উওল্লখ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</a:t>
            </a:r>
            <a:r>
              <a:rPr lang="en-US" sz="4800" dirty="0" smtClean="0">
                <a:solidFill>
                  <a:srgbClr val="FF0000"/>
                </a:solidFill>
              </a:rPr>
              <a:t>।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229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কেয়া</a:t>
            </a:r>
            <a:r>
              <a:rPr lang="en-US" sz="2000" dirty="0" smtClean="0"/>
              <a:t> </a:t>
            </a:r>
            <a:r>
              <a:rPr lang="en-US" sz="2000" dirty="0" err="1" smtClean="0"/>
              <a:t>ট্রেডার্সের</a:t>
            </a:r>
            <a:r>
              <a:rPr lang="en-US" sz="2000" dirty="0" smtClean="0"/>
              <a:t>  ২০১৯ </a:t>
            </a:r>
            <a:r>
              <a:rPr lang="en-US" sz="2000" dirty="0" err="1" smtClean="0"/>
              <a:t>সালের</a:t>
            </a:r>
            <a:r>
              <a:rPr lang="en-US" sz="2000" dirty="0" smtClean="0"/>
              <a:t> ৩১শে </a:t>
            </a:r>
            <a:r>
              <a:rPr lang="en-US" sz="2000" dirty="0" err="1" smtClean="0"/>
              <a:t>ডিসেম্বর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তারিখের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উদ্বৃত্তগুলো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নিম্নরুপঃ</a:t>
            </a:r>
            <a:endParaRPr lang="en-US" sz="2000" dirty="0" smtClean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447800"/>
          <a:ext cx="8153400" cy="334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104900"/>
                <a:gridCol w="3009900"/>
                <a:gridCol w="10668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বিবরণ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মূলধন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আসবাবপত্র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পাওনাদার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উপভাড়া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প্রারম্ভিক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মজুদ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পণ্য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হাতে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নগদ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ট্রেডমার্ক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অগ্রিম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বীমাসেলামী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৩২,৫০০/-</a:t>
                      </a:r>
                    </a:p>
                    <a:p>
                      <a:pPr algn="r"/>
                      <a:r>
                        <a:rPr lang="en-US" dirty="0" smtClean="0"/>
                        <a:t>২০,০০০/-</a:t>
                      </a:r>
                    </a:p>
                    <a:p>
                      <a:pPr algn="r"/>
                      <a:r>
                        <a:rPr lang="en-US" dirty="0" smtClean="0"/>
                        <a:t>২৫,০০০/-</a:t>
                      </a:r>
                    </a:p>
                    <a:p>
                      <a:pPr algn="r"/>
                      <a:r>
                        <a:rPr lang="en-US" dirty="0" smtClean="0"/>
                        <a:t>২,০০০/-</a:t>
                      </a:r>
                    </a:p>
                    <a:p>
                      <a:pPr algn="r"/>
                      <a:r>
                        <a:rPr lang="en-US" dirty="0" smtClean="0"/>
                        <a:t>২৫,০০০/-</a:t>
                      </a:r>
                    </a:p>
                    <a:p>
                      <a:pPr algn="r"/>
                      <a:r>
                        <a:rPr lang="en-US" dirty="0" smtClean="0"/>
                        <a:t>১০,০০০/-</a:t>
                      </a:r>
                    </a:p>
                    <a:p>
                      <a:pPr algn="r"/>
                      <a:r>
                        <a:rPr lang="en-US" dirty="0" smtClean="0"/>
                        <a:t>৫,০০০/-</a:t>
                      </a:r>
                    </a:p>
                    <a:p>
                      <a:pPr algn="r"/>
                      <a:r>
                        <a:rPr lang="en-US" dirty="0" smtClean="0"/>
                        <a:t>৪,০০০/-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ক্রয়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বকেয়া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বিনিয়োগের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সুদ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প্রদত্ত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ঋন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বকেয়া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বেতন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বিক্রয়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প্রাপ্য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কমিশন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উত্তোলন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প্রদেয়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বিল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সুনাম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৫০,০০০/-</a:t>
                      </a:r>
                    </a:p>
                    <a:p>
                      <a:pPr algn="r"/>
                      <a:r>
                        <a:rPr lang="en-US" dirty="0" smtClean="0"/>
                        <a:t>২৫০০/-১০,০০০/-</a:t>
                      </a:r>
                    </a:p>
                    <a:p>
                      <a:pPr algn="r"/>
                      <a:r>
                        <a:rPr lang="en-US" dirty="0" smtClean="0"/>
                        <a:t>৫,০০০/-</a:t>
                      </a:r>
                    </a:p>
                    <a:p>
                      <a:pPr algn="r"/>
                      <a:r>
                        <a:rPr lang="en-US" dirty="0" smtClean="0"/>
                        <a:t>৬০,০০০/</a:t>
                      </a:r>
                    </a:p>
                    <a:p>
                      <a:pPr algn="r"/>
                      <a:r>
                        <a:rPr lang="en-US" dirty="0" smtClean="0"/>
                        <a:t>২,০০০/--</a:t>
                      </a:r>
                    </a:p>
                    <a:p>
                      <a:pPr algn="r"/>
                      <a:r>
                        <a:rPr lang="en-US" dirty="0" smtClean="0"/>
                        <a:t>১০,০০০/-</a:t>
                      </a:r>
                    </a:p>
                    <a:p>
                      <a:pPr algn="r"/>
                      <a:r>
                        <a:rPr lang="en-US" dirty="0" smtClean="0"/>
                        <a:t>১৫,০০০/-</a:t>
                      </a:r>
                    </a:p>
                    <a:p>
                      <a:pPr algn="r"/>
                      <a:r>
                        <a:rPr lang="en-US" dirty="0" smtClean="0"/>
                        <a:t>৮,৫০০/-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4953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করণীয়ঃ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কেয়া</a:t>
            </a:r>
            <a:r>
              <a:rPr lang="en-US" dirty="0" smtClean="0"/>
              <a:t> </a:t>
            </a:r>
            <a:r>
              <a:rPr lang="en-US" dirty="0" err="1" smtClean="0"/>
              <a:t>ট্রেডার্স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রেওয়ামিল</a:t>
            </a:r>
            <a:r>
              <a:rPr lang="en-US" dirty="0" smtClean="0"/>
              <a:t> </a:t>
            </a:r>
            <a:r>
              <a:rPr lang="en-US" dirty="0" err="1" smtClean="0"/>
              <a:t>তৈরী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867400" y="304800"/>
            <a:ext cx="2819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763" y="1"/>
            <a:ext cx="3589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ধন্যবাদ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3" name="Picture 2" descr="stock_photo_of_red_roses_bouquet_1667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8839200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43000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ed_rose_and_white_rose_petals_stock_photo_1667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38200"/>
            <a:ext cx="1219200" cy="4038600"/>
          </a:xfrm>
          <a:prstGeom prst="rect">
            <a:avLst/>
          </a:prstGeom>
        </p:spPr>
      </p:pic>
      <p:pic>
        <p:nvPicPr>
          <p:cNvPr id="5" name="Picture 4" descr="colorful_rose_bouquet_1879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609600"/>
            <a:ext cx="1295400" cy="44958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743200" y="685800"/>
            <a:ext cx="2971800" cy="1066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32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2971799"/>
            <a:ext cx="3279458" cy="9188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icture 8" descr="75594579_423854308509951_8374126693127815168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828800"/>
            <a:ext cx="1962150" cy="19621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505200" y="1828800"/>
            <a:ext cx="3810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আতিক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উল্যাহ</a:t>
            </a:r>
            <a:endParaRPr lang="en-US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প্রভাষক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হিসাববিজ্ঞান</a:t>
            </a: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দোল্লাই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নোয়াবপুর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সরকারি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কলেজ</a:t>
            </a:r>
            <a:endParaRPr lang="en-US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চান্দিনা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কুমিল্লা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।</a:t>
            </a:r>
            <a:endParaRPr lang="en-US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276600" y="762000"/>
            <a:ext cx="32766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4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00" y="1752600"/>
            <a:ext cx="357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2133600"/>
            <a:ext cx="5791200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accent2"/>
                </a:solidFill>
              </a:rPr>
              <a:t>শ্রেনী</a:t>
            </a:r>
            <a:r>
              <a:rPr lang="en-US" sz="4000" b="1" dirty="0" smtClean="0">
                <a:solidFill>
                  <a:schemeClr val="accent2"/>
                </a:solidFill>
              </a:rPr>
              <a:t> : </a:t>
            </a:r>
            <a:r>
              <a:rPr lang="en-US" sz="4000" b="1" dirty="0" err="1" smtClean="0">
                <a:solidFill>
                  <a:schemeClr val="accent2"/>
                </a:solidFill>
              </a:rPr>
              <a:t>একাদশ</a:t>
            </a:r>
            <a:endParaRPr lang="en-US" sz="40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accent2"/>
                </a:solidFill>
              </a:rPr>
              <a:t>বিষয়</a:t>
            </a:r>
            <a:r>
              <a:rPr lang="en-US" sz="4000" b="1" dirty="0" smtClean="0">
                <a:solidFill>
                  <a:schemeClr val="accent2"/>
                </a:solidFill>
              </a:rPr>
              <a:t> : </a:t>
            </a:r>
            <a:r>
              <a:rPr lang="en-US" sz="4000" b="1" dirty="0" err="1" smtClean="0">
                <a:solidFill>
                  <a:schemeClr val="accent2"/>
                </a:solidFill>
              </a:rPr>
              <a:t>হিসাববিজ্ঞান</a:t>
            </a:r>
            <a:endParaRPr lang="en-US" sz="40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accent2"/>
                </a:solidFill>
              </a:rPr>
              <a:t>অধ্যায়</a:t>
            </a:r>
            <a:r>
              <a:rPr lang="en-US" sz="4000" b="1" dirty="0" smtClean="0">
                <a:solidFill>
                  <a:schemeClr val="accent2"/>
                </a:solidFill>
              </a:rPr>
              <a:t>- </a:t>
            </a:r>
            <a:r>
              <a:rPr lang="en-US" sz="4000" b="1" dirty="0" err="1" smtClean="0">
                <a:solidFill>
                  <a:schemeClr val="accent2"/>
                </a:solidFill>
              </a:rPr>
              <a:t>চতুর্থ</a:t>
            </a:r>
            <a:r>
              <a:rPr lang="en-US" sz="4000" b="1" dirty="0" smtClean="0">
                <a:solidFill>
                  <a:schemeClr val="accent2"/>
                </a:solidFill>
              </a:rPr>
              <a:t> ( </a:t>
            </a:r>
            <a:r>
              <a:rPr lang="en-US" sz="4000" b="1" dirty="0" err="1" smtClean="0">
                <a:solidFill>
                  <a:schemeClr val="accent2"/>
                </a:solidFill>
              </a:rPr>
              <a:t>রেওয়ামিল</a:t>
            </a:r>
            <a:r>
              <a:rPr lang="en-US" sz="4000" b="1" dirty="0" smtClean="0">
                <a:solidFill>
                  <a:schemeClr val="accent2"/>
                </a:solidFill>
              </a:rPr>
              <a:t>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/>
              <a:t>শিখন</a:t>
            </a:r>
            <a:r>
              <a:rPr lang="en-US" sz="6600" dirty="0" smtClean="0"/>
              <a:t> </a:t>
            </a:r>
            <a:r>
              <a:rPr lang="en-US" sz="6600" dirty="0" err="1" smtClean="0"/>
              <a:t>ফল</a:t>
            </a:r>
            <a:endParaRPr lang="en-US" sz="6600" dirty="0" smtClean="0"/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এই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শিক্ষার্থীরা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পারবেঃ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১।রেওয়ামিলের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কি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২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।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রেওয়ামিল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ডেবিট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ক্রেডিট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৩।এ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ছাড়া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রেওয়ামিললের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ডেবিট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ক্রেডিট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গুলো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চিহ্নিত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৪।রেওয়ামিলের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ছক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তৈরি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752600"/>
            <a:ext cx="7772400" cy="495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খতিয়ানের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হিসাবগুলোর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গানিতিক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নির্ভুলতা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যাচাই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করার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জন্য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নির্দিষ্ট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দিনে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একখানা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পৃথক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থাতায়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কাগজে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হিসাবের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উদ্বৃত্ত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গুলোকে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ডেবিট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ক্রেডিট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দুই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ভাগে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বিভক্ত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বিবরণী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প্রস্তুত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তাকেই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রেওয়ামিল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295400"/>
            <a:ext cx="3276600" cy="1600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</a:rPr>
              <a:t>ডেবিট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1295400"/>
            <a:ext cx="3200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/>
              <a:t>ক্রেডিট</a:t>
            </a:r>
            <a:endParaRPr lang="en-US" sz="8800" dirty="0"/>
          </a:p>
        </p:txBody>
      </p:sp>
      <p:sp>
        <p:nvSpPr>
          <p:cNvPr id="7" name="Rounded Rectangle 6"/>
          <p:cNvSpPr/>
          <p:nvPr/>
        </p:nvSpPr>
        <p:spPr>
          <a:xfrm>
            <a:off x="914400" y="3505200"/>
            <a:ext cx="3276600" cy="2438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যাবতীয়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সম্পদ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ব্যয়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খরচকে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বুঝায়</a:t>
            </a:r>
            <a:endParaRPr lang="en-US" sz="32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48200" y="3581400"/>
            <a:ext cx="3276600" cy="2438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যাবতীয়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আয়</a:t>
            </a:r>
            <a:r>
              <a:rPr lang="en-US" sz="3200" dirty="0" smtClean="0"/>
              <a:t>/</a:t>
            </a:r>
            <a:r>
              <a:rPr lang="en-US" sz="3200" dirty="0" err="1" smtClean="0"/>
              <a:t>লাভ</a:t>
            </a:r>
            <a:r>
              <a:rPr lang="en-US" sz="3200" dirty="0" smtClean="0"/>
              <a:t> </a:t>
            </a:r>
            <a:r>
              <a:rPr lang="en-US" sz="3200" dirty="0" smtClean="0"/>
              <a:t>ও </a:t>
            </a:r>
            <a:r>
              <a:rPr lang="en-US" sz="3200" dirty="0" err="1" smtClean="0"/>
              <a:t>দায়কে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বুঝায়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581400"/>
            <a:ext cx="4876800" cy="2971800"/>
          </a:xfrm>
          <a:prstGeom prst="rect">
            <a:avLst/>
          </a:prstGeom>
        </p:spPr>
      </p:pic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00200"/>
            <a:ext cx="2857500" cy="2590800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4" name="Oval 3"/>
          <p:cNvSpPr/>
          <p:nvPr/>
        </p:nvSpPr>
        <p:spPr>
          <a:xfrm>
            <a:off x="457200" y="4419600"/>
            <a:ext cx="2895600" cy="2133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চলতিসম্পদ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5181600" y="2057400"/>
            <a:ext cx="2743200" cy="14478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স্থায়ী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সম্পদ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1447800"/>
            <a:ext cx="2438400" cy="1676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চলতি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</a:t>
            </a:r>
            <a:endParaRPr lang="en-US" sz="2400" dirty="0"/>
          </a:p>
        </p:txBody>
      </p:sp>
      <p:sp>
        <p:nvSpPr>
          <p:cNvPr id="3" name="Cross 2"/>
          <p:cNvSpPr/>
          <p:nvPr/>
        </p:nvSpPr>
        <p:spPr>
          <a:xfrm>
            <a:off x="2286000" y="3124200"/>
            <a:ext cx="1066800" cy="914400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600200" y="4038600"/>
            <a:ext cx="2667000" cy="1676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স্থায়ী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সম্পদ</a:t>
            </a:r>
            <a:endParaRPr lang="en-US" sz="3200" dirty="0"/>
          </a:p>
        </p:txBody>
      </p:sp>
      <p:sp>
        <p:nvSpPr>
          <p:cNvPr id="5" name="Right Arrow 4"/>
          <p:cNvSpPr/>
          <p:nvPr/>
        </p:nvSpPr>
        <p:spPr>
          <a:xfrm>
            <a:off x="3352800" y="3124200"/>
            <a:ext cx="3048000" cy="914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0800" y="2286000"/>
            <a:ext cx="2590800" cy="2514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মোট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400" y="1447800"/>
            <a:ext cx="4114800" cy="533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/>
              <a:t>চলতি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সম্পদঃ</a:t>
            </a:r>
            <a:r>
              <a:rPr lang="en-US" sz="2800" dirty="0" smtClean="0"/>
              <a:t>-</a:t>
            </a:r>
          </a:p>
          <a:p>
            <a:r>
              <a:rPr lang="en-US" sz="2800" dirty="0" err="1" smtClean="0"/>
              <a:t>হাতে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নগদ</a:t>
            </a:r>
            <a:endParaRPr lang="en-US" sz="2800" dirty="0" smtClean="0"/>
          </a:p>
          <a:p>
            <a:r>
              <a:rPr lang="en-US" sz="2800" dirty="0" err="1" smtClean="0"/>
              <a:t>ব্যাংক</a:t>
            </a:r>
            <a:r>
              <a:rPr lang="en-US" sz="2800" dirty="0" smtClean="0"/>
              <a:t> </a:t>
            </a:r>
            <a:r>
              <a:rPr lang="en-US" sz="2800" dirty="0" err="1" smtClean="0"/>
              <a:t>জমা</a:t>
            </a:r>
            <a:endParaRPr lang="en-US" sz="2800" dirty="0" smtClean="0"/>
          </a:p>
          <a:p>
            <a:r>
              <a:rPr lang="en-US" sz="2800" dirty="0" err="1" smtClean="0"/>
              <a:t>দেনাদার</a:t>
            </a:r>
            <a:endParaRPr lang="en-US" sz="2800" dirty="0" smtClean="0"/>
          </a:p>
          <a:p>
            <a:r>
              <a:rPr lang="en-US" sz="2800" dirty="0" err="1" smtClean="0"/>
              <a:t>প্রাপ্য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বিল</a:t>
            </a:r>
            <a:endParaRPr lang="en-US" sz="2800" dirty="0" smtClean="0"/>
          </a:p>
          <a:p>
            <a:r>
              <a:rPr lang="en-US" sz="2800" dirty="0" err="1" smtClean="0"/>
              <a:t>প্রাপ্য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নোট</a:t>
            </a:r>
            <a:endParaRPr lang="en-US" sz="2800" dirty="0" smtClean="0"/>
          </a:p>
          <a:p>
            <a:r>
              <a:rPr lang="en-US" sz="2800" dirty="0" err="1" smtClean="0"/>
              <a:t>সমাপনী</a:t>
            </a:r>
            <a:r>
              <a:rPr lang="en-US" sz="2800" dirty="0" smtClean="0"/>
              <a:t> </a:t>
            </a:r>
            <a:r>
              <a:rPr lang="en-US" sz="2800" dirty="0" err="1" smtClean="0"/>
              <a:t>মজুদ</a:t>
            </a:r>
            <a:r>
              <a:rPr lang="en-US" sz="2800" dirty="0" smtClean="0"/>
              <a:t> </a:t>
            </a:r>
            <a:r>
              <a:rPr lang="en-US" sz="2800" dirty="0" err="1" smtClean="0"/>
              <a:t>পণ্য</a:t>
            </a:r>
            <a:endParaRPr lang="en-US" sz="2800" dirty="0" smtClean="0"/>
          </a:p>
          <a:p>
            <a:r>
              <a:rPr lang="en-US" sz="2800" dirty="0" err="1" smtClean="0"/>
              <a:t>বিনিয়োগের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বকেয়া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সুদ</a:t>
            </a:r>
            <a:endParaRPr lang="en-US" sz="2800" dirty="0" smtClean="0"/>
          </a:p>
          <a:p>
            <a:r>
              <a:rPr lang="en-US" sz="2800" dirty="0" err="1" smtClean="0"/>
              <a:t>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খরচ</a:t>
            </a:r>
            <a:r>
              <a:rPr lang="en-US" sz="2800" dirty="0" smtClean="0"/>
              <a:t>(</a:t>
            </a:r>
            <a:r>
              <a:rPr lang="en-US" sz="2800" dirty="0" err="1" smtClean="0"/>
              <a:t>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ভাড়া,অগ্রিম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বেতন,অগ্রিম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বীমা,অগ্রিম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পরিবহন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800" y="1524000"/>
            <a:ext cx="4267200" cy="518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স্থায়ী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সম্পদঃ</a:t>
            </a:r>
            <a:r>
              <a:rPr lang="en-US" sz="2400" dirty="0" smtClean="0"/>
              <a:t>-</a:t>
            </a:r>
          </a:p>
          <a:p>
            <a:r>
              <a:rPr lang="en-US" sz="2400" dirty="0" err="1" smtClean="0"/>
              <a:t>আসবাবপত্র</a:t>
            </a:r>
            <a:endParaRPr lang="en-US" sz="2400" dirty="0" smtClean="0"/>
          </a:p>
          <a:p>
            <a:r>
              <a:rPr lang="en-US" sz="2400" dirty="0" err="1" smtClean="0"/>
              <a:t>অফিস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সরঞ্জাম</a:t>
            </a:r>
            <a:endParaRPr lang="en-US" sz="2400" dirty="0" smtClean="0"/>
          </a:p>
          <a:p>
            <a:r>
              <a:rPr lang="en-US" sz="2400" dirty="0" err="1" smtClean="0"/>
              <a:t>মেশিন</a:t>
            </a:r>
            <a:r>
              <a:rPr lang="en-US" sz="2400" dirty="0" smtClean="0"/>
              <a:t> ও </a:t>
            </a:r>
            <a:r>
              <a:rPr lang="en-US" sz="2400" dirty="0" err="1" smtClean="0"/>
              <a:t>যন্ত্রপাতি</a:t>
            </a:r>
            <a:endParaRPr lang="en-US" sz="2400" dirty="0" smtClean="0"/>
          </a:p>
          <a:p>
            <a:r>
              <a:rPr lang="en-US" sz="2400" dirty="0" err="1" smtClean="0"/>
              <a:t>সুনাম</a:t>
            </a:r>
            <a:endParaRPr lang="en-US" sz="2400" dirty="0" smtClean="0"/>
          </a:p>
          <a:p>
            <a:r>
              <a:rPr lang="en-US" sz="2400" dirty="0" err="1" smtClean="0"/>
              <a:t>বিনিয়োগ</a:t>
            </a:r>
            <a:endParaRPr lang="en-US" sz="2400" dirty="0" smtClean="0"/>
          </a:p>
          <a:p>
            <a:r>
              <a:rPr lang="en-US" sz="2400" dirty="0" err="1" smtClean="0"/>
              <a:t>ইজারা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সম্পত্তি</a:t>
            </a:r>
            <a:endParaRPr lang="en-US" sz="2400" dirty="0" smtClean="0"/>
          </a:p>
          <a:p>
            <a:r>
              <a:rPr lang="en-US" sz="2400" dirty="0" err="1" smtClean="0"/>
              <a:t>ভুমি</a:t>
            </a:r>
            <a:r>
              <a:rPr lang="en-US" sz="2400" dirty="0" smtClean="0"/>
              <a:t> ও </a:t>
            </a:r>
            <a:r>
              <a:rPr lang="en-US" sz="2400" dirty="0" err="1" smtClean="0"/>
              <a:t>দালানকোঠা</a:t>
            </a:r>
            <a:endParaRPr lang="en-US" sz="2400" dirty="0" smtClean="0"/>
          </a:p>
          <a:p>
            <a:r>
              <a:rPr lang="en-US" sz="2400" dirty="0" err="1" smtClean="0"/>
              <a:t>মোটরগাড়ি</a:t>
            </a:r>
            <a:endParaRPr lang="en-US" sz="2400" dirty="0" smtClean="0"/>
          </a:p>
          <a:p>
            <a:r>
              <a:rPr lang="en-US" sz="2400" dirty="0" err="1" smtClean="0"/>
              <a:t>ভ্যান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গাড়ি</a:t>
            </a:r>
            <a:endParaRPr lang="en-US" sz="2400" dirty="0" smtClean="0"/>
          </a:p>
          <a:p>
            <a:r>
              <a:rPr lang="en-US" sz="2400" dirty="0" err="1" smtClean="0"/>
              <a:t>ট্রেডমার্ক</a:t>
            </a:r>
            <a:r>
              <a:rPr lang="en-US" sz="2400" dirty="0" smtClean="0"/>
              <a:t>  ও </a:t>
            </a:r>
            <a:r>
              <a:rPr lang="en-US" sz="2400" dirty="0" err="1" smtClean="0"/>
              <a:t>প্যাটেন্ট</a:t>
            </a:r>
            <a:endParaRPr lang="en-US" sz="2400" dirty="0" smtClean="0"/>
          </a:p>
          <a:p>
            <a:r>
              <a:rPr lang="en-US" sz="2400" dirty="0" err="1" smtClean="0"/>
              <a:t>তৈজসপত্র</a:t>
            </a:r>
            <a:endParaRPr lang="en-US" sz="2400" dirty="0" smtClean="0"/>
          </a:p>
          <a:p>
            <a:r>
              <a:rPr lang="en-US" sz="2400" dirty="0" err="1" smtClean="0"/>
              <a:t>সাজসজ্জাকরন</a:t>
            </a:r>
            <a:r>
              <a:rPr lang="en-US" sz="2400" dirty="0" smtClean="0"/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470</TotalTime>
  <Words>357</Words>
  <Application>Microsoft Office PowerPoint</Application>
  <PresentationFormat>On-screen Show (4:3)</PresentationFormat>
  <Paragraphs>124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HP</cp:lastModifiedBy>
  <cp:revision>72</cp:revision>
  <dcterms:created xsi:type="dcterms:W3CDTF">2006-08-16T00:00:00Z</dcterms:created>
  <dcterms:modified xsi:type="dcterms:W3CDTF">2020-12-22T08:42:03Z</dcterms:modified>
</cp:coreProperties>
</file>