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9"/>
  </p:notesMasterIdLst>
  <p:sldIdLst>
    <p:sldId id="256" r:id="rId2"/>
    <p:sldId id="258" r:id="rId3"/>
    <p:sldId id="264" r:id="rId4"/>
    <p:sldId id="272" r:id="rId5"/>
    <p:sldId id="263" r:id="rId6"/>
    <p:sldId id="259" r:id="rId7"/>
    <p:sldId id="265" r:id="rId8"/>
    <p:sldId id="267" r:id="rId9"/>
    <p:sldId id="270" r:id="rId10"/>
    <p:sldId id="271" r:id="rId11"/>
    <p:sldId id="266" r:id="rId12"/>
    <p:sldId id="268" r:id="rId13"/>
    <p:sldId id="269" r:id="rId14"/>
    <p:sldId id="262" r:id="rId15"/>
    <p:sldId id="260" r:id="rId16"/>
    <p:sldId id="261" r:id="rId17"/>
    <p:sldId id="2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ykhokan25253s@gmail.com" initials="r" lastIdx="1" clrIdx="0">
    <p:extLst>
      <p:ext uri="{19B8F6BF-5375-455C-9EA6-DF929625EA0E}">
        <p15:presenceInfo xmlns:p15="http://schemas.microsoft.com/office/powerpoint/2012/main" xmlns="" userId="533139007614f29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" y="-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E6993-C0D0-8A4F-9B79-4758DD0A27D4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A3B6E-AFDB-D34C-B387-621329C02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948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Finance 2</a:t>
            </a:r>
            <a:r>
              <a:rPr lang="en-GB" baseline="30000"/>
              <a:t>nd</a:t>
            </a:r>
            <a:r>
              <a:rPr lang="en-GB"/>
              <a:t> paper Central Bank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A3B6E-AFDB-D34C-B387-621329C0237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51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xmlns="" id="{79D20EC4-7A2B-594A-8555-6AB6748B2994}"/>
              </a:ext>
            </a:extLst>
          </p:cNvPr>
          <p:cNvSpPr/>
          <p:nvPr/>
        </p:nvSpPr>
        <p:spPr>
          <a:xfrm>
            <a:off x="3061607" y="626009"/>
            <a:ext cx="5585114" cy="139650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সবাইকে</a:t>
            </a:r>
            <a:r>
              <a:rPr lang="en-GB" sz="4800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4800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স্বাগতম</a:t>
            </a:r>
            <a:r>
              <a:rPr lang="en-GB" sz="4800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 </a:t>
            </a:r>
            <a:endParaRPr lang="en-US" sz="4800" b="1" i="1" dirty="0">
              <a:solidFill>
                <a:schemeClr val="tx1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DA0666BB-F16F-EF49-A6E0-B7049281F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1" y="2360777"/>
            <a:ext cx="5715000" cy="4029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5364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 Chart: Alternative Process 1">
            <a:extLst>
              <a:ext uri="{FF2B5EF4-FFF2-40B4-BE49-F238E27FC236}">
                <a16:creationId xmlns:a16="http://schemas.microsoft.com/office/drawing/2014/main" xmlns="" id="{CED0B798-02BA-264D-B47D-6B2FC8B1C581}"/>
              </a:ext>
            </a:extLst>
          </p:cNvPr>
          <p:cNvSpPr/>
          <p:nvPr/>
        </p:nvSpPr>
        <p:spPr>
          <a:xfrm>
            <a:off x="4364553" y="389332"/>
            <a:ext cx="4374944" cy="608937"/>
          </a:xfrm>
          <a:prstGeom prst="flowChartAlternateProcess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u="sng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 ব্যাংকের কার্যাবলীঃ </a:t>
            </a:r>
            <a:endParaRPr lang="en-US" sz="2800" b="1" i="1" u="sng">
              <a:solidFill>
                <a:schemeClr val="tx1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E375D5-5983-6740-8B56-C61EB617A665}"/>
              </a:ext>
            </a:extLst>
          </p:cNvPr>
          <p:cNvSpPr txBox="1"/>
          <p:nvPr/>
        </p:nvSpPr>
        <p:spPr>
          <a:xfrm>
            <a:off x="456991" y="1491357"/>
            <a:ext cx="505390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i="1">
                <a:latin typeface="Shonar Bangla" panose="020B0502040504020204" pitchFamily="34" charset="0"/>
              </a:rPr>
              <a:t>সকল ব্যাংকের ব্যাংক হিসেবে সম্পাদিত কার্যাবলীঃ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অনুমতি দান ও তালিকাভুককরণ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ব্যাংকের নতুন শাখা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নিকাশ ঘর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ঋণের শেষ আশ্রয়স্থল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বাণিজ্যিক ব্যাংকের কার্যাবলী নিয়ন্ত্রণ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হিসাব নিরীক্ষা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উপদেষ্টা ও কর পরামর্শদাতা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তারল্য সংরক্ষণ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প্রতিনিধিত্ব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i="1">
                <a:latin typeface="Shonar Bangla" panose="020B0502040504020204" pitchFamily="34" charset="0"/>
              </a:rPr>
              <a:t>ঋণ আদায়     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800" i="1">
              <a:latin typeface="Shonar Bangla" panose="020B0502040504020204" pitchFamily="34" charset="0"/>
            </a:endParaRPr>
          </a:p>
          <a:p>
            <a:pPr algn="l"/>
            <a:endParaRPr lang="en-GB" sz="2800"/>
          </a:p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52E0315-E28B-BF48-8055-D6DF2D2BF2B2}"/>
              </a:ext>
            </a:extLst>
          </p:cNvPr>
          <p:cNvSpPr txBox="1"/>
          <p:nvPr/>
        </p:nvSpPr>
        <p:spPr>
          <a:xfrm>
            <a:off x="9038571" y="1491357"/>
            <a:ext cx="28451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অন্যান্য কার্যাবলীঃ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কৃষি উন্নয়ন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শিল্প উন্নয়ন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সমবায় ব্যাংকের উন্নয়ন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গবেষণা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ঋণের ব্যবহার নিশ্চিতকরণ</a:t>
            </a:r>
          </a:p>
          <a:p>
            <a:pPr algn="l"/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     </a:t>
            </a:r>
            <a:endParaRPr lang="en-US" sz="2800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F9AD3C44-B2BC-1342-8E67-AEAC0B820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063" y="1601037"/>
            <a:ext cx="4118434" cy="376560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81402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2AD522E8-C48F-2246-9ED7-DB80ACD37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33" y="1243198"/>
            <a:ext cx="8451273" cy="5250811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C58986CE-26C2-DB4B-B01D-3379BF16F309}"/>
              </a:ext>
            </a:extLst>
          </p:cNvPr>
          <p:cNvSpPr/>
          <p:nvPr/>
        </p:nvSpPr>
        <p:spPr>
          <a:xfrm>
            <a:off x="2428534" y="74220"/>
            <a:ext cx="4316280" cy="1094757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u="sng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ছবিটি লক্ষ্য করঃ</a:t>
            </a:r>
            <a:r>
              <a:rPr lang="en-GB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endParaRPr lang="en-US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71B20BA8-41D2-5C41-A031-0B030E1A3A2D}"/>
              </a:ext>
            </a:extLst>
          </p:cNvPr>
          <p:cNvSpPr/>
          <p:nvPr/>
        </p:nvSpPr>
        <p:spPr>
          <a:xfrm>
            <a:off x="9481705" y="2899338"/>
            <a:ext cx="2532783" cy="969419"/>
          </a:xfrm>
          <a:prstGeom prst="lef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u="sng">
                <a:latin typeface="Shonar Bangla" panose="02020603050405020304" pitchFamily="18" charset="0"/>
                <a:cs typeface="Shonar Bangla" panose="02020603050405020304" pitchFamily="18" charset="0"/>
              </a:rPr>
              <a:t>নিকাশঘর</a:t>
            </a:r>
          </a:p>
          <a:p>
            <a:pPr algn="ctr"/>
            <a:r>
              <a:rPr lang="en-GB" sz="2000" b="1" i="1" u="sng">
                <a:latin typeface="Shonar Bangla" panose="02020603050405020304" pitchFamily="18" charset="0"/>
                <a:cs typeface="Shonar Bangla" panose="02020603050405020304" pitchFamily="18" charset="0"/>
              </a:rPr>
              <a:t>(Clearing House) </a:t>
            </a:r>
            <a:endParaRPr lang="en-US" sz="2000" b="1" i="1" u="sng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44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Vertical 1">
            <a:extLst>
              <a:ext uri="{FF2B5EF4-FFF2-40B4-BE49-F238E27FC236}">
                <a16:creationId xmlns:a16="http://schemas.microsoft.com/office/drawing/2014/main" xmlns="" id="{144D6B80-6BE7-3146-8A81-CB86A322A05F}"/>
              </a:ext>
            </a:extLst>
          </p:cNvPr>
          <p:cNvSpPr/>
          <p:nvPr/>
        </p:nvSpPr>
        <p:spPr>
          <a:xfrm>
            <a:off x="5006443" y="222662"/>
            <a:ext cx="6831771" cy="6067549"/>
          </a:xfrm>
          <a:prstGeom prst="verticalScroll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নিকাশ</a:t>
            </a:r>
            <a:r>
              <a:rPr lang="en-GB" sz="40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4000" b="1" i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ঘর</a:t>
            </a:r>
            <a:endParaRPr lang="en-GB" sz="4000" b="1" i="1" dirty="0">
              <a:solidFill>
                <a:schemeClr val="tx2">
                  <a:lumMod val="20000"/>
                  <a:lumOff val="80000"/>
                </a:schemeClr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  <a:p>
            <a:pPr algn="ctr"/>
            <a:r>
              <a:rPr lang="en-GB" sz="40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(Clearing House) </a:t>
            </a:r>
          </a:p>
          <a:p>
            <a:pPr algn="ctr"/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যে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ঘরে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বসে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বাণিজ্যিক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ব্যাংকসমূহ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তাদের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পারস্পরিক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দেনা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পাওনা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খুব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সহজেই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নিষ্পত্তি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করে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তাকে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নিকাশঘর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বা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(Clearing House) 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বলে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। </a:t>
            </a:r>
          </a:p>
          <a:p>
            <a:pPr algn="ctr"/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সর্বপ্রথম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ইংল্যান্ডে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নিকাশ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ঘর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ব্যবস্থার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বিকাশ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ঘটে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।  </a:t>
            </a:r>
          </a:p>
          <a:p>
            <a:pPr algn="ctr"/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নিকাশ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ঘর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ধারণার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প্রবর্তন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করেন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আরভিল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নামক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একজন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ব্যাংকার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। 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তার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চিন্তার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ফসল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হিসেবে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১৭৯৫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সালে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ন্যাংক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অব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ইংল্যান্ডের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তত্বাবধানে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দি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ব্যাংকার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ক্লিয়ারিং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হাউজ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নামে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নিকাশ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ঘরের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উৎপত্তি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হয়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।           </a:t>
            </a:r>
            <a:endParaRPr lang="en-US" sz="2400" i="1" dirty="0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xmlns="" id="{54494671-3D19-3643-B47C-3D3501C08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53" y="1256186"/>
            <a:ext cx="4731575" cy="4000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51F4536D-A874-5540-B547-087B022219FF}"/>
              </a:ext>
            </a:extLst>
          </p:cNvPr>
          <p:cNvSpPr/>
          <p:nvPr/>
        </p:nvSpPr>
        <p:spPr>
          <a:xfrm>
            <a:off x="4937677" y="2957356"/>
            <a:ext cx="749490" cy="1134064"/>
          </a:xfrm>
          <a:prstGeom prst="leftArrow">
            <a:avLst>
              <a:gd name="adj1" fmla="val 72906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1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xmlns="" id="{32B60E46-BD3B-0F49-AD50-90191C7250CC}"/>
              </a:ext>
            </a:extLst>
          </p:cNvPr>
          <p:cNvSpPr/>
          <p:nvPr/>
        </p:nvSpPr>
        <p:spPr>
          <a:xfrm>
            <a:off x="4188277" y="514349"/>
            <a:ext cx="7074726" cy="932956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u="sng">
                <a:latin typeface="Shonar Bangla" panose="02020603050405020304" pitchFamily="18" charset="0"/>
                <a:cs typeface="Shonar Bangla" panose="02020603050405020304" pitchFamily="18" charset="0"/>
              </a:rPr>
              <a:t>নিকাশ ঘরের গুরুত্ব/প্রয়োজনীয়তা, /সুবিধাঃ</a:t>
            </a:r>
            <a:r>
              <a:rPr lang="en-GB" sz="2800" b="1" i="1" u="sng"/>
              <a:t> </a:t>
            </a:r>
            <a:r>
              <a:rPr lang="en-GB" sz="2800"/>
              <a:t> </a:t>
            </a:r>
            <a:endParaRPr lang="en-US" sz="280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xmlns="" id="{0EAD022C-964F-5247-8DE5-F18084017D31}"/>
              </a:ext>
            </a:extLst>
          </p:cNvPr>
          <p:cNvSpPr/>
          <p:nvPr/>
        </p:nvSpPr>
        <p:spPr>
          <a:xfrm>
            <a:off x="7061193" y="1447305"/>
            <a:ext cx="1328894" cy="737191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inus Sign 2">
            <a:extLst>
              <a:ext uri="{FF2B5EF4-FFF2-40B4-BE49-F238E27FC236}">
                <a16:creationId xmlns:a16="http://schemas.microsoft.com/office/drawing/2014/main" xmlns="" id="{9E3F7A51-7D5F-0C48-BEC5-5B5D13440212}"/>
              </a:ext>
            </a:extLst>
          </p:cNvPr>
          <p:cNvSpPr/>
          <p:nvPr/>
        </p:nvSpPr>
        <p:spPr>
          <a:xfrm>
            <a:off x="3385732" y="1447304"/>
            <a:ext cx="8641194" cy="1474383"/>
          </a:xfrm>
          <a:prstGeom prst="mathMinus">
            <a:avLst>
              <a:gd name="adj1" fmla="val 22438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xmlns="" id="{C24FC684-6668-C54A-9446-28B42D092A9A}"/>
              </a:ext>
            </a:extLst>
          </p:cNvPr>
          <p:cNvSpPr/>
          <p:nvPr/>
        </p:nvSpPr>
        <p:spPr>
          <a:xfrm>
            <a:off x="9865430" y="2438153"/>
            <a:ext cx="1137801" cy="737191"/>
          </a:xfrm>
          <a:prstGeom prst="downArrow">
            <a:avLst>
              <a:gd name="adj1" fmla="val 72340"/>
              <a:gd name="adj2" fmla="val 50000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2B4E412B-0832-6148-96EB-84E8320DF3FC}"/>
              </a:ext>
            </a:extLst>
          </p:cNvPr>
          <p:cNvSpPr/>
          <p:nvPr/>
        </p:nvSpPr>
        <p:spPr>
          <a:xfrm>
            <a:off x="4188277" y="2459865"/>
            <a:ext cx="1328894" cy="737191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8E7A1BD4-AE1D-F94E-B8E2-C0937C19B74D}"/>
              </a:ext>
            </a:extLst>
          </p:cNvPr>
          <p:cNvSpPr/>
          <p:nvPr/>
        </p:nvSpPr>
        <p:spPr>
          <a:xfrm>
            <a:off x="3415868" y="3148816"/>
            <a:ext cx="2994097" cy="56036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ব্যাংকের জন্য </a:t>
            </a:r>
            <a:endParaRPr lang="en-US" b="1" i="1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DD9FCE9D-2B0B-ED40-B343-76E3BF5FF7A5}"/>
              </a:ext>
            </a:extLst>
          </p:cNvPr>
          <p:cNvSpPr/>
          <p:nvPr/>
        </p:nvSpPr>
        <p:spPr>
          <a:xfrm>
            <a:off x="8937281" y="3197056"/>
            <a:ext cx="2994097" cy="56036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latin typeface="Shonar Bangla" panose="02020603050405020304" pitchFamily="18" charset="0"/>
                <a:cs typeface="Shonar Bangla" panose="02020603050405020304" pitchFamily="18" charset="0"/>
              </a:rPr>
              <a:t>মক্কেলের জন্য</a:t>
            </a:r>
            <a:endParaRPr lang="en-US" b="1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xmlns="" id="{18098420-740F-324F-822D-4A22BA7FF410}"/>
              </a:ext>
            </a:extLst>
          </p:cNvPr>
          <p:cNvSpPr/>
          <p:nvPr/>
        </p:nvSpPr>
        <p:spPr>
          <a:xfrm>
            <a:off x="9769882" y="3797596"/>
            <a:ext cx="1328894" cy="737191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xmlns="" id="{2CB67A60-937A-B044-A74A-D63FED8873F1}"/>
              </a:ext>
            </a:extLst>
          </p:cNvPr>
          <p:cNvSpPr/>
          <p:nvPr/>
        </p:nvSpPr>
        <p:spPr>
          <a:xfrm>
            <a:off x="4188277" y="3660945"/>
            <a:ext cx="1328894" cy="737191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8E9075CF-B931-664B-90E0-47BDD16CE017}"/>
              </a:ext>
            </a:extLst>
          </p:cNvPr>
          <p:cNvSpPr/>
          <p:nvPr/>
        </p:nvSpPr>
        <p:spPr>
          <a:xfrm>
            <a:off x="2843653" y="4313525"/>
            <a:ext cx="4018141" cy="245986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Shonar Bangla" panose="02020603050405020304" pitchFamily="18" charset="0"/>
                <a:cs typeface="Shonar Bangla" panose="02020603050405020304" pitchFamily="18" charset="0"/>
              </a:rPr>
              <a:t>১) সময়ের হ্রাস ২) ব্যয় হ্রাস ৩) ঝুঁকি ও ঝামেলা হ্রাস ৪)আন্তঃ লেনদেন বৃদ্ধি ৫) পারস্পরিক সম্পর্ক বৃদ্ধি ৬) ঋণ নিয়ন্ত্রণ সহজ ৭)তারল্য সংকট হ্রাস ৮) সহজ লেনদেন        </a:t>
            </a:r>
            <a:r>
              <a:rPr lang="en-GB" sz="2000"/>
              <a:t>  </a:t>
            </a:r>
            <a:endParaRPr lang="en-US" sz="200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F323F459-D6F1-2549-A0E2-0CDEA6EDEBC4}"/>
              </a:ext>
            </a:extLst>
          </p:cNvPr>
          <p:cNvSpPr/>
          <p:nvPr/>
        </p:nvSpPr>
        <p:spPr>
          <a:xfrm>
            <a:off x="7923068" y="4399078"/>
            <a:ext cx="4268932" cy="237431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>
                <a:latin typeface="Shonar Bangla" panose="02020603050405020304" pitchFamily="18" charset="0"/>
                <a:cs typeface="Shonar Bangla" panose="02020603050405020304" pitchFamily="18" charset="0"/>
              </a:rPr>
              <a:t>১)দ্রুত অর্থ প্রাপ্তি ২) জালিয়াতি হ্রাস ৩) চেকের ব্যবহার বৃদ্ধি </a:t>
            </a:r>
          </a:p>
          <a:p>
            <a:pPr algn="ctr"/>
            <a:r>
              <a:rPr lang="en-GB" sz="2000" i="1">
                <a:latin typeface="Shonar Bangla" panose="02020603050405020304" pitchFamily="18" charset="0"/>
                <a:cs typeface="Shonar Bangla" panose="02020603050405020304" pitchFamily="18" charset="0"/>
              </a:rPr>
              <a:t>৪) ঝুঁকি হ্রাস </a:t>
            </a:r>
          </a:p>
          <a:p>
            <a:pPr algn="ctr"/>
            <a:r>
              <a:rPr lang="en-GB" sz="2000" i="1">
                <a:latin typeface="Shonar Bangla" panose="02020603050405020304" pitchFamily="18" charset="0"/>
                <a:cs typeface="Shonar Bangla" panose="02020603050405020304" pitchFamily="18" charset="0"/>
              </a:rPr>
              <a:t>৫) সহজ অর্থ স্থানান্তর      </a:t>
            </a:r>
            <a:endParaRPr lang="en-US" sz="2000" i="1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56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8" grpId="0" animBg="1"/>
      <p:bldP spid="10" grpId="0" animBg="1"/>
      <p:bldP spid="12" grpId="0" animBg="1"/>
      <p:bldP spid="14" grpId="0" animBg="1"/>
      <p:bldP spid="5" grpId="0" animBg="1"/>
      <p:bldP spid="6" grpId="0" animBg="1"/>
      <p:bldP spid="1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08E6AE1-434F-FB4F-9D17-752B4DD9F160}"/>
              </a:ext>
            </a:extLst>
          </p:cNvPr>
          <p:cNvSpPr txBox="1"/>
          <p:nvPr/>
        </p:nvSpPr>
        <p:spPr>
          <a:xfrm>
            <a:off x="2539544" y="671719"/>
            <a:ext cx="2099255" cy="83099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4800" b="1" u="sng">
                <a:solidFill>
                  <a:srgbClr val="FF0000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মূল্যায়ন</a:t>
            </a:r>
            <a:endParaRPr lang="en-US" sz="4800" b="1" u="sng">
              <a:solidFill>
                <a:srgbClr val="FF0000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xmlns="" id="{C6F09B84-DE6D-E441-8B7B-1CD4FF59B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4082143" cy="3419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19BC1FF-18A9-E243-A6F2-87DC4959CD1F}"/>
              </a:ext>
            </a:extLst>
          </p:cNvPr>
          <p:cNvSpPr txBox="1"/>
          <p:nvPr/>
        </p:nvSpPr>
        <p:spPr>
          <a:xfrm>
            <a:off x="2263733" y="2913166"/>
            <a:ext cx="48985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/>
              <a:t>১</a:t>
            </a:r>
            <a:r>
              <a:rPr lang="en-GB" sz="2800" i="1">
                <a:latin typeface="Shonar Bangla" panose="02020603050405020304" pitchFamily="18" charset="0"/>
                <a:cs typeface="Shonar Bangla" panose="02020603050405020304" pitchFamily="18" charset="0"/>
              </a:rPr>
              <a:t>) কেন্দ্রীয় ব্যাংক কী?</a:t>
            </a:r>
          </a:p>
          <a:p>
            <a:pPr algn="l"/>
            <a:r>
              <a:rPr lang="en-GB" sz="2800" i="1">
                <a:latin typeface="Shonar Bangla" panose="02020603050405020304" pitchFamily="18" charset="0"/>
                <a:cs typeface="Shonar Bangla" panose="02020603050405020304" pitchFamily="18" charset="0"/>
              </a:rPr>
              <a:t>২) বাংলাদেশের কেন্দ্রীয় ব্যাংকের নাম কী?</a:t>
            </a:r>
          </a:p>
          <a:p>
            <a:pPr algn="l"/>
            <a:r>
              <a:rPr lang="en-GB" sz="2800" i="1">
                <a:latin typeface="Shonar Bangla" panose="02020603050405020304" pitchFamily="18" charset="0"/>
                <a:cs typeface="Shonar Bangla" panose="02020603050405020304" pitchFamily="18" charset="0"/>
              </a:rPr>
              <a:t>৩) কেন্দ্রীয় ব্যাংকের  কার্যাবলী কয় ধরনের ও কী কী?    </a:t>
            </a:r>
          </a:p>
          <a:p>
            <a:pPr algn="l"/>
            <a:r>
              <a:rPr lang="en-GB" sz="2800" i="1">
                <a:latin typeface="Shonar Bangla" panose="02020603050405020304" pitchFamily="18" charset="0"/>
                <a:cs typeface="Shonar Bangla" panose="02020603050405020304" pitchFamily="18" charset="0"/>
              </a:rPr>
              <a:t>৪) নিকাশ ঘর কী?</a:t>
            </a:r>
          </a:p>
          <a:p>
            <a:pPr algn="l"/>
            <a:r>
              <a:rPr lang="en-GB" sz="2800" i="1">
                <a:latin typeface="Shonar Bangla" panose="02020603050405020304" pitchFamily="18" charset="0"/>
                <a:cs typeface="Shonar Bangla" panose="02020603050405020304" pitchFamily="18" charset="0"/>
              </a:rPr>
              <a:t>৫) নিকাশ ঘরের দুটি  প্রয়োজনীয়তা   বল।</a:t>
            </a:r>
          </a:p>
          <a:p>
            <a:pPr algn="l"/>
            <a:r>
              <a:rPr lang="en-GB" sz="2800" i="1">
                <a:latin typeface="Shonar Bangla" panose="02020603050405020304" pitchFamily="18" charset="0"/>
                <a:cs typeface="Shonar Bangla" panose="02020603050405020304" pitchFamily="18" charset="0"/>
              </a:rPr>
              <a:t>৬) নিকাশ ঘরের ইংরেজি প্রতি শব্দ কী?    </a:t>
            </a:r>
            <a:endParaRPr lang="en-US" sz="2800" i="1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590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xmlns="" id="{75B1BDEF-8D3A-5C43-B778-ABB8D8EFBE01}"/>
              </a:ext>
            </a:extLst>
          </p:cNvPr>
          <p:cNvSpPr/>
          <p:nvPr/>
        </p:nvSpPr>
        <p:spPr>
          <a:xfrm>
            <a:off x="1701883" y="603045"/>
            <a:ext cx="3122468" cy="992702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u="sng">
                <a:latin typeface="Shonar Bangla" panose="02020603050405020304" pitchFamily="18" charset="0"/>
                <a:cs typeface="Shonar Bangla" panose="02020603050405020304" pitchFamily="18" charset="0"/>
              </a:rPr>
              <a:t>দলগত কাজ</a:t>
            </a:r>
            <a:endParaRPr lang="en-US" sz="3600" b="1" i="1" u="sng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6C65910-9A63-E143-9C5A-5ECC61C6F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019" y="-125588"/>
            <a:ext cx="4566098" cy="34426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xmlns="" id="{AFFFE819-2587-5548-A2C6-3C3865E59242}"/>
              </a:ext>
            </a:extLst>
          </p:cNvPr>
          <p:cNvSpPr/>
          <p:nvPr/>
        </p:nvSpPr>
        <p:spPr>
          <a:xfrm>
            <a:off x="3263117" y="3429000"/>
            <a:ext cx="5235162" cy="2508662"/>
          </a:xfrm>
          <a:prstGeom prst="wedgeRectCallou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 ব্যাংক হিসেবে বাংলাদেশ ব্যাংকের সরকারের পক্ষে যে সকল কার্যক্রম সুসম্পন্ন করে তার তালিকা প্রস্তুত কর।       </a:t>
            </a:r>
            <a:endParaRPr lang="en-US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97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xmlns="" id="{2E9C814D-B668-8445-9DD5-7492AE347C5D}"/>
              </a:ext>
            </a:extLst>
          </p:cNvPr>
          <p:cNvSpPr/>
          <p:nvPr/>
        </p:nvSpPr>
        <p:spPr>
          <a:xfrm>
            <a:off x="1887433" y="537772"/>
            <a:ext cx="3456463" cy="2310449"/>
          </a:xfrm>
          <a:prstGeom prst="cloudCallou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i="1" u="sng">
                <a:solidFill>
                  <a:schemeClr val="accent5">
                    <a:lumMod val="50000"/>
                  </a:schemeClr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বাড়ির কাজ </a:t>
            </a:r>
            <a:endParaRPr lang="en-US" sz="3200" b="1" i="1" u="sng">
              <a:solidFill>
                <a:schemeClr val="accent5">
                  <a:lumMod val="50000"/>
                </a:schemeClr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xmlns="" id="{B733E6F0-8D19-D74C-A1EC-BDBDE4D20DE4}"/>
              </a:ext>
            </a:extLst>
          </p:cNvPr>
          <p:cNvSpPr/>
          <p:nvPr/>
        </p:nvSpPr>
        <p:spPr>
          <a:xfrm>
            <a:off x="4553445" y="2976508"/>
            <a:ext cx="4083998" cy="2310448"/>
          </a:xfrm>
          <a:prstGeom prst="horizontalScroll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“</a:t>
            </a:r>
            <a:r>
              <a:rPr lang="en-GB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 ব্যাংক একটি দেশের সকল ব্যাংকের অভিভাবক”--- একথার তাৎপর্য  ব্যাখ্যা কর।        </a:t>
            </a:r>
            <a:endParaRPr lang="en-US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819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04DAA5BA-10DE-C740-AD15-A8F234F61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135" y="2337955"/>
            <a:ext cx="2977895" cy="4063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xmlns="" id="{79AA9923-F8A6-9543-9926-9F6AB8FF7479}"/>
              </a:ext>
            </a:extLst>
          </p:cNvPr>
          <p:cNvSpPr/>
          <p:nvPr/>
        </p:nvSpPr>
        <p:spPr>
          <a:xfrm rot="10800000" flipH="1" flipV="1">
            <a:off x="4364182" y="790453"/>
            <a:ext cx="2947802" cy="1324839"/>
          </a:xfrm>
          <a:prstGeom prst="flowChartTerminator">
            <a:avLst/>
          </a:prstGeom>
          <a:solidFill>
            <a:srgbClr val="92D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>
                <a:latin typeface="Shonar Bangla" panose="02020603050405020304" pitchFamily="18" charset="0"/>
                <a:cs typeface="Shonar Bangla" panose="02020603050405020304" pitchFamily="18" charset="0"/>
              </a:rPr>
              <a:t>ধন্যবাদ</a:t>
            </a:r>
            <a:endParaRPr lang="en-US" sz="4800" b="1" i="1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30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xmlns="" id="{276AB2EB-D49F-594C-8092-E95BC547966F}"/>
              </a:ext>
            </a:extLst>
          </p:cNvPr>
          <p:cNvSpPr/>
          <p:nvPr/>
        </p:nvSpPr>
        <p:spPr>
          <a:xfrm>
            <a:off x="1905001" y="1890502"/>
            <a:ext cx="5105400" cy="3367298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7DE71D8-BEEF-8C4E-9B82-0EADEAD93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9434" y="1981200"/>
            <a:ext cx="3655435" cy="32476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362200" y="2362200"/>
            <a:ext cx="4191000" cy="2438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u="sng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2400" b="1" i="1" u="sng" dirty="0" smtClean="0">
                <a:solidFill>
                  <a:schemeClr val="tx1"/>
                </a:solidFill>
              </a:rPr>
              <a:t> </a:t>
            </a:r>
            <a:r>
              <a:rPr lang="en-US" sz="2400" b="1" i="1" u="sng" dirty="0" err="1" smtClean="0">
                <a:solidFill>
                  <a:schemeClr val="tx1"/>
                </a:solidFill>
              </a:rPr>
              <a:t>পরিচিতি</a:t>
            </a:r>
            <a:endParaRPr lang="en-US" sz="2400" b="1" i="1" u="sng" dirty="0" smtClean="0">
              <a:solidFill>
                <a:schemeClr val="tx1"/>
              </a:solidFill>
            </a:endParaRPr>
          </a:p>
          <a:p>
            <a:pPr algn="ctr"/>
            <a:endParaRPr lang="en-US" i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</a:rPr>
              <a:t>আতিক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উল্যাহ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</a:rPr>
              <a:t>প্রভাষক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হিসাববিজ্ঞান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</a:rPr>
              <a:t>দোল্লাই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নোয়াবপুর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সরকারি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কলেজ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</a:rPr>
              <a:t>চান্দিনা</a:t>
            </a:r>
            <a:r>
              <a:rPr lang="en-US" sz="2400" u="sng" dirty="0" smtClean="0">
                <a:solidFill>
                  <a:schemeClr val="tx1"/>
                </a:solidFill>
              </a:rPr>
              <a:t>, </a:t>
            </a:r>
            <a:r>
              <a:rPr lang="en-US" sz="2400" u="sng" dirty="0" err="1" smtClean="0">
                <a:solidFill>
                  <a:schemeClr val="tx1"/>
                </a:solidFill>
              </a:rPr>
              <a:t>কুমিল্লা</a:t>
            </a:r>
            <a:r>
              <a:rPr lang="en-US" u="sng" dirty="0" smtClean="0">
                <a:solidFill>
                  <a:schemeClr val="tx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91960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xmlns="" id="{2B9909B6-B0D5-384E-9AA8-2DD2807EF59D}"/>
              </a:ext>
            </a:extLst>
          </p:cNvPr>
          <p:cNvSpPr/>
          <p:nvPr/>
        </p:nvSpPr>
        <p:spPr>
          <a:xfrm>
            <a:off x="1261753" y="1"/>
            <a:ext cx="3673929" cy="1614301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/>
              <a:t>ছবিগুলো লক্ষ্য কর </a:t>
            </a:r>
            <a:endParaRPr lang="en-US" b="1" i="1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xmlns="" id="{2B0D67FA-4343-AB47-A1B6-758787427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31" y="1614302"/>
            <a:ext cx="3366531" cy="2417371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B1F0999D-59BC-0B40-B07B-E8FFF9851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912" y="82736"/>
            <a:ext cx="4301650" cy="2417372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EE695632-EBF0-4144-B500-46FBEA602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039" y="4316558"/>
            <a:ext cx="3463823" cy="2159205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xmlns="" id="{8D5421A7-217B-CA43-B538-B634BD36BD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1912" y="2614204"/>
            <a:ext cx="4280249" cy="2144361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xmlns="" id="{E178FECD-46E8-C446-A2B3-922DAA8076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1912" y="4869676"/>
            <a:ext cx="4301650" cy="1902603"/>
          </a:xfrm>
          <a:prstGeom prst="rect">
            <a:avLst/>
          </a:prstGeom>
        </p:spPr>
      </p:pic>
      <p:pic>
        <p:nvPicPr>
          <p:cNvPr id="15" name="Picture 15">
            <a:extLst>
              <a:ext uri="{FF2B5EF4-FFF2-40B4-BE49-F238E27FC236}">
                <a16:creationId xmlns:a16="http://schemas.microsoft.com/office/drawing/2014/main" xmlns="" id="{30C11A3F-95D0-3344-8DE0-210C926804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3258" y="2205180"/>
            <a:ext cx="2746169" cy="30488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Arrow: Striped Right 16">
            <a:extLst>
              <a:ext uri="{FF2B5EF4-FFF2-40B4-BE49-F238E27FC236}">
                <a16:creationId xmlns:a16="http://schemas.microsoft.com/office/drawing/2014/main" xmlns="" id="{017B4A9C-89AE-C943-B977-F5D20A775998}"/>
              </a:ext>
            </a:extLst>
          </p:cNvPr>
          <p:cNvSpPr/>
          <p:nvPr/>
        </p:nvSpPr>
        <p:spPr>
          <a:xfrm rot="9429871">
            <a:off x="4051228" y="4749166"/>
            <a:ext cx="1054864" cy="689479"/>
          </a:xfrm>
          <a:prstGeom prst="stripedRightArrow">
            <a:avLst>
              <a:gd name="adj1" fmla="val 50000"/>
              <a:gd name="adj2" fmla="val 85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Striped Right 18">
            <a:extLst>
              <a:ext uri="{FF2B5EF4-FFF2-40B4-BE49-F238E27FC236}">
                <a16:creationId xmlns:a16="http://schemas.microsoft.com/office/drawing/2014/main" xmlns="" id="{B03EEDA3-833B-1744-BB06-F7535EA2B3B0}"/>
              </a:ext>
            </a:extLst>
          </p:cNvPr>
          <p:cNvSpPr/>
          <p:nvPr/>
        </p:nvSpPr>
        <p:spPr>
          <a:xfrm rot="1669908">
            <a:off x="6123266" y="4592126"/>
            <a:ext cx="1673977" cy="555100"/>
          </a:xfrm>
          <a:prstGeom prst="stripedRightArrow">
            <a:avLst>
              <a:gd name="adj1" fmla="val 50000"/>
              <a:gd name="adj2" fmla="val 128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Striped Right 20">
            <a:extLst>
              <a:ext uri="{FF2B5EF4-FFF2-40B4-BE49-F238E27FC236}">
                <a16:creationId xmlns:a16="http://schemas.microsoft.com/office/drawing/2014/main" xmlns="" id="{779B5351-1F4B-B841-8D19-7DD7192634AE}"/>
              </a:ext>
            </a:extLst>
          </p:cNvPr>
          <p:cNvSpPr/>
          <p:nvPr/>
        </p:nvSpPr>
        <p:spPr>
          <a:xfrm rot="20272739">
            <a:off x="5911839" y="1632474"/>
            <a:ext cx="1648505" cy="563881"/>
          </a:xfrm>
          <a:prstGeom prst="stripedRightArrow">
            <a:avLst>
              <a:gd name="adj1" fmla="val 50000"/>
              <a:gd name="adj2" fmla="val 171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Striped Right 22">
            <a:extLst>
              <a:ext uri="{FF2B5EF4-FFF2-40B4-BE49-F238E27FC236}">
                <a16:creationId xmlns:a16="http://schemas.microsoft.com/office/drawing/2014/main" xmlns="" id="{10F94A93-789F-764E-8809-3E4885F31A93}"/>
              </a:ext>
            </a:extLst>
          </p:cNvPr>
          <p:cNvSpPr/>
          <p:nvPr/>
        </p:nvSpPr>
        <p:spPr>
          <a:xfrm>
            <a:off x="6886884" y="3077174"/>
            <a:ext cx="1036184" cy="652420"/>
          </a:xfrm>
          <a:prstGeom prst="stripedRightArrow">
            <a:avLst>
              <a:gd name="adj1" fmla="val 50000"/>
              <a:gd name="adj2" fmla="val 765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Striped Right 24">
            <a:extLst>
              <a:ext uri="{FF2B5EF4-FFF2-40B4-BE49-F238E27FC236}">
                <a16:creationId xmlns:a16="http://schemas.microsoft.com/office/drawing/2014/main" xmlns="" id="{41DC5CF3-93B6-7846-B7E9-ABDE7B6C4A18}"/>
              </a:ext>
            </a:extLst>
          </p:cNvPr>
          <p:cNvSpPr/>
          <p:nvPr/>
        </p:nvSpPr>
        <p:spPr>
          <a:xfrm rot="13168744">
            <a:off x="4163284" y="2366764"/>
            <a:ext cx="626161" cy="639003"/>
          </a:xfrm>
          <a:prstGeom prst="stripedRightArrow">
            <a:avLst>
              <a:gd name="adj1" fmla="val 35167"/>
              <a:gd name="adj2" fmla="val 80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17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9" grpId="0" animBg="1"/>
      <p:bldP spid="21" grpId="0" animBg="1"/>
      <p:bldP spid="2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xmlns="" id="{204C48E2-2AAF-BC4D-B594-93BD86FB29F7}"/>
              </a:ext>
            </a:extLst>
          </p:cNvPr>
          <p:cNvSpPr/>
          <p:nvPr/>
        </p:nvSpPr>
        <p:spPr>
          <a:xfrm>
            <a:off x="4884097" y="421900"/>
            <a:ext cx="3706957" cy="988294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u="sng" dirty="0" err="1">
                <a:solidFill>
                  <a:srgbClr val="FF0000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পাঠ</a:t>
            </a:r>
            <a:r>
              <a:rPr lang="en-GB" sz="4800" b="1" i="1" u="sng" dirty="0">
                <a:solidFill>
                  <a:srgbClr val="FF0000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4800" b="1" i="1" u="sng" dirty="0" err="1">
                <a:solidFill>
                  <a:srgbClr val="FF0000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ঘোষণা</a:t>
            </a:r>
            <a:r>
              <a:rPr lang="en-GB" sz="4800" b="1" i="1" u="sng" dirty="0">
                <a:solidFill>
                  <a:srgbClr val="FF0000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endParaRPr lang="en-US" sz="4800" b="1" i="1" u="sng" dirty="0">
              <a:solidFill>
                <a:srgbClr val="FF0000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xmlns="" id="{A4F35461-6877-654F-9EFC-118AF4455B1E}"/>
              </a:ext>
            </a:extLst>
          </p:cNvPr>
          <p:cNvSpPr/>
          <p:nvPr/>
        </p:nvSpPr>
        <p:spPr>
          <a:xfrm>
            <a:off x="4128530" y="2399439"/>
            <a:ext cx="5371729" cy="2066544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>
                <a:solidFill>
                  <a:schemeClr val="accent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 ব্যাংকের ধারণা  </a:t>
            </a:r>
            <a:endParaRPr lang="en-US" sz="4000" b="1" i="1">
              <a:solidFill>
                <a:schemeClr val="accent1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93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xmlns="" id="{1E6A1C7D-8C0D-E547-A0DE-A5203CA2AD1B}"/>
              </a:ext>
            </a:extLst>
          </p:cNvPr>
          <p:cNvSpPr/>
          <p:nvPr/>
        </p:nvSpPr>
        <p:spPr>
          <a:xfrm>
            <a:off x="4033157" y="421900"/>
            <a:ext cx="4718215" cy="1637726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দ্বাদশ</a:t>
            </a:r>
            <a:r>
              <a:rPr lang="en-GB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শ্রেণী</a:t>
            </a:r>
            <a:endParaRPr lang="en-GB" b="1" i="1" dirty="0">
              <a:solidFill>
                <a:schemeClr val="tx1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  <a:p>
            <a:pPr algn="ctr"/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ফিন্যান্স</a:t>
            </a:r>
            <a:r>
              <a:rPr lang="en-GB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, </a:t>
            </a:r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ব্যাংকিং</a:t>
            </a:r>
            <a:r>
              <a:rPr lang="en-GB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ও </a:t>
            </a:r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বিমা</a:t>
            </a:r>
            <a:r>
              <a:rPr lang="en-GB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- </a:t>
            </a:r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দ্বিতীয়</a:t>
            </a:r>
            <a:r>
              <a:rPr lang="en-GB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পত্র</a:t>
            </a:r>
            <a:r>
              <a:rPr lang="en-GB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 </a:t>
            </a:r>
          </a:p>
          <a:p>
            <a:pPr algn="ctr"/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অধ্যায়ঃ</a:t>
            </a:r>
            <a:r>
              <a:rPr lang="en-GB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২য়</a:t>
            </a:r>
          </a:p>
          <a:p>
            <a:pPr algn="ctr"/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</a:t>
            </a:r>
            <a:r>
              <a:rPr lang="en-GB" b="1" i="1" dirty="0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</a:t>
            </a:r>
            <a:endParaRPr lang="en-GB" b="1" i="1" dirty="0">
              <a:solidFill>
                <a:schemeClr val="tx1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  <a:p>
            <a:pPr algn="ctr"/>
            <a:endParaRPr lang="en-US" b="1" i="1" dirty="0">
              <a:solidFill>
                <a:schemeClr val="tx1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C664111D-A501-9044-BE71-608EB8D1C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735" y="2245179"/>
            <a:ext cx="8257060" cy="43213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980423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C04A32B-5534-EE49-AED3-93FB935E4BB0}"/>
              </a:ext>
            </a:extLst>
          </p:cNvPr>
          <p:cNvSpPr txBox="1"/>
          <p:nvPr/>
        </p:nvSpPr>
        <p:spPr>
          <a:xfrm>
            <a:off x="5171704" y="251831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xmlns="" id="{49820974-C65E-424F-979C-848C25575157}"/>
              </a:ext>
            </a:extLst>
          </p:cNvPr>
          <p:cNvSpPr/>
          <p:nvPr/>
        </p:nvSpPr>
        <p:spPr>
          <a:xfrm>
            <a:off x="1678499" y="1330779"/>
            <a:ext cx="3493205" cy="1187532"/>
          </a:xfrm>
          <a:prstGeom prst="flowChartTerminator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u="sng">
                <a:solidFill>
                  <a:schemeClr val="tx1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শিখনফল</a:t>
            </a:r>
            <a:endParaRPr lang="en-US" sz="3200" b="1" i="1" u="sng">
              <a:solidFill>
                <a:schemeClr val="tx1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xmlns="" id="{6919637C-2E8A-B84E-AB8E-6012ED485D46}"/>
              </a:ext>
            </a:extLst>
          </p:cNvPr>
          <p:cNvSpPr/>
          <p:nvPr/>
        </p:nvSpPr>
        <p:spPr>
          <a:xfrm>
            <a:off x="1391640" y="538841"/>
            <a:ext cx="10372353" cy="6085363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১) কেন্দ্রীয় ব্যাংক কি তা বলতে পারবে । </a:t>
            </a:r>
          </a:p>
          <a:p>
            <a:pPr algn="ctr"/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২) কেন্দ্রীয় ব্যাংকের কার্যাবলী বর্ণনা করতে পারবে।</a:t>
            </a:r>
          </a:p>
          <a:p>
            <a:pPr algn="ctr"/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৩)নিকাশ ঘর সম্পর্কে  বলতে পারবে।   </a:t>
            </a:r>
          </a:p>
          <a:p>
            <a:pPr algn="ctr"/>
            <a:r>
              <a:rPr lang="en-GB" sz="2800">
                <a:latin typeface="Shonar Bangla" panose="02020603050405020304" pitchFamily="18" charset="0"/>
                <a:cs typeface="Shonar Bangla" panose="02020603050405020304" pitchFamily="18" charset="0"/>
              </a:rPr>
              <a:t>৪) নিকাশ ঘরের গুরুত্ব ও প্রয়োজনীয়তা ব্যাখ্যা করতে পারবে   </a:t>
            </a:r>
          </a:p>
        </p:txBody>
      </p:sp>
    </p:spTree>
    <p:extLst>
      <p:ext uri="{BB962C8B-B14F-4D97-AF65-F5344CB8AC3E}">
        <p14:creationId xmlns:p14="http://schemas.microsoft.com/office/powerpoint/2010/main" xmlns="" val="1449708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65801A9-1208-D84F-BFCC-7DACCE6A024C}"/>
              </a:ext>
            </a:extLst>
          </p:cNvPr>
          <p:cNvSpPr txBox="1"/>
          <p:nvPr/>
        </p:nvSpPr>
        <p:spPr>
          <a:xfrm flipH="1">
            <a:off x="5331525" y="166997"/>
            <a:ext cx="3022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i="1" u="sng">
                <a:solidFill>
                  <a:srgbClr val="FF0000"/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 ব্যাংক </a:t>
            </a:r>
            <a:endParaRPr lang="en-US" sz="3200" b="1" i="1" u="sng">
              <a:solidFill>
                <a:srgbClr val="FF0000"/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94F0EC3-4642-BE4C-A120-0CF171464B35}"/>
              </a:ext>
            </a:extLst>
          </p:cNvPr>
          <p:cNvSpPr txBox="1"/>
          <p:nvPr/>
        </p:nvSpPr>
        <p:spPr>
          <a:xfrm>
            <a:off x="3342904" y="87417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xmlns="" id="{6322A687-1D5C-3C41-ADFC-E8F33D1B2CFC}"/>
              </a:ext>
            </a:extLst>
          </p:cNvPr>
          <p:cNvSpPr/>
          <p:nvPr/>
        </p:nvSpPr>
        <p:spPr>
          <a:xfrm>
            <a:off x="160935" y="923761"/>
            <a:ext cx="5010769" cy="3231263"/>
          </a:xfrm>
          <a:prstGeom prst="wedgeRoundRectCallou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রাষ্ট্রীয়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মালিকানাধীন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থেকে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যে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দেশের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অন্যান্য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বাণিজ্যিক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ব্যাংকের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কার্যাবলী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,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ভূমিকা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,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পরিচালনা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ইত্যাদি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তত্বাবধানে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অভিভাবকের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ন্যায়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কাজ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করে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তাকে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বলে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। </a:t>
            </a:r>
          </a:p>
          <a:p>
            <a:pPr algn="ctr"/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১৬৯৪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সালে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অব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ইংল্যান্ড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প্রতিষ্ঠিত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হয়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যা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বিশ্বের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প্রথম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।           </a:t>
            </a:r>
            <a:endParaRPr lang="en-US" dirty="0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xmlns="" id="{7E737A5D-9C0E-8044-B2E0-81FCA631DF5C}"/>
              </a:ext>
            </a:extLst>
          </p:cNvPr>
          <p:cNvSpPr/>
          <p:nvPr/>
        </p:nvSpPr>
        <p:spPr>
          <a:xfrm>
            <a:off x="5331525" y="971000"/>
            <a:ext cx="6699538" cy="4488274"/>
          </a:xfrm>
          <a:prstGeom prst="wedgeRoundRectCallo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u="sng" dirty="0" err="1">
                <a:solidFill>
                  <a:schemeClr val="accent5">
                    <a:lumMod val="50000"/>
                  </a:schemeClr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মনীষীগণের</a:t>
            </a:r>
            <a:r>
              <a:rPr lang="en-GB" sz="2800" b="1" i="1" u="sng" dirty="0">
                <a:solidFill>
                  <a:schemeClr val="accent5">
                    <a:lumMod val="50000"/>
                  </a:schemeClr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800" b="1" i="1" u="sng" dirty="0" err="1">
                <a:solidFill>
                  <a:schemeClr val="accent5">
                    <a:lumMod val="50000"/>
                  </a:schemeClr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মতামত</a:t>
            </a:r>
            <a:endParaRPr lang="en-GB" sz="2800" b="1" i="1" u="sng" dirty="0">
              <a:solidFill>
                <a:schemeClr val="accent5">
                  <a:lumMod val="50000"/>
                </a:schemeClr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  <a:p>
            <a:pPr algn="ctr"/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অধ্যাপক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হট্রে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বলেছেন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, “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হলো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ঋণের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সর্বশেষ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আশ্রয়স্থল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। “</a:t>
            </a:r>
          </a:p>
          <a:p>
            <a:pPr algn="ctr"/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এম.এন.মিশ্র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এর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মতে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, “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দেশের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আর্থিক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ও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ব্যাংকিং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কাঠামোর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কেন্দ্রবিন্দুতে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অবস্থানকারী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।”</a:t>
            </a:r>
          </a:p>
          <a:p>
            <a:pPr algn="ctr"/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S.N.Eaheswari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এর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GB" sz="2400" i="1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মতে</a:t>
            </a:r>
            <a:r>
              <a:rPr lang="en-GB" sz="2400" i="1" dirty="0">
                <a:latin typeface="Shonar Bangla" panose="02020603050405020304" pitchFamily="18" charset="0"/>
                <a:cs typeface="Shonar Bangla" panose="02020603050405020304" pitchFamily="18" charset="0"/>
              </a:rPr>
              <a:t>, “ A central bank is  a top controlling banker of her banks of the country. “  </a:t>
            </a:r>
            <a:r>
              <a:rPr lang="en-GB" sz="2400" dirty="0">
                <a:latin typeface="Shonar Bangla" panose="02020603050405020304" pitchFamily="18" charset="0"/>
                <a:cs typeface="Shonar Bangla" panose="02020603050405020304" pitchFamily="18" charset="0"/>
              </a:rPr>
              <a:t>   </a:t>
            </a:r>
            <a:r>
              <a:rPr lang="en-GB" dirty="0">
                <a:latin typeface="Shonar Bangla" panose="02020603050405020304" pitchFamily="18" charset="0"/>
                <a:cs typeface="Shonar Bangla" panose="02020603050405020304" pitchFamily="18" charset="0"/>
              </a:rPr>
              <a:t>      </a:t>
            </a:r>
            <a:endParaRPr lang="en-US" dirty="0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EE1084A4-9C3C-8846-985A-B82F87262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561" y="4060548"/>
            <a:ext cx="4768685" cy="27974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86448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xmlns="" id="{7D4B0ED2-EAA2-7545-9A31-D57743F6DDA3}"/>
              </a:ext>
            </a:extLst>
          </p:cNvPr>
          <p:cNvSpPr/>
          <p:nvPr/>
        </p:nvSpPr>
        <p:spPr>
          <a:xfrm>
            <a:off x="3852862" y="217793"/>
            <a:ext cx="5536067" cy="1155291"/>
          </a:xfrm>
          <a:prstGeom prst="flowChartTerminator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u="sng">
                <a:solidFill>
                  <a:schemeClr val="accent4">
                    <a:lumMod val="20000"/>
                    <a:lumOff val="80000"/>
                  </a:schemeClr>
                </a:solidFill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 ব্যাংকের কার্যাবলী </a:t>
            </a:r>
            <a:endParaRPr lang="en-US" sz="3200" b="1" i="1" u="sng">
              <a:solidFill>
                <a:schemeClr val="accent4">
                  <a:lumMod val="20000"/>
                  <a:lumOff val="80000"/>
                </a:schemeClr>
              </a:solidFill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F291E9-5F21-4440-87C7-5B40E9DDBCEA}"/>
              </a:ext>
            </a:extLst>
          </p:cNvPr>
          <p:cNvSpPr txBox="1"/>
          <p:nvPr/>
        </p:nvSpPr>
        <p:spPr>
          <a:xfrm>
            <a:off x="5180981" y="251831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2BB96C-D8F0-6E4A-B4FB-D27B260DF63F}"/>
              </a:ext>
            </a:extLst>
          </p:cNvPr>
          <p:cNvSpPr txBox="1"/>
          <p:nvPr/>
        </p:nvSpPr>
        <p:spPr>
          <a:xfrm>
            <a:off x="1335972" y="1622532"/>
            <a:ext cx="96858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i="1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 ব্যাংক বাজার নিয়ন্ত্রক হিসেবে সরকার,  জনগণ এবং অন্যান্য ব্যাংক এবং সর্বোপরি দেশের উন্নয়নে কাজ করে।    কেন্দ্রীয় ব্যাংকের কাজকে সাধারণত চার ভাগে ভাগ করা যায়।</a:t>
            </a:r>
          </a:p>
          <a:p>
            <a:pPr algn="l"/>
            <a:r>
              <a:rPr lang="en-GB" sz="2800" b="1" i="1">
                <a:latin typeface="Shonar Bangla" panose="02020603050405020304" pitchFamily="18" charset="0"/>
                <a:cs typeface="Shonar Bangla" panose="02020603050405020304" pitchFamily="18" charset="0"/>
              </a:rPr>
              <a:t>যেমনঃ</a:t>
            </a:r>
          </a:p>
          <a:p>
            <a:pPr algn="l"/>
            <a:r>
              <a:rPr lang="en-GB" sz="2800" b="1" i="1">
                <a:latin typeface="Shonar Bangla" panose="02020603050405020304" pitchFamily="18" charset="0"/>
                <a:cs typeface="Shonar Bangla" panose="02020603050405020304" pitchFamily="18" charset="0"/>
              </a:rPr>
              <a:t>১)সাধারণ কার্যাবলী  </a:t>
            </a:r>
          </a:p>
          <a:p>
            <a:pPr algn="l"/>
            <a:r>
              <a:rPr lang="en-GB" sz="2800" b="1" i="1">
                <a:latin typeface="Shonar Bangla" panose="02020603050405020304" pitchFamily="18" charset="0"/>
                <a:cs typeface="Shonar Bangla" panose="02020603050405020304" pitchFamily="18" charset="0"/>
              </a:rPr>
              <a:t>২) সরকারের ব্যাংক হিসেবে সম্পাদিত কার্যাবলী</a:t>
            </a:r>
          </a:p>
          <a:p>
            <a:pPr algn="l"/>
            <a:r>
              <a:rPr lang="en-GB" sz="2800" b="1" i="1">
                <a:latin typeface="Shonar Bangla" panose="02020603050405020304" pitchFamily="18" charset="0"/>
                <a:cs typeface="Shonar Bangla" panose="02020603050405020304" pitchFamily="18" charset="0"/>
              </a:rPr>
              <a:t>৩) সকল ব্যাংকের ব্যাংক হিসেবে সম্পাদিত কার্যাবলী    </a:t>
            </a:r>
          </a:p>
          <a:p>
            <a:pPr algn="l"/>
            <a:r>
              <a:rPr lang="en-GB" sz="2800" b="1" i="1">
                <a:latin typeface="Shonar Bangla" panose="02020603050405020304" pitchFamily="18" charset="0"/>
                <a:cs typeface="Shonar Bangla" panose="02020603050405020304" pitchFamily="18" charset="0"/>
              </a:rPr>
              <a:t>৪) অন্যান্য কার্যাবলী </a:t>
            </a:r>
            <a:endParaRPr lang="en-US" sz="2800" b="1" i="1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5CFFAE95-FA57-A748-A3CE-2EDBD2CD5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623" y="2685059"/>
            <a:ext cx="3826521" cy="3539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3415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1721C7F-2758-9247-8451-5CC6397D2FCF}"/>
              </a:ext>
            </a:extLst>
          </p:cNvPr>
          <p:cNvSpPr txBox="1"/>
          <p:nvPr/>
        </p:nvSpPr>
        <p:spPr>
          <a:xfrm>
            <a:off x="779317" y="1040642"/>
            <a:ext cx="54980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সাধারণ কার্যাবলীঃ </a:t>
            </a:r>
          </a:p>
          <a:p>
            <a:pPr algn="l"/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 ব্যাংক নিম্নোক্ত সাধারণ কার্যাবলী সম্পন্ন করে।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মুদ্রাবাজারের অভিভাবক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সহজ বিনিময়ের মাধ্যম  সৃষ্টি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ঋণ নিয়ন্ত্রণ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মুদ্রার ক্রয়ক্ষমতা নিয়ন্ত্রণ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বৈদেশিক বিনিময় নিয়ন্ত্রণ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মূল্যস্তর স্থিতিশীল রাখা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বৈদেশিক মুদ্রা তহবিল সংরক্ষণ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ব্যাংক ব্যবস্থার উন্নয়ন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কর্মসংস্থান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সরকার কর্তৃক গৃহীত ঋণের তদারকি                </a:t>
            </a:r>
            <a:r>
              <a:rPr lang="en-GB" sz="2400"/>
              <a:t> </a:t>
            </a:r>
            <a:endParaRPr lang="en-US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1DA8BEF-6C20-5644-8FAF-03A282F9BA7B}"/>
              </a:ext>
            </a:extLst>
          </p:cNvPr>
          <p:cNvSpPr txBox="1"/>
          <p:nvPr/>
        </p:nvSpPr>
        <p:spPr>
          <a:xfrm>
            <a:off x="7952756" y="1207639"/>
            <a:ext cx="42392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সরকারের ব্যাংক হিসেবে কার্যাবলীঃ</a:t>
            </a:r>
          </a:p>
          <a:p>
            <a:pPr algn="l"/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কেন্দ্রীয় ব্যাংক সরকারের ব্যাংক হিসেবে  নিম্নোক্ত কার্যাবলী সম্পন্ন করে-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ঋণের উৎস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সরকারের তহবিল সংরক্ষণ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সরকারের হিসাব সংরক্ষণ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সরকারের লেনদেন সম্পাদন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উপদেষ্টা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তথ্য ও পরিসংখ্যান সংগ্রহ ও সংরক্ষণ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আন্তর্জাতিক সম্পর্ক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>
                <a:latin typeface="Shonar Bangla" panose="02020603050405020304" pitchFamily="18" charset="0"/>
                <a:cs typeface="Shonar Bangla" panose="02020603050405020304" pitchFamily="18" charset="0"/>
              </a:rPr>
              <a:t>সরকারের প্রতিনিধিত্বকারী           </a:t>
            </a:r>
            <a:endParaRPr lang="en-US" sz="2400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615F3F1-ED26-154D-B147-81DC75D7A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937" y="1836964"/>
            <a:ext cx="2890884" cy="35069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5126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573</Words>
  <Application>Microsoft Office PowerPoint</Application>
  <PresentationFormat>Custom</PresentationFormat>
  <Paragraphs>104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roykhokan25253s@gmail.com</dc:creator>
  <cp:lastModifiedBy>HP</cp:lastModifiedBy>
  <cp:revision>25</cp:revision>
  <dcterms:created xsi:type="dcterms:W3CDTF">2020-05-18T20:55:07Z</dcterms:created>
  <dcterms:modified xsi:type="dcterms:W3CDTF">2020-12-22T09:21:38Z</dcterms:modified>
</cp:coreProperties>
</file>