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type="screen16x9" cy="6858000" cx="12192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0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8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66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7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0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9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70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70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66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6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9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8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6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677F0-D396-40CF-A17B-3788AFA3E0C2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5FC9-FEC3-4B01-8FB2-3CCA6F939DFF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71" descr="D:\Facebook\IMG_20150717_144514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/>
          <a:noFill/>
        </p:spPr>
      </p:pic>
      <p:sp>
        <p:nvSpPr>
          <p:cNvPr id="1048586" name="TextBox 4"/>
          <p:cNvSpPr txBox="1"/>
          <p:nvPr/>
        </p:nvSpPr>
        <p:spPr>
          <a:xfrm>
            <a:off x="2213019" y="125016"/>
            <a:ext cx="7765961" cy="1158240"/>
          </a:xfrm>
          <a:prstGeom prst="rect"/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r>
              <a:rPr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আলাইকুম ওয়া 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্ল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altLang="en-US"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dirty="0" sz="3600" i="1" lang="en-GB">
                <a:ln w="9525">
                  <a:solidFill>
                    <a:schemeClr val="bg1"/>
                  </a:solidFill>
                  <a:prstDash val="solid"/>
                </a:ln>
                <a:solidFill>
                  <a:srgbClr val="36363D"/>
                </a:solidFill>
                <a:effectLst>
                  <a:outerShdw algn="tl" blurRad="12700" dir="2700000" dist="38100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ওয়াবারাকাতুহু</a:t>
            </a:r>
            <a:endParaRPr dirty="0" sz="3600" i="1" lang="en-US">
              <a:ln w="9525">
                <a:solidFill>
                  <a:schemeClr val="bg1"/>
                </a:solidFill>
                <a:prstDash val="solid"/>
              </a:ln>
              <a:solidFill>
                <a:srgbClr val="36363D"/>
              </a:solidFill>
              <a:effectLst>
                <a:outerShdw algn="tl" blurRad="12700" dir="2700000" dist="38100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click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1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extBox 1"/>
          <p:cNvSpPr txBox="1"/>
          <p:nvPr/>
        </p:nvSpPr>
        <p:spPr>
          <a:xfrm>
            <a:off x="1342883" y="-8307"/>
            <a:ext cx="7048500" cy="777338"/>
          </a:xfrm>
          <a:prstGeom prst="rect"/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49630" lIns="99261" rIns="99261" rtlCol="0" tIns="49630" wrap="square">
            <a:spAutoFit/>
          </a:bodyPr>
          <a:p>
            <a:pPr algn="ctr"/>
            <a:r>
              <a:rPr dirty="0" sz="4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ভালভাবে দেখ -</a:t>
            </a:r>
          </a:p>
        </p:txBody>
      </p:sp>
      <p:pic>
        <p:nvPicPr>
          <p:cNvPr id="2097163" name="Picture 2" descr="maxresdefault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8640" y="769031"/>
            <a:ext cx="3382180" cy="2530534"/>
          </a:xfrm>
          <a:prstGeom prst="rect"/>
        </p:spPr>
      </p:pic>
      <p:pic>
        <p:nvPicPr>
          <p:cNvPr id="209716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116894" y="769031"/>
            <a:ext cx="3216927" cy="2530534"/>
          </a:xfrm>
          <a:prstGeom prst="rect"/>
        </p:spPr>
      </p:pic>
      <p:pic>
        <p:nvPicPr>
          <p:cNvPr id="2097165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18640" y="3500157"/>
            <a:ext cx="3382180" cy="3285081"/>
          </a:xfrm>
          <a:prstGeom prst="rect"/>
        </p:spPr>
      </p:pic>
      <p:pic>
        <p:nvPicPr>
          <p:cNvPr id="2097166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7116894" y="3500157"/>
            <a:ext cx="3216926" cy="3285081"/>
          </a:xfrm>
          <a:prstGeom prst="rect"/>
        </p:spPr>
      </p:pic>
      <p:sp>
        <p:nvSpPr>
          <p:cNvPr id="1048629" name="Rounded Rectangle 6"/>
          <p:cNvSpPr/>
          <p:nvPr/>
        </p:nvSpPr>
        <p:spPr>
          <a:xfrm>
            <a:off x="4420516" y="2590663"/>
            <a:ext cx="2076681" cy="2289809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/>
              <a:t>পাপ</a:t>
            </a:r>
            <a:r>
              <a:rPr dirty="0" sz="3200" lang="en-US"/>
              <a:t>  ও  </a:t>
            </a:r>
            <a:r>
              <a:rPr dirty="0" sz="3200" lang="en-US" err="1"/>
              <a:t>গোনাহের</a:t>
            </a:r>
            <a:r>
              <a:rPr dirty="0" sz="3200" lang="en-US"/>
              <a:t>  </a:t>
            </a:r>
            <a:r>
              <a:rPr dirty="0" sz="3200" lang="en-US" err="1"/>
              <a:t>কজ</a:t>
            </a:r>
            <a:endParaRPr dirty="0" sz="3200" lang="en-US"/>
          </a:p>
        </p:txBody>
      </p:sp>
      <p:cxnSp>
        <p:nvCxnSpPr>
          <p:cNvPr id="3145730" name="Straight Arrow Connector 8"/>
          <p:cNvCxnSpPr>
            <a:cxnSpLocks/>
          </p:cNvCxnSpPr>
          <p:nvPr/>
        </p:nvCxnSpPr>
        <p:spPr>
          <a:xfrm flipH="1" flipV="1">
            <a:off x="3488215" y="1930809"/>
            <a:ext cx="1244906" cy="980501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Straight Arrow Connector 10"/>
          <p:cNvCxnSpPr>
            <a:cxnSpLocks/>
          </p:cNvCxnSpPr>
          <p:nvPr/>
        </p:nvCxnSpPr>
        <p:spPr>
          <a:xfrm flipH="1">
            <a:off x="3393195" y="4748270"/>
            <a:ext cx="1134738" cy="705079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2" name="Straight Arrow Connector 12"/>
          <p:cNvCxnSpPr>
            <a:cxnSpLocks/>
          </p:cNvCxnSpPr>
          <p:nvPr/>
        </p:nvCxnSpPr>
        <p:spPr>
          <a:xfrm flipV="1">
            <a:off x="6411817" y="2034298"/>
            <a:ext cx="1233889" cy="763986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3" name="Straight Arrow Connector 14"/>
          <p:cNvCxnSpPr>
            <a:cxnSpLocks/>
          </p:cNvCxnSpPr>
          <p:nvPr/>
        </p:nvCxnSpPr>
        <p:spPr>
          <a:xfrm>
            <a:off x="6411817" y="4748270"/>
            <a:ext cx="1090671" cy="594911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8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3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1"/>
          <p:cNvSpPr txBox="1"/>
          <p:nvPr/>
        </p:nvSpPr>
        <p:spPr>
          <a:xfrm>
            <a:off x="1564395" y="77119"/>
            <a:ext cx="8221910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dirty="0" sz="3600" lang="en-US" err="1">
                <a:solidFill>
                  <a:srgbClr val="00B0F0"/>
                </a:solidFill>
              </a:rPr>
              <a:t>জান্নাতের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নামগলো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কি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কি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বর্ননা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দাও</a:t>
            </a:r>
            <a:r>
              <a:rPr dirty="0" sz="3600" lang="en-US">
                <a:solidFill>
                  <a:srgbClr val="00B0F0"/>
                </a:solidFill>
              </a:rPr>
              <a:t> ।</a:t>
            </a:r>
          </a:p>
        </p:txBody>
      </p:sp>
      <p:sp>
        <p:nvSpPr>
          <p:cNvPr id="1048631" name="TextBox 5"/>
          <p:cNvSpPr txBox="1"/>
          <p:nvPr/>
        </p:nvSpPr>
        <p:spPr>
          <a:xfrm>
            <a:off x="0" y="881349"/>
            <a:ext cx="6995711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solidFill>
                  <a:srgbClr val="FF0000"/>
                </a:solidFill>
              </a:rPr>
              <a:t>জান্নাতুল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ফেরদাউস</a:t>
            </a:r>
            <a:endParaRPr dirty="0" sz="3200" lang="en-US">
              <a:solidFill>
                <a:srgbClr val="FF0000"/>
              </a:solidFill>
            </a:endParaRPr>
          </a:p>
        </p:txBody>
      </p:sp>
      <p:sp>
        <p:nvSpPr>
          <p:cNvPr id="1048632" name="TextBox 6"/>
          <p:cNvSpPr txBox="1"/>
          <p:nvPr/>
        </p:nvSpPr>
        <p:spPr>
          <a:xfrm>
            <a:off x="0" y="1553379"/>
            <a:ext cx="3837388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7030A0"/>
                </a:solidFill>
              </a:rPr>
              <a:t>জান্নাতুল</a:t>
            </a:r>
            <a:r>
              <a:rPr dirty="0" sz="3600" lang="en-US">
                <a:solidFill>
                  <a:srgbClr val="7030A0"/>
                </a:solidFill>
              </a:rPr>
              <a:t> </a:t>
            </a:r>
            <a:r>
              <a:rPr dirty="0" sz="3600" lang="en-US" err="1">
                <a:solidFill>
                  <a:srgbClr val="7030A0"/>
                </a:solidFill>
              </a:rPr>
              <a:t>খুলদ</a:t>
            </a:r>
            <a:endParaRPr dirty="0" sz="3600" lang="en-US">
              <a:solidFill>
                <a:srgbClr val="7030A0"/>
              </a:solidFill>
            </a:endParaRPr>
          </a:p>
        </p:txBody>
      </p:sp>
      <p:sp>
        <p:nvSpPr>
          <p:cNvPr id="1048633" name="TextBox 7"/>
          <p:cNvSpPr txBox="1"/>
          <p:nvPr/>
        </p:nvSpPr>
        <p:spPr>
          <a:xfrm>
            <a:off x="77118" y="2258458"/>
            <a:ext cx="5982159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solidFill>
                  <a:schemeClr val="accent5">
                    <a:lumMod val="50000"/>
                  </a:schemeClr>
                </a:solidFill>
              </a:rPr>
              <a:t>জান্নাতুল</a:t>
            </a:r>
            <a:r>
              <a:rPr dirty="0" sz="3200" lang="en-US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dirty="0" sz="3200" lang="en-US" err="1">
                <a:solidFill>
                  <a:schemeClr val="accent5">
                    <a:lumMod val="50000"/>
                  </a:schemeClr>
                </a:solidFill>
              </a:rPr>
              <a:t>আদন</a:t>
            </a:r>
            <a:endParaRPr dirty="0" sz="3200"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48634" name="TextBox 9"/>
          <p:cNvSpPr txBox="1"/>
          <p:nvPr/>
        </p:nvSpPr>
        <p:spPr>
          <a:xfrm>
            <a:off x="132202" y="3029640"/>
            <a:ext cx="415336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chemeClr val="accent6">
                    <a:lumMod val="75000"/>
                  </a:schemeClr>
                </a:solidFill>
              </a:rPr>
              <a:t>জান্নাতুন</a:t>
            </a:r>
            <a:r>
              <a:rPr dirty="0" sz="3600" lang="en-US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6">
                    <a:lumMod val="75000"/>
                  </a:schemeClr>
                </a:solidFill>
              </a:rPr>
              <a:t>নায়িম</a:t>
            </a:r>
            <a:endParaRPr dirty="0" sz="3600" 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8635" name="TextBox 10"/>
          <p:cNvSpPr txBox="1"/>
          <p:nvPr/>
        </p:nvSpPr>
        <p:spPr>
          <a:xfrm>
            <a:off x="132202" y="3862376"/>
            <a:ext cx="415336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জান্নাতুল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মাওয়া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048636" name="TextBox 11"/>
          <p:cNvSpPr txBox="1"/>
          <p:nvPr/>
        </p:nvSpPr>
        <p:spPr>
          <a:xfrm>
            <a:off x="220337" y="4671152"/>
            <a:ext cx="3950510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দারুল</a:t>
            </a:r>
            <a:r>
              <a:rPr dirty="0" sz="36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কারার</a:t>
            </a:r>
            <a:endParaRPr dirty="0" sz="3600"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8637" name="TextBox 12"/>
          <p:cNvSpPr txBox="1"/>
          <p:nvPr/>
        </p:nvSpPr>
        <p:spPr>
          <a:xfrm>
            <a:off x="220336" y="5317483"/>
            <a:ext cx="3819577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00B050"/>
                </a:solidFill>
              </a:rPr>
              <a:t>দারুল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মাকাম</a:t>
            </a:r>
            <a:endParaRPr dirty="0" sz="3600" lang="en-US">
              <a:solidFill>
                <a:srgbClr val="00B050"/>
              </a:solidFill>
            </a:endParaRPr>
          </a:p>
        </p:txBody>
      </p:sp>
      <p:sp>
        <p:nvSpPr>
          <p:cNvPr id="1048638" name="TextBox 13"/>
          <p:cNvSpPr txBox="1"/>
          <p:nvPr/>
        </p:nvSpPr>
        <p:spPr>
          <a:xfrm>
            <a:off x="220337" y="6081312"/>
            <a:ext cx="3694169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chemeClr val="accent4">
                    <a:lumMod val="50000"/>
                  </a:schemeClr>
                </a:solidFill>
              </a:rPr>
              <a:t>দারুস</a:t>
            </a:r>
            <a:r>
              <a:rPr dirty="0" sz="3600" lang="en-US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4">
                    <a:lumMod val="50000"/>
                  </a:schemeClr>
                </a:solidFill>
              </a:rPr>
              <a:t>সালাম</a:t>
            </a:r>
            <a:endParaRPr dirty="0" sz="3600" 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8639" name="TextBox 2"/>
          <p:cNvSpPr txBox="1"/>
          <p:nvPr/>
        </p:nvSpPr>
        <p:spPr>
          <a:xfrm>
            <a:off x="5064925" y="6215588"/>
            <a:ext cx="3309823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200" lang="en-US" err="1">
                <a:solidFill>
                  <a:srgbClr val="00B0F0"/>
                </a:solidFill>
              </a:rPr>
              <a:t>রূপক</a:t>
            </a:r>
            <a:r>
              <a:rPr dirty="0" sz="3200" lang="en-US">
                <a:solidFill>
                  <a:srgbClr val="00B0F0"/>
                </a:solidFill>
              </a:rPr>
              <a:t>  </a:t>
            </a:r>
            <a:r>
              <a:rPr dirty="0" sz="3200" lang="en-US" err="1">
                <a:solidFill>
                  <a:srgbClr val="00B0F0"/>
                </a:solidFill>
              </a:rPr>
              <a:t>জান্নাত</a:t>
            </a:r>
            <a:r>
              <a:rPr dirty="0" sz="3200" lang="en-US">
                <a:solidFill>
                  <a:srgbClr val="00B0F0"/>
                </a:solidFill>
              </a:rPr>
              <a:t> </a:t>
            </a:r>
          </a:p>
        </p:txBody>
      </p:sp>
      <p:cxnSp>
        <p:nvCxnSpPr>
          <p:cNvPr id="3145734" name="Straight Arrow Connector 4"/>
          <p:cNvCxnSpPr>
            <a:cxnSpLocks/>
          </p:cNvCxnSpPr>
          <p:nvPr/>
        </p:nvCxnSpPr>
        <p:spPr>
          <a:xfrm>
            <a:off x="4285562" y="5339240"/>
            <a:ext cx="914400" cy="914400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97167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170847" y="1647805"/>
            <a:ext cx="7800816" cy="3643427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500" id="6" tmFilter="0, 0; .2, .5; .8, .5; 1, 0"/>
                                        <p:tgtEl>
                                          <p:spTgt spid="3145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7"/>
                                        <p:tgtEl>
                                          <p:spTgt spid="3145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1"/>
          <p:cNvSpPr txBox="1"/>
          <p:nvPr/>
        </p:nvSpPr>
        <p:spPr>
          <a:xfrm>
            <a:off x="2577948" y="0"/>
            <a:ext cx="4572000" cy="11582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জাহান্নামের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নাম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কি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কি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বর্ননা</a:t>
            </a:r>
            <a:r>
              <a:rPr dirty="0" sz="3600"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দাও</a:t>
            </a:r>
            <a:endParaRPr dirty="0" sz="3600"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41" name="TextBox 3"/>
          <p:cNvSpPr txBox="1"/>
          <p:nvPr/>
        </p:nvSpPr>
        <p:spPr>
          <a:xfrm>
            <a:off x="0" y="646331"/>
            <a:ext cx="4362680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>
                <a:solidFill>
                  <a:srgbClr val="7030A0"/>
                </a:solidFill>
              </a:rPr>
              <a:t>জাহান্নাম</a:t>
            </a:r>
            <a:endParaRPr dirty="0" sz="4800" lang="en-US">
              <a:solidFill>
                <a:srgbClr val="7030A0"/>
              </a:solidFill>
            </a:endParaRPr>
          </a:p>
        </p:txBody>
      </p:sp>
      <p:sp>
        <p:nvSpPr>
          <p:cNvPr id="1048642" name="TextBox 4"/>
          <p:cNvSpPr txBox="1"/>
          <p:nvPr/>
        </p:nvSpPr>
        <p:spPr>
          <a:xfrm>
            <a:off x="0" y="1477328"/>
            <a:ext cx="2577948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>
                <a:solidFill>
                  <a:srgbClr val="92D050"/>
                </a:solidFill>
              </a:rPr>
              <a:t>জাহিম</a:t>
            </a:r>
            <a:endParaRPr dirty="0" sz="4800" lang="en-US">
              <a:solidFill>
                <a:srgbClr val="92D050"/>
              </a:solidFill>
            </a:endParaRPr>
          </a:p>
        </p:txBody>
      </p:sp>
      <p:sp>
        <p:nvSpPr>
          <p:cNvPr id="1048643" name="TextBox 5"/>
          <p:cNvSpPr txBox="1"/>
          <p:nvPr/>
        </p:nvSpPr>
        <p:spPr>
          <a:xfrm>
            <a:off x="79022" y="2404533"/>
            <a:ext cx="2498926" cy="8915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5400" lang="en-US" err="1">
                <a:solidFill>
                  <a:schemeClr val="tx2">
                    <a:lumMod val="60000"/>
                    <a:lumOff val="40000"/>
                  </a:schemeClr>
                </a:solidFill>
              </a:rPr>
              <a:t>সায়ির</a:t>
            </a:r>
            <a:endParaRPr dirty="0" sz="5400" lang="en-US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48644" name="TextBox 6"/>
          <p:cNvSpPr txBox="1"/>
          <p:nvPr/>
        </p:nvSpPr>
        <p:spPr>
          <a:xfrm>
            <a:off x="79022" y="3327863"/>
            <a:ext cx="2102318" cy="830997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800" lang="en-US" err="1">
                <a:solidFill>
                  <a:schemeClr val="accent2">
                    <a:lumMod val="75000"/>
                  </a:schemeClr>
                </a:solidFill>
              </a:rPr>
              <a:t>লাযা</a:t>
            </a:r>
            <a:endParaRPr dirty="0" sz="4800"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8645" name="TextBox 7"/>
          <p:cNvSpPr txBox="1"/>
          <p:nvPr/>
        </p:nvSpPr>
        <p:spPr>
          <a:xfrm>
            <a:off x="79022" y="4267200"/>
            <a:ext cx="3081867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solidFill>
                  <a:srgbClr val="00B050"/>
                </a:solidFill>
              </a:rPr>
              <a:t>সাকার</a:t>
            </a:r>
            <a:endParaRPr dirty="0" sz="4400" lang="en-US">
              <a:solidFill>
                <a:srgbClr val="00B050"/>
              </a:solidFill>
            </a:endParaRPr>
          </a:p>
        </p:txBody>
      </p:sp>
      <p:sp>
        <p:nvSpPr>
          <p:cNvPr id="1048646" name="TextBox 8"/>
          <p:cNvSpPr txBox="1"/>
          <p:nvPr/>
        </p:nvSpPr>
        <p:spPr>
          <a:xfrm>
            <a:off x="79022" y="5036641"/>
            <a:ext cx="2381956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solidFill>
                  <a:schemeClr val="tx1">
                    <a:lumMod val="75000"/>
                    <a:lumOff val="25000"/>
                  </a:schemeClr>
                </a:solidFill>
              </a:rPr>
              <a:t>হাবিয়া</a:t>
            </a:r>
            <a:endParaRPr dirty="0" sz="4400"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47" name="TextBox 9"/>
          <p:cNvSpPr txBox="1"/>
          <p:nvPr/>
        </p:nvSpPr>
        <p:spPr>
          <a:xfrm>
            <a:off x="79022" y="5806082"/>
            <a:ext cx="1862667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solidFill>
                  <a:srgbClr val="FF0000"/>
                </a:solidFill>
              </a:rPr>
              <a:t>হুতামা</a:t>
            </a:r>
            <a:endParaRPr dirty="0" sz="4400" lang="en-US">
              <a:solidFill>
                <a:srgbClr val="FF0000"/>
              </a:solidFill>
            </a:endParaRPr>
          </a:p>
        </p:txBody>
      </p:sp>
      <p:pic>
        <p:nvPicPr>
          <p:cNvPr id="2097168" name="Picture 1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79269" y="1126354"/>
            <a:ext cx="7333968" cy="3430263"/>
          </a:xfrm>
          <a:prstGeom prst="rect"/>
        </p:spPr>
      </p:pic>
      <p:sp>
        <p:nvSpPr>
          <p:cNvPr id="1048648" name="TextBox 14"/>
          <p:cNvSpPr txBox="1"/>
          <p:nvPr/>
        </p:nvSpPr>
        <p:spPr>
          <a:xfrm>
            <a:off x="6096000" y="5036640"/>
            <a:ext cx="5100832" cy="707886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4000" lang="en-GB"/>
              <a:t>রুপক জাহান্নাম</a:t>
            </a:r>
            <a:endParaRPr sz="4000" lang="en-US"/>
          </a:p>
        </p:txBody>
      </p:sp>
      <p:cxnSp>
        <p:nvCxnSpPr>
          <p:cNvPr id="3145735" name=""/>
          <p:cNvCxnSpPr>
            <a:cxnSpLocks/>
          </p:cNvCxnSpPr>
          <p:nvPr/>
        </p:nvCxnSpPr>
        <p:spPr>
          <a:xfrm rot="20238420">
            <a:off x="4525453" y="4252143"/>
            <a:ext cx="1233894" cy="1443107"/>
          </a:xfrm>
          <a:prstGeom prst="straightConnector1"/>
          <a:ln w="25400">
            <a:solidFill>
              <a:srgbClr val="00B0F0"/>
            </a:solidFill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extBox 1"/>
          <p:cNvSpPr txBox="1"/>
          <p:nvPr/>
        </p:nvSpPr>
        <p:spPr>
          <a:xfrm>
            <a:off x="2655064" y="0"/>
            <a:ext cx="8747393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FF0000"/>
                </a:solidFill>
              </a:rPr>
              <a:t>নীচের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ছবিগুলো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লক্ষকর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চিন্তাকরে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বল</a:t>
            </a:r>
            <a:r>
              <a:rPr dirty="0" sz="3600" lang="en-US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048650" name="TextBox 2"/>
          <p:cNvSpPr txBox="1"/>
          <p:nvPr/>
        </p:nvSpPr>
        <p:spPr>
          <a:xfrm>
            <a:off x="0" y="1134737"/>
            <a:ext cx="5122843" cy="358140"/>
          </a:xfrm>
          <a:prstGeom prst="rect"/>
          <a:noFill/>
        </p:spPr>
        <p:txBody>
          <a:bodyPr rtlCol="0" wrap="square">
            <a:spAutoFit/>
          </a:bodyPr>
          <a:p>
            <a:endParaRPr dirty="0" lang="en-US"/>
          </a:p>
        </p:txBody>
      </p:sp>
      <p:sp>
        <p:nvSpPr>
          <p:cNvPr id="1048651" name="Right Arrow 6"/>
          <p:cNvSpPr/>
          <p:nvPr/>
        </p:nvSpPr>
        <p:spPr>
          <a:xfrm>
            <a:off x="0" y="5245241"/>
            <a:ext cx="5715000" cy="1447800"/>
          </a:xfrm>
          <a:prstGeom prst="rightArrow"/>
          <a:ln w="76200">
            <a:solidFill>
              <a:srgbClr val="FFFF00"/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800" lang="bn-IN">
                <a:latin typeface="NikoshBAN" panose="02000000000000000000" pitchFamily="2" charset="0"/>
                <a:cs typeface="NikoshBAN" panose="02000000000000000000" pitchFamily="2" charset="0"/>
              </a:rPr>
              <a:t>জান্নাত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2" name="Left Arrow 10"/>
          <p:cNvSpPr/>
          <p:nvPr/>
        </p:nvSpPr>
        <p:spPr>
          <a:xfrm>
            <a:off x="7434056" y="5245241"/>
            <a:ext cx="4757944" cy="1447800"/>
          </a:xfrm>
          <a:prstGeom prst="leftArrow"/>
          <a:ln w="76200">
            <a:solidFill>
              <a:srgbClr val="FFFF00"/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400" lang="bn-IN"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</a:t>
            </a:r>
            <a:endParaRPr dirty="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53" name="Left-Right-Up Arrow 11"/>
          <p:cNvSpPr/>
          <p:nvPr/>
        </p:nvSpPr>
        <p:spPr>
          <a:xfrm>
            <a:off x="5715000" y="1504282"/>
            <a:ext cx="1732208" cy="5477915"/>
          </a:xfrm>
          <a:prstGeom prst="leftRightUpArrow">
            <a:avLst>
              <a:gd name="adj1" fmla="val 42722"/>
              <a:gd name="adj2" fmla="val 50000"/>
              <a:gd name="adj3" fmla="val 25000"/>
            </a:avLst>
          </a:prstGeom>
          <a:ln w="57150">
            <a:solidFill>
              <a:srgbClr val="FFFF00"/>
            </a:solidFill>
          </a:ln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GB">
                <a:latin typeface="NikoshBAN" panose="02000000000000000000" pitchFamily="2" charset="0"/>
                <a:cs typeface="NikoshBAN" panose="02000000000000000000" pitchFamily="2" charset="0"/>
              </a:rPr>
              <a:t>রুপক</a:t>
            </a:r>
            <a:endParaRPr dirty="0" sz="10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69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7069159" y="1627949"/>
            <a:ext cx="5083551" cy="3602102"/>
          </a:xfrm>
          <a:prstGeom prst="rect"/>
        </p:spPr>
      </p:pic>
      <p:pic>
        <p:nvPicPr>
          <p:cNvPr id="2097170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97528" y="1627949"/>
            <a:ext cx="6193527" cy="3467433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80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0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1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2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fltVal val="1.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3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4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5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16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dur="2000" id="25"/>
                                        <p:tgtEl>
                                          <p:spTgt spid="104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8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9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9" grpId="0"/>
      <p:bldP spid="1048651" grpId="0" animBg="1"/>
      <p:bldP spid="1048652" grpId="0" animBg="1"/>
      <p:bldP spid="10486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extBox 1"/>
          <p:cNvSpPr txBox="1"/>
          <p:nvPr/>
        </p:nvSpPr>
        <p:spPr>
          <a:xfrm>
            <a:off x="4318610" y="1"/>
            <a:ext cx="7182828" cy="11709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7200" lang="en-US" err="1">
                <a:solidFill>
                  <a:srgbClr val="FF0000"/>
                </a:solidFill>
              </a:rPr>
              <a:t>মূল্যায়ন</a:t>
            </a:r>
            <a:endParaRPr dirty="0" sz="7200" lang="en-US">
              <a:solidFill>
                <a:srgbClr val="FF0000"/>
              </a:solidFill>
            </a:endParaRPr>
          </a:p>
        </p:txBody>
      </p:sp>
      <p:sp>
        <p:nvSpPr>
          <p:cNvPr id="1048655" name="TextBox 2"/>
          <p:cNvSpPr txBox="1"/>
          <p:nvPr/>
        </p:nvSpPr>
        <p:spPr>
          <a:xfrm>
            <a:off x="827419" y="982588"/>
            <a:ext cx="10459706" cy="8915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Courier New" panose="02070309020205020404" pitchFamily="49" charset="0"/>
              <a:buChar char="o"/>
            </a:pPr>
            <a:r>
              <a:rPr dirty="0" sz="5400" lang="en-US" err="1">
                <a:solidFill>
                  <a:srgbClr val="00B050"/>
                </a:solidFill>
              </a:rPr>
              <a:t>জান্নাতের</a:t>
            </a:r>
            <a:r>
              <a:rPr dirty="0" sz="5400" lang="en-US">
                <a:solidFill>
                  <a:srgbClr val="00B050"/>
                </a:solidFill>
              </a:rPr>
              <a:t> </a:t>
            </a:r>
            <a:r>
              <a:rPr dirty="0" sz="5400" lang="en-US" err="1">
                <a:solidFill>
                  <a:srgbClr val="00B050"/>
                </a:solidFill>
              </a:rPr>
              <a:t>নামগুলো</a:t>
            </a:r>
            <a:r>
              <a:rPr dirty="0" sz="5400" lang="en-US">
                <a:solidFill>
                  <a:srgbClr val="00B050"/>
                </a:solidFill>
              </a:rPr>
              <a:t> </a:t>
            </a:r>
            <a:r>
              <a:rPr dirty="0" sz="5400" lang="en-US" err="1">
                <a:solidFill>
                  <a:srgbClr val="00B050"/>
                </a:solidFill>
              </a:rPr>
              <a:t>বর্ননা</a:t>
            </a:r>
            <a:r>
              <a:rPr dirty="0" sz="5400" lang="en-US">
                <a:solidFill>
                  <a:srgbClr val="00B050"/>
                </a:solidFill>
              </a:rPr>
              <a:t> </a:t>
            </a:r>
            <a:r>
              <a:rPr dirty="0" sz="5400" lang="en-US" err="1">
                <a:solidFill>
                  <a:srgbClr val="00B050"/>
                </a:solidFill>
              </a:rPr>
              <a:t>কর</a:t>
            </a:r>
            <a:r>
              <a:rPr dirty="0" sz="5400" lang="en-US">
                <a:solidFill>
                  <a:srgbClr val="00B050"/>
                </a:solidFill>
              </a:rPr>
              <a:t> ।</a:t>
            </a:r>
          </a:p>
        </p:txBody>
      </p:sp>
      <p:sp>
        <p:nvSpPr>
          <p:cNvPr id="1048656" name="TextBox 4"/>
          <p:cNvSpPr txBox="1"/>
          <p:nvPr/>
        </p:nvSpPr>
        <p:spPr>
          <a:xfrm>
            <a:off x="827419" y="2182917"/>
            <a:ext cx="10870472" cy="8915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Courier New" panose="02070309020205020404" pitchFamily="49" charset="0"/>
              <a:buChar char="o"/>
            </a:pPr>
            <a:r>
              <a:rPr dirty="0" sz="5400"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জাহান্নামের</a:t>
            </a:r>
            <a:r>
              <a:rPr dirty="0" sz="5400"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sz="5400"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নামগুলো</a:t>
            </a:r>
            <a:r>
              <a:rPr dirty="0" sz="5400"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sz="5400"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বর্ননা</a:t>
            </a:r>
            <a:r>
              <a:rPr dirty="0" sz="5400"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dirty="0" sz="5400" lang="en-US" err="1">
                <a:solidFill>
                  <a:schemeClr val="tx1">
                    <a:lumMod val="85000"/>
                    <a:lumOff val="15000"/>
                  </a:schemeClr>
                </a:solidFill>
              </a:rPr>
              <a:t>কর</a:t>
            </a:r>
            <a:r>
              <a:rPr dirty="0" sz="5400"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 ।</a:t>
            </a:r>
          </a:p>
        </p:txBody>
      </p:sp>
      <p:sp>
        <p:nvSpPr>
          <p:cNvPr id="1048657" name="TextBox 5"/>
          <p:cNvSpPr txBox="1"/>
          <p:nvPr/>
        </p:nvSpPr>
        <p:spPr>
          <a:xfrm>
            <a:off x="827418" y="3305060"/>
            <a:ext cx="10870471" cy="22631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Courier New" panose="02070309020205020404" pitchFamily="49" charset="0"/>
              <a:buChar char="o"/>
            </a:pPr>
            <a:r>
              <a:rPr dirty="0" sz="4800" lang="en-US" err="1">
                <a:solidFill>
                  <a:srgbClr val="C00000"/>
                </a:solidFill>
              </a:rPr>
              <a:t>জান্নাতিরা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জান্নাতের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অন্তকোটি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নিয়ামত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পাওয়ার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কোন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নিয়ামতের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আকাঙ্খা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800" lang="en-US" err="1">
                <a:solidFill>
                  <a:srgbClr val="C00000"/>
                </a:solidFill>
              </a:rPr>
              <a:t>করবেন</a:t>
            </a:r>
            <a:r>
              <a:rPr dirty="0" sz="4800" lang="en-US">
                <a:solidFill>
                  <a:srgbClr val="C00000"/>
                </a:solidFill>
              </a:rPr>
              <a:t> </a:t>
            </a:r>
            <a:r>
              <a:rPr dirty="0" sz="4400" lang="en-US">
                <a:solidFill>
                  <a:srgbClr val="C00000"/>
                </a:solidFill>
              </a:rPr>
              <a:t>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extBox 2"/>
          <p:cNvSpPr txBox="1"/>
          <p:nvPr/>
        </p:nvSpPr>
        <p:spPr>
          <a:xfrm>
            <a:off x="3814011" y="0"/>
            <a:ext cx="6383691" cy="106934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6600" lang="en-US" err="1">
                <a:solidFill>
                  <a:srgbClr val="FF0000"/>
                </a:solidFill>
              </a:rPr>
              <a:t>বাড়ীর</a:t>
            </a:r>
            <a:r>
              <a:rPr dirty="0" sz="6600" lang="en-US">
                <a:solidFill>
                  <a:srgbClr val="FF0000"/>
                </a:solidFill>
              </a:rPr>
              <a:t> </a:t>
            </a:r>
            <a:r>
              <a:rPr dirty="0" sz="6600" lang="en-US" err="1">
                <a:solidFill>
                  <a:srgbClr val="FF0000"/>
                </a:solidFill>
              </a:rPr>
              <a:t>কাজ</a:t>
            </a:r>
            <a:endParaRPr dirty="0" sz="6600" lang="en-US">
              <a:solidFill>
                <a:srgbClr val="FF0000"/>
              </a:solidFill>
            </a:endParaRPr>
          </a:p>
        </p:txBody>
      </p:sp>
      <p:sp>
        <p:nvSpPr>
          <p:cNvPr id="1048659" name="TextBox 10"/>
          <p:cNvSpPr txBox="1"/>
          <p:nvPr/>
        </p:nvSpPr>
        <p:spPr>
          <a:xfrm>
            <a:off x="601579" y="1672389"/>
            <a:ext cx="10287000" cy="15392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dirty="0" sz="4800" lang="en-US" err="1">
                <a:solidFill>
                  <a:srgbClr val="00B0F0"/>
                </a:solidFill>
              </a:rPr>
              <a:t>বেহেশ্ত</a:t>
            </a:r>
            <a:r>
              <a:rPr dirty="0" sz="4800" lang="en-US">
                <a:solidFill>
                  <a:srgbClr val="00B0F0"/>
                </a:solidFill>
              </a:rPr>
              <a:t> ও </a:t>
            </a:r>
            <a:r>
              <a:rPr dirty="0" sz="4800" lang="en-US" err="1">
                <a:solidFill>
                  <a:srgbClr val="00B0F0"/>
                </a:solidFill>
              </a:rPr>
              <a:t>দোজখের</a:t>
            </a:r>
            <a:r>
              <a:rPr dirty="0" sz="4800" lang="en-US">
                <a:solidFill>
                  <a:srgbClr val="00B0F0"/>
                </a:solidFill>
              </a:rPr>
              <a:t> </a:t>
            </a:r>
            <a:r>
              <a:rPr dirty="0" sz="4800" lang="en-US" err="1">
                <a:solidFill>
                  <a:srgbClr val="00B0F0"/>
                </a:solidFill>
              </a:rPr>
              <a:t>নামগুলো</a:t>
            </a:r>
            <a:r>
              <a:rPr dirty="0" sz="4800" lang="en-US">
                <a:solidFill>
                  <a:srgbClr val="00B0F0"/>
                </a:solidFill>
              </a:rPr>
              <a:t> </a:t>
            </a:r>
            <a:r>
              <a:rPr dirty="0" sz="4800" lang="en-US" err="1">
                <a:solidFill>
                  <a:srgbClr val="00B0F0"/>
                </a:solidFill>
              </a:rPr>
              <a:t>খাতায়</a:t>
            </a:r>
            <a:r>
              <a:rPr dirty="0" sz="4800" lang="en-US">
                <a:solidFill>
                  <a:srgbClr val="00B0F0"/>
                </a:solidFill>
              </a:rPr>
              <a:t> </a:t>
            </a:r>
            <a:r>
              <a:rPr dirty="0" sz="4800" lang="en-GB">
                <a:solidFill>
                  <a:srgbClr val="00B0F0"/>
                </a:solidFill>
              </a:rPr>
              <a:t>লিখ।</a:t>
            </a:r>
            <a:endParaRPr dirty="0" sz="4800" lang="en-US">
              <a:solidFill>
                <a:srgbClr val="00B0F0"/>
              </a:solidFill>
            </a:endParaRPr>
          </a:p>
        </p:txBody>
      </p:sp>
      <p:sp>
        <p:nvSpPr>
          <p:cNvPr id="1048660" name="TextBox 11"/>
          <p:cNvSpPr txBox="1"/>
          <p:nvPr/>
        </p:nvSpPr>
        <p:spPr>
          <a:xfrm>
            <a:off x="601579" y="4127960"/>
            <a:ext cx="10960769" cy="1539240"/>
          </a:xfrm>
          <a:prstGeom prst="rect"/>
          <a:noFill/>
        </p:spPr>
        <p:txBody>
          <a:bodyPr rtlCol="0" wrap="square">
            <a:spAutoFit/>
          </a:bodyPr>
          <a:p>
            <a:pPr indent="-685800" marL="685800">
              <a:buFont typeface="Wingdings" panose="05000000000000000000" pitchFamily="2" charset="2"/>
              <a:buChar char="v"/>
            </a:pPr>
            <a:r>
              <a:rPr dirty="0" sz="4800" lang="en-US" err="1">
                <a:solidFill>
                  <a:srgbClr val="FF0000"/>
                </a:solidFill>
              </a:rPr>
              <a:t>আয়াতে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US" err="1">
                <a:solidFill>
                  <a:srgbClr val="FF0000"/>
                </a:solidFill>
              </a:rPr>
              <a:t>কি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US" err="1">
                <a:solidFill>
                  <a:srgbClr val="FF0000"/>
                </a:solidFill>
              </a:rPr>
              <a:t>কি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US" err="1">
                <a:solidFill>
                  <a:srgbClr val="FF0000"/>
                </a:solidFill>
              </a:rPr>
              <a:t>শিক্ষা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GB">
                <a:solidFill>
                  <a:srgbClr val="FF0000"/>
                </a:solidFill>
              </a:rPr>
              <a:t>লাভ করেছ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US" err="1">
                <a:solidFill>
                  <a:srgbClr val="FF0000"/>
                </a:solidFill>
              </a:rPr>
              <a:t>খাতায়</a:t>
            </a:r>
            <a:r>
              <a:rPr dirty="0" sz="4800" lang="en-US">
                <a:solidFill>
                  <a:srgbClr val="FF0000"/>
                </a:solidFill>
              </a:rPr>
              <a:t> </a:t>
            </a:r>
            <a:r>
              <a:rPr dirty="0" sz="4800" lang="en-US" err="1">
                <a:solidFill>
                  <a:srgbClr val="FF0000"/>
                </a:solidFill>
              </a:rPr>
              <a:t>লিখ</a:t>
            </a:r>
            <a:r>
              <a:rPr dirty="0" sz="4800" lang="en-GB" err="1">
                <a:solidFill>
                  <a:srgbClr val="FF0000"/>
                </a:solidFill>
              </a:rPr>
              <a:t>।</a:t>
            </a:r>
            <a:endParaRPr dirty="0" sz="480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extBox 1"/>
          <p:cNvSpPr txBox="1"/>
          <p:nvPr/>
        </p:nvSpPr>
        <p:spPr>
          <a:xfrm>
            <a:off x="5184576" y="2514600"/>
            <a:ext cx="1828800" cy="358141"/>
          </a:xfrm>
          <a:prstGeom prst="rect"/>
          <a:noFill/>
        </p:spPr>
        <p:txBody>
          <a:bodyPr rtlCol="0" wrap="square">
            <a:spAutoFit/>
          </a:bodyPr>
          <a:p>
            <a:pPr algn="l"/>
            <a:endParaRPr lang="en-US"/>
          </a:p>
        </p:txBody>
      </p:sp>
      <p:sp>
        <p:nvSpPr>
          <p:cNvPr id="1048662" name="TextBox 3"/>
          <p:cNvSpPr txBox="1"/>
          <p:nvPr/>
        </p:nvSpPr>
        <p:spPr>
          <a:xfrm>
            <a:off x="3550442" y="1219794"/>
            <a:ext cx="6593683" cy="751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4400" i="1" lang="en-GB">
                <a:solidFill>
                  <a:schemeClr val="accent2">
                    <a:lumMod val="75000"/>
                  </a:schemeClr>
                </a:solidFill>
              </a:rPr>
              <a:t>আজকের পাঠ এ  পর্যন্তই </a:t>
            </a:r>
            <a:endParaRPr sz="4400" i="1"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48663" name="TextBox 4"/>
          <p:cNvSpPr txBox="1"/>
          <p:nvPr/>
        </p:nvSpPr>
        <p:spPr>
          <a:xfrm>
            <a:off x="4830966" y="5248522"/>
            <a:ext cx="2530068" cy="624840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b="1" sz="3600" i="1" lang="en-US">
                <a:solidFill>
                  <a:schemeClr val="accent2"/>
                </a:solidFill>
              </a:rPr>
              <a:t>~</a:t>
            </a:r>
            <a:r>
              <a:rPr b="1" sz="3600" i="1" lang="en-GB">
                <a:solidFill>
                  <a:schemeClr val="accent2"/>
                </a:solidFill>
              </a:rPr>
              <a:t>ধন্যবাদ</a:t>
            </a:r>
            <a:r>
              <a:rPr b="1" sz="3600" i="1" lang="en-US">
                <a:solidFill>
                  <a:schemeClr val="accent2"/>
                </a:solidFill>
              </a:rPr>
              <a:t>~</a:t>
            </a:r>
            <a:endParaRPr b="1" sz="3600" i="1"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5"/>
          <p:cNvSpPr txBox="1"/>
          <p:nvPr/>
        </p:nvSpPr>
        <p:spPr>
          <a:xfrm>
            <a:off x="3240377" y="382661"/>
            <a:ext cx="7004009" cy="707886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4000" lang="en-GB">
                <a:solidFill>
                  <a:srgbClr val="C00000"/>
                </a:solidFill>
              </a:rPr>
              <a:t>শিক্ষক পরিচিতি</a:t>
            </a:r>
            <a:endParaRPr sz="4000" lang="en-US">
              <a:solidFill>
                <a:srgbClr val="C00000"/>
              </a:solidFill>
            </a:endParaRPr>
          </a:p>
        </p:txBody>
      </p:sp>
      <p:sp>
        <p:nvSpPr>
          <p:cNvPr id="1048591" name="TextBox 6"/>
          <p:cNvSpPr txBox="1"/>
          <p:nvPr/>
        </p:nvSpPr>
        <p:spPr>
          <a:xfrm>
            <a:off x="1306160" y="3717173"/>
            <a:ext cx="9334233" cy="2733040"/>
          </a:xfrm>
          <a:prstGeom prst="rect"/>
          <a:solidFill>
            <a:srgbClr val="36363D"/>
          </a:solidFill>
          <a:ln w="12700">
            <a:solidFill>
              <a:srgbClr val="FFC000"/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l"/>
            <a:r>
              <a:rPr sz="4400" lang="en-GB"/>
              <a:t>মো: আব্দুল মোমেন
সহ সুপার,</a:t>
            </a:r>
            <a:endParaRPr sz="4400" lang="en-GB"/>
          </a:p>
          <a:p>
            <a:pPr algn="l"/>
            <a:r>
              <a:rPr sz="4400" lang="en-GB"/>
              <a:t>সাধুপাড়া দারুল হুদা দাখিল মাদ</a:t>
            </a:r>
            <a:r>
              <a:rPr altLang="en-US" sz="4400" lang="en-GB"/>
              <a:t>র</a:t>
            </a:r>
            <a:r>
              <a:rPr altLang="en-US" sz="4400" lang="en-GB"/>
              <a:t>া</a:t>
            </a:r>
            <a:r>
              <a:rPr altLang="en-US" sz="4400" lang="en-GB"/>
              <a:t>স</a:t>
            </a:r>
            <a:r>
              <a:rPr altLang="en-US" sz="4400" lang="en-GB"/>
              <a:t>া</a:t>
            </a:r>
            <a:endParaRPr altLang="en-US" sz="4400" lang="zh-CN"/>
          </a:p>
          <a:p>
            <a:pPr algn="l"/>
            <a:r>
              <a:rPr sz="4400" lang="en-GB"/>
              <a:t>তারাকান্দা,ময়মনসিংহ </a:t>
            </a:r>
            <a:endParaRPr sz="4400" lang="en-US"/>
          </a:p>
        </p:txBody>
      </p:sp>
      <p:pic>
        <p:nvPicPr>
          <p:cNvPr id="2097153" name="Picture 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088786" y="0"/>
            <a:ext cx="3103214" cy="3107531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ounded Rectangle 6"/>
          <p:cNvSpPr/>
          <p:nvPr/>
        </p:nvSpPr>
        <p:spPr>
          <a:xfrm>
            <a:off x="645694" y="5756525"/>
            <a:ext cx="10900610" cy="938463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3" name="TextBox 1"/>
          <p:cNvSpPr txBox="1"/>
          <p:nvPr/>
        </p:nvSpPr>
        <p:spPr>
          <a:xfrm>
            <a:off x="3992451" y="360608"/>
            <a:ext cx="4559121" cy="7694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400" lang="bn-BD">
                <a:solidFill>
                  <a:srgbClr val="002060"/>
                </a:solidFill>
              </a:rPr>
              <a:t>পাঠ পরিচিতি </a:t>
            </a:r>
            <a:endParaRPr dirty="0" sz="4400" lang="en-US">
              <a:solidFill>
                <a:srgbClr val="002060"/>
              </a:solidFill>
            </a:endParaRPr>
          </a:p>
        </p:txBody>
      </p:sp>
      <p:sp>
        <p:nvSpPr>
          <p:cNvPr id="1048594" name="TextBox 5"/>
          <p:cNvSpPr txBox="1"/>
          <p:nvPr/>
        </p:nvSpPr>
        <p:spPr>
          <a:xfrm>
            <a:off x="1352282" y="1738648"/>
            <a:ext cx="4237149" cy="369332"/>
          </a:xfrm>
          <a:prstGeom prst="rect"/>
          <a:noFill/>
        </p:spPr>
        <p:txBody>
          <a:bodyPr rtlCol="0" wrap="square">
            <a:spAutoFit/>
          </a:bodyPr>
          <a:p>
            <a:r>
              <a:rPr dirty="0" lang="bn-IN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কুরআন ও তাজবীদ</a:t>
            </a:r>
          </a:p>
        </p:txBody>
      </p:sp>
      <p:sp>
        <p:nvSpPr>
          <p:cNvPr id="1048595" name="TextBox 8"/>
          <p:cNvSpPr txBox="1"/>
          <p:nvPr/>
        </p:nvSpPr>
        <p:spPr>
          <a:xfrm>
            <a:off x="5184819" y="1388182"/>
            <a:ext cx="1822361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altLang="en-US" dirty="0" sz="2400" lang="en-GB" err="1">
                <a:solidFill>
                  <a:srgbClr val="FF0000"/>
                </a:solidFill>
              </a:rPr>
              <a:t>শ</a:t>
            </a:r>
            <a:r>
              <a:rPr altLang="en-US" dirty="0" sz="2400" lang="en-GB" err="1">
                <a:solidFill>
                  <a:srgbClr val="FF0000"/>
                </a:solidFill>
              </a:rPr>
              <a:t>্র</a:t>
            </a:r>
            <a:r>
              <a:rPr altLang="en-US" dirty="0" sz="2400" lang="en-GB" err="1">
                <a:solidFill>
                  <a:srgbClr val="FF0000"/>
                </a:solidFill>
              </a:rPr>
              <a:t>ে</a:t>
            </a:r>
            <a:r>
              <a:rPr altLang="en-US" dirty="0" sz="2400" lang="en-GB" err="1">
                <a:solidFill>
                  <a:srgbClr val="FF0000"/>
                </a:solidFill>
              </a:rPr>
              <a:t>ন</a:t>
            </a:r>
            <a:r>
              <a:rPr altLang="en-US" dirty="0" sz="2400" lang="en-GB" err="1">
                <a:solidFill>
                  <a:srgbClr val="FF0000"/>
                </a:solidFill>
              </a:rPr>
              <a:t>ি</a:t>
            </a:r>
            <a:r>
              <a:rPr dirty="0" sz="2400" lang="en-US">
                <a:solidFill>
                  <a:srgbClr val="FF0000"/>
                </a:solidFill>
              </a:rPr>
              <a:t> - </a:t>
            </a:r>
            <a:r>
              <a:rPr dirty="0" sz="2400" lang="en-US" err="1">
                <a:solidFill>
                  <a:srgbClr val="FF0000"/>
                </a:solidFill>
              </a:rPr>
              <a:t>অষ্টম</a:t>
            </a:r>
            <a:endParaRPr dirty="0" sz="2400" lang="en-US">
              <a:solidFill>
                <a:srgbClr val="FF0000"/>
              </a:solidFill>
            </a:endParaRPr>
          </a:p>
        </p:txBody>
      </p:sp>
      <p:sp>
        <p:nvSpPr>
          <p:cNvPr id="1048596" name="TextBox 9"/>
          <p:cNvSpPr txBox="1"/>
          <p:nvPr/>
        </p:nvSpPr>
        <p:spPr>
          <a:xfrm>
            <a:off x="4584878" y="2061813"/>
            <a:ext cx="5731098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bn-IN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কুরআন ও তাজবীদ</a:t>
            </a:r>
          </a:p>
        </p:txBody>
      </p:sp>
      <p:sp>
        <p:nvSpPr>
          <p:cNvPr id="1048597" name="TextBox 10"/>
          <p:cNvSpPr txBox="1"/>
          <p:nvPr/>
        </p:nvSpPr>
        <p:spPr>
          <a:xfrm>
            <a:off x="4917918" y="2727591"/>
            <a:ext cx="2260243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>
                <a:solidFill>
                  <a:srgbClr val="0070C0"/>
                </a:solidFill>
              </a:rPr>
              <a:t>৩য়অধ্যায় </a:t>
            </a:r>
            <a:r>
              <a:rPr dirty="0" sz="3600" lang="en-US">
                <a:solidFill>
                  <a:srgbClr val="0070C0"/>
                </a:solidFill>
              </a:rPr>
              <a:t>–</a:t>
            </a:r>
          </a:p>
        </p:txBody>
      </p:sp>
      <p:sp>
        <p:nvSpPr>
          <p:cNvPr id="1048598" name="TextBox 11"/>
          <p:cNvSpPr txBox="1"/>
          <p:nvPr/>
        </p:nvSpPr>
        <p:spPr>
          <a:xfrm>
            <a:off x="4994184" y="4126368"/>
            <a:ext cx="2118575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en-US">
                <a:solidFill>
                  <a:srgbClr val="FF0000"/>
                </a:solidFill>
              </a:rPr>
              <a:t>২য় </a:t>
            </a:r>
            <a:r>
              <a:rPr dirty="0" sz="4000" lang="en-US" err="1">
                <a:solidFill>
                  <a:srgbClr val="FF0000"/>
                </a:solidFill>
              </a:rPr>
              <a:t>পাঠ</a:t>
            </a:r>
            <a:endParaRPr dirty="0" sz="4000" lang="en-US">
              <a:solidFill>
                <a:srgbClr val="FF0000"/>
              </a:solidFill>
            </a:endParaRPr>
          </a:p>
        </p:txBody>
      </p:sp>
      <p:sp>
        <p:nvSpPr>
          <p:cNvPr id="1048599" name="TextBox 12"/>
          <p:cNvSpPr txBox="1"/>
          <p:nvPr/>
        </p:nvSpPr>
        <p:spPr>
          <a:xfrm>
            <a:off x="4462528" y="4834253"/>
            <a:ext cx="2987899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 err="1">
                <a:solidFill>
                  <a:srgbClr val="00B0F0"/>
                </a:solidFill>
              </a:rPr>
              <a:t>বেহেশত</a:t>
            </a:r>
            <a:r>
              <a:rPr dirty="0" sz="2800" lang="en-US">
                <a:solidFill>
                  <a:srgbClr val="00B0F0"/>
                </a:solidFill>
              </a:rPr>
              <a:t> ও </a:t>
            </a:r>
            <a:r>
              <a:rPr dirty="0" sz="2800" lang="en-US" err="1">
                <a:solidFill>
                  <a:srgbClr val="00B0F0"/>
                </a:solidFill>
              </a:rPr>
              <a:t>দোজখ</a:t>
            </a:r>
            <a:endParaRPr dirty="0" sz="2800" lang="en-US">
              <a:solidFill>
                <a:srgbClr val="00B0F0"/>
              </a:solidFill>
            </a:endParaRPr>
          </a:p>
        </p:txBody>
      </p:sp>
      <p:sp>
        <p:nvSpPr>
          <p:cNvPr id="1048600" name="TextBox 4"/>
          <p:cNvSpPr txBox="1"/>
          <p:nvPr/>
        </p:nvSpPr>
        <p:spPr>
          <a:xfrm>
            <a:off x="9396663" y="5823284"/>
            <a:ext cx="2334126" cy="8915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/>
              <a:t>দোজখ</a:t>
            </a:r>
            <a:endParaRPr dirty="0" sz="3600" lang="en-US"/>
          </a:p>
          <a:p>
            <a:endParaRPr dirty="0" lang="en-US"/>
          </a:p>
        </p:txBody>
      </p:sp>
      <p:sp>
        <p:nvSpPr>
          <p:cNvPr id="1048601" name="TextBox 7"/>
          <p:cNvSpPr txBox="1"/>
          <p:nvPr/>
        </p:nvSpPr>
        <p:spPr>
          <a:xfrm>
            <a:off x="4174957" y="5835316"/>
            <a:ext cx="2490537" cy="707886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4000" lang="bn-IN">
                <a:latin typeface="NikoshBAN" panose="02000000000000000000" pitchFamily="2" charset="0"/>
                <a:cs typeface="NikoshBAN" panose="02000000000000000000" pitchFamily="2" charset="0"/>
              </a:rPr>
              <a:t>রুপক</a:t>
            </a:r>
            <a:endParaRPr dirty="0" sz="1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02" name="TextBox 13"/>
          <p:cNvSpPr txBox="1"/>
          <p:nvPr/>
        </p:nvSpPr>
        <p:spPr>
          <a:xfrm>
            <a:off x="4800599" y="3443288"/>
            <a:ext cx="3300413" cy="523220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800" lang="en-US"/>
              <a:t>১ম </a:t>
            </a:r>
            <a:r>
              <a:rPr dirty="0" sz="2800" lang="en-US" err="1"/>
              <a:t>পরিচ্ছেদঃইমান</a:t>
            </a:r>
            <a:endParaRPr dirty="0" sz="2800" lang="en-US"/>
          </a:p>
        </p:txBody>
      </p:sp>
      <p:sp>
        <p:nvSpPr>
          <p:cNvPr id="1048603" name="TextBox 15"/>
          <p:cNvSpPr txBox="1"/>
          <p:nvPr/>
        </p:nvSpPr>
        <p:spPr>
          <a:xfrm>
            <a:off x="274676" y="5835316"/>
            <a:ext cx="2764632" cy="707886"/>
          </a:xfrm>
          <a:prstGeom prst="rect"/>
          <a:noFill/>
        </p:spPr>
        <p:txBody>
          <a:bodyPr rtlCol="0" wrap="square">
            <a:spAutoFit/>
          </a:bodyPr>
          <a:p>
            <a:pPr algn="l"/>
            <a:r>
              <a:rPr sz="4000" lang="en-GB"/>
              <a:t>জান্নাত</a:t>
            </a:r>
            <a:endParaRPr sz="4000" lang="en-US"/>
          </a:p>
        </p:txBody>
      </p:sp>
      <p:pic>
        <p:nvPicPr>
          <p:cNvPr id="2097154" name="Picture 18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56411" y="2095638"/>
            <a:ext cx="3976788" cy="2641431"/>
          </a:xfrm>
          <a:prstGeom prst="rect"/>
        </p:spPr>
      </p:pic>
      <p:pic>
        <p:nvPicPr>
          <p:cNvPr id="2097155" name="Picture 2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608747" y="2118974"/>
            <a:ext cx="3650304" cy="264862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extBox 1"/>
          <p:cNvSpPr txBox="1"/>
          <p:nvPr/>
        </p:nvSpPr>
        <p:spPr>
          <a:xfrm>
            <a:off x="4687910" y="0"/>
            <a:ext cx="2691684" cy="707886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000" lang="bn-BD"/>
              <a:t>পাঠ ঘোষনা</a:t>
            </a:r>
            <a:endParaRPr dirty="0" sz="4000" lang="en-US"/>
          </a:p>
        </p:txBody>
      </p:sp>
      <p:pic>
        <p:nvPicPr>
          <p:cNvPr id="2097156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62248" y="707886"/>
            <a:ext cx="12192000" cy="6431045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587024" y="0"/>
            <a:ext cx="13016089" cy="699911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extBox 1"/>
          <p:cNvSpPr txBox="1"/>
          <p:nvPr/>
        </p:nvSpPr>
        <p:spPr>
          <a:xfrm>
            <a:off x="4627084" y="25709"/>
            <a:ext cx="4077098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00B0F0"/>
                </a:solidFill>
              </a:rPr>
              <a:t>শিখন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ফল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048606" name="TextBox 4"/>
          <p:cNvSpPr txBox="1"/>
          <p:nvPr/>
        </p:nvSpPr>
        <p:spPr>
          <a:xfrm>
            <a:off x="165252" y="1617211"/>
            <a:ext cx="7602483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dirty="0" sz="3600" lang="en-US" err="1">
                <a:solidFill>
                  <a:srgbClr val="00B0F0"/>
                </a:solidFill>
              </a:rPr>
              <a:t>বেহশত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মোট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কয়টি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বলতে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পারবে</a:t>
            </a:r>
            <a:r>
              <a:rPr dirty="0" sz="3600" lang="en-US">
                <a:solidFill>
                  <a:srgbClr val="00B0F0"/>
                </a:solidFill>
              </a:rPr>
              <a:t>।</a:t>
            </a:r>
          </a:p>
        </p:txBody>
      </p:sp>
      <p:sp>
        <p:nvSpPr>
          <p:cNvPr id="1048607" name="TextBox 6"/>
          <p:cNvSpPr txBox="1"/>
          <p:nvPr/>
        </p:nvSpPr>
        <p:spPr>
          <a:xfrm>
            <a:off x="225843" y="2511848"/>
            <a:ext cx="7880126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3200" lang="en-US" err="1">
                <a:solidFill>
                  <a:srgbClr val="C00000"/>
                </a:solidFill>
              </a:rPr>
              <a:t>বেহেশত</a:t>
            </a:r>
            <a:r>
              <a:rPr dirty="0" sz="3200" lang="en-US">
                <a:solidFill>
                  <a:srgbClr val="C00000"/>
                </a:solidFill>
              </a:rPr>
              <a:t> </a:t>
            </a:r>
            <a:r>
              <a:rPr dirty="0" sz="3200" lang="en-US" err="1">
                <a:solidFill>
                  <a:srgbClr val="C00000"/>
                </a:solidFill>
              </a:rPr>
              <a:t>কাদের</a:t>
            </a:r>
            <a:r>
              <a:rPr dirty="0" sz="3200" lang="en-US">
                <a:solidFill>
                  <a:srgbClr val="C00000"/>
                </a:solidFill>
              </a:rPr>
              <a:t> </a:t>
            </a:r>
            <a:r>
              <a:rPr dirty="0" sz="3200" lang="en-US" err="1">
                <a:solidFill>
                  <a:srgbClr val="C00000"/>
                </a:solidFill>
              </a:rPr>
              <a:t>ঠিকানা</a:t>
            </a:r>
            <a:r>
              <a:rPr dirty="0" sz="3200" lang="en-US">
                <a:solidFill>
                  <a:srgbClr val="C00000"/>
                </a:solidFill>
              </a:rPr>
              <a:t> </a:t>
            </a:r>
            <a:r>
              <a:rPr dirty="0" sz="3200" lang="en-US" err="1">
                <a:solidFill>
                  <a:srgbClr val="C00000"/>
                </a:solidFill>
              </a:rPr>
              <a:t>জানতে</a:t>
            </a:r>
            <a:r>
              <a:rPr dirty="0" sz="3200" lang="en-US">
                <a:solidFill>
                  <a:srgbClr val="C00000"/>
                </a:solidFill>
              </a:rPr>
              <a:t> </a:t>
            </a:r>
            <a:r>
              <a:rPr dirty="0" sz="3200" lang="en-US" err="1">
                <a:solidFill>
                  <a:srgbClr val="C00000"/>
                </a:solidFill>
              </a:rPr>
              <a:t>পারবে</a:t>
            </a:r>
            <a:r>
              <a:rPr dirty="0" sz="3200" lang="en-US">
                <a:solidFill>
                  <a:srgbClr val="C00000"/>
                </a:solidFill>
              </a:rPr>
              <a:t> ।</a:t>
            </a:r>
          </a:p>
        </p:txBody>
      </p:sp>
      <p:sp>
        <p:nvSpPr>
          <p:cNvPr id="1048608" name="TextBox 7"/>
          <p:cNvSpPr txBox="1"/>
          <p:nvPr/>
        </p:nvSpPr>
        <p:spPr>
          <a:xfrm>
            <a:off x="165252" y="804237"/>
            <a:ext cx="7380881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v"/>
            </a:pPr>
            <a:r>
              <a:rPr dirty="0" sz="3600" lang="en-US" err="1"/>
              <a:t>বেহেশতের</a:t>
            </a:r>
            <a:r>
              <a:rPr dirty="0" sz="3600" lang="en-US"/>
              <a:t> </a:t>
            </a:r>
            <a:r>
              <a:rPr dirty="0" sz="3600" lang="en-US" err="1"/>
              <a:t>পরিচয়</a:t>
            </a:r>
            <a:r>
              <a:rPr dirty="0" sz="3600" lang="en-US"/>
              <a:t> </a:t>
            </a:r>
            <a:r>
              <a:rPr dirty="0" sz="3600" lang="en-US" err="1"/>
              <a:t>দিতে</a:t>
            </a:r>
            <a:r>
              <a:rPr dirty="0" sz="3600" lang="en-US"/>
              <a:t> </a:t>
            </a:r>
            <a:r>
              <a:rPr dirty="0" sz="3600" lang="en-US" err="1"/>
              <a:t>পারবে</a:t>
            </a:r>
            <a:r>
              <a:rPr dirty="0" sz="3600" lang="en-US"/>
              <a:t> ।</a:t>
            </a:r>
          </a:p>
        </p:txBody>
      </p:sp>
      <p:sp>
        <p:nvSpPr>
          <p:cNvPr id="1048609" name="TextBox 9"/>
          <p:cNvSpPr txBox="1"/>
          <p:nvPr/>
        </p:nvSpPr>
        <p:spPr>
          <a:xfrm>
            <a:off x="225844" y="3294043"/>
            <a:ext cx="7681850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3200" lang="en-US" err="1">
                <a:solidFill>
                  <a:srgbClr val="7030A0"/>
                </a:solidFill>
              </a:rPr>
              <a:t>বেহেশতের</a:t>
            </a:r>
            <a:r>
              <a:rPr dirty="0" sz="3200" lang="en-US">
                <a:solidFill>
                  <a:srgbClr val="7030A0"/>
                </a:solidFill>
              </a:rPr>
              <a:t> </a:t>
            </a:r>
            <a:r>
              <a:rPr dirty="0" sz="3200" lang="en-US" err="1">
                <a:solidFill>
                  <a:srgbClr val="7030A0"/>
                </a:solidFill>
              </a:rPr>
              <a:t>নামগুলো</a:t>
            </a:r>
            <a:r>
              <a:rPr dirty="0" sz="3200" lang="en-US">
                <a:solidFill>
                  <a:srgbClr val="7030A0"/>
                </a:solidFill>
              </a:rPr>
              <a:t> </a:t>
            </a:r>
            <a:r>
              <a:rPr dirty="0" sz="3200" lang="en-US" err="1">
                <a:solidFill>
                  <a:srgbClr val="7030A0"/>
                </a:solidFill>
              </a:rPr>
              <a:t>বলতে</a:t>
            </a:r>
            <a:r>
              <a:rPr dirty="0" sz="3200" lang="en-US">
                <a:solidFill>
                  <a:srgbClr val="7030A0"/>
                </a:solidFill>
              </a:rPr>
              <a:t> </a:t>
            </a:r>
            <a:r>
              <a:rPr dirty="0" sz="3200" lang="en-US" err="1">
                <a:solidFill>
                  <a:srgbClr val="7030A0"/>
                </a:solidFill>
              </a:rPr>
              <a:t>পারবে</a:t>
            </a:r>
            <a:r>
              <a:rPr dirty="0" sz="3200" lang="en-US">
                <a:solidFill>
                  <a:srgbClr val="7030A0"/>
                </a:solidFill>
              </a:rPr>
              <a:t> ।</a:t>
            </a:r>
          </a:p>
        </p:txBody>
      </p:sp>
      <p:sp>
        <p:nvSpPr>
          <p:cNvPr id="1048610" name="TextBox 10"/>
          <p:cNvSpPr txBox="1"/>
          <p:nvPr/>
        </p:nvSpPr>
        <p:spPr>
          <a:xfrm>
            <a:off x="225843" y="4076239"/>
            <a:ext cx="7880125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3200" lang="en-US" err="1">
                <a:solidFill>
                  <a:srgbClr val="92D050"/>
                </a:solidFill>
              </a:rPr>
              <a:t>জাহান্নামের</a:t>
            </a:r>
            <a:r>
              <a:rPr dirty="0" sz="3200" lang="en-US">
                <a:solidFill>
                  <a:srgbClr val="92D050"/>
                </a:solidFill>
              </a:rPr>
              <a:t> </a:t>
            </a:r>
            <a:r>
              <a:rPr dirty="0" sz="3200" lang="en-US" err="1">
                <a:solidFill>
                  <a:srgbClr val="92D050"/>
                </a:solidFill>
              </a:rPr>
              <a:t>সংখ্যা</a:t>
            </a:r>
            <a:r>
              <a:rPr dirty="0" sz="3200" lang="en-US">
                <a:solidFill>
                  <a:srgbClr val="92D050"/>
                </a:solidFill>
              </a:rPr>
              <a:t> </a:t>
            </a:r>
            <a:r>
              <a:rPr dirty="0" sz="3200" lang="en-US" err="1">
                <a:solidFill>
                  <a:srgbClr val="92D050"/>
                </a:solidFill>
              </a:rPr>
              <a:t>কয়টি</a:t>
            </a:r>
            <a:r>
              <a:rPr dirty="0" sz="3200" lang="en-US">
                <a:solidFill>
                  <a:srgbClr val="92D050"/>
                </a:solidFill>
              </a:rPr>
              <a:t> </a:t>
            </a:r>
            <a:r>
              <a:rPr dirty="0" sz="3200" lang="en-US" err="1">
                <a:solidFill>
                  <a:srgbClr val="92D050"/>
                </a:solidFill>
              </a:rPr>
              <a:t>বলতে</a:t>
            </a:r>
            <a:r>
              <a:rPr dirty="0" sz="3200" lang="en-US">
                <a:solidFill>
                  <a:srgbClr val="92D050"/>
                </a:solidFill>
              </a:rPr>
              <a:t> </a:t>
            </a:r>
            <a:r>
              <a:rPr dirty="0" sz="3200" lang="en-US" err="1">
                <a:solidFill>
                  <a:srgbClr val="92D050"/>
                </a:solidFill>
              </a:rPr>
              <a:t>পারবে</a:t>
            </a:r>
            <a:r>
              <a:rPr dirty="0" sz="3200" lang="en-US">
                <a:solidFill>
                  <a:srgbClr val="92D050"/>
                </a:solidFill>
              </a:rPr>
              <a:t> ।</a:t>
            </a:r>
          </a:p>
        </p:txBody>
      </p:sp>
      <p:sp>
        <p:nvSpPr>
          <p:cNvPr id="1048611" name="TextBox 11"/>
          <p:cNvSpPr txBox="1"/>
          <p:nvPr/>
        </p:nvSpPr>
        <p:spPr>
          <a:xfrm>
            <a:off x="225843" y="4968607"/>
            <a:ext cx="7005381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3200" lang="en-US" err="1"/>
              <a:t>জাহান্নামের</a:t>
            </a:r>
            <a:r>
              <a:rPr dirty="0" sz="3200" lang="en-US"/>
              <a:t> </a:t>
            </a:r>
            <a:r>
              <a:rPr dirty="0" sz="3200" lang="en-US" err="1"/>
              <a:t>নামগুলো</a:t>
            </a:r>
            <a:r>
              <a:rPr dirty="0" sz="3200" lang="en-US"/>
              <a:t> </a:t>
            </a:r>
            <a:r>
              <a:rPr dirty="0" sz="3200" lang="en-US" err="1"/>
              <a:t>বলতে</a:t>
            </a:r>
            <a:r>
              <a:rPr dirty="0" sz="3200" lang="en-US"/>
              <a:t> </a:t>
            </a:r>
            <a:r>
              <a:rPr dirty="0" sz="3200" lang="en-US" err="1"/>
              <a:t>পারবে</a:t>
            </a:r>
            <a:r>
              <a:rPr dirty="0" sz="3200" lang="en-US"/>
              <a:t> ।</a:t>
            </a:r>
          </a:p>
        </p:txBody>
      </p:sp>
      <p:sp>
        <p:nvSpPr>
          <p:cNvPr id="1048612" name="TextBox 2"/>
          <p:cNvSpPr txBox="1"/>
          <p:nvPr/>
        </p:nvSpPr>
        <p:spPr>
          <a:xfrm>
            <a:off x="258893" y="5750803"/>
            <a:ext cx="7648801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v"/>
            </a:pPr>
            <a:r>
              <a:rPr dirty="0" sz="3200" lang="en-US" err="1">
                <a:solidFill>
                  <a:srgbClr val="00B050"/>
                </a:solidFill>
              </a:rPr>
              <a:t>জাহান্নাম</a:t>
            </a:r>
            <a:r>
              <a:rPr dirty="0" sz="3200" lang="en-US">
                <a:solidFill>
                  <a:srgbClr val="00B050"/>
                </a:solidFill>
              </a:rPr>
              <a:t> </a:t>
            </a:r>
            <a:r>
              <a:rPr altLang="en-US" dirty="0" sz="3200" lang="en-GB" err="1">
                <a:solidFill>
                  <a:srgbClr val="00B050"/>
                </a:solidFill>
              </a:rPr>
              <a:t>ক</a:t>
            </a:r>
            <a:r>
              <a:rPr altLang="en-US" dirty="0" sz="3200" lang="en-GB" err="1">
                <a:solidFill>
                  <a:srgbClr val="00B050"/>
                </a:solidFill>
              </a:rPr>
              <a:t>া</a:t>
            </a:r>
            <a:r>
              <a:rPr altLang="en-US" dirty="0" sz="3200" lang="en-GB" err="1">
                <a:solidFill>
                  <a:srgbClr val="00B050"/>
                </a:solidFill>
              </a:rPr>
              <a:t>র</a:t>
            </a:r>
            <a:r>
              <a:rPr dirty="0" sz="3200" lang="en-US">
                <a:solidFill>
                  <a:srgbClr val="00B050"/>
                </a:solidFill>
              </a:rPr>
              <a:t> </a:t>
            </a:r>
            <a:r>
              <a:rPr dirty="0" sz="3200" lang="en-US" err="1">
                <a:solidFill>
                  <a:srgbClr val="00B050"/>
                </a:solidFill>
              </a:rPr>
              <a:t>ঠিকানা</a:t>
            </a:r>
            <a:r>
              <a:rPr dirty="0" sz="3200" lang="en-US">
                <a:solidFill>
                  <a:srgbClr val="00B050"/>
                </a:solidFill>
              </a:rPr>
              <a:t> </a:t>
            </a:r>
            <a:r>
              <a:rPr dirty="0" sz="3200" lang="en-US" err="1">
                <a:solidFill>
                  <a:srgbClr val="00B050"/>
                </a:solidFill>
              </a:rPr>
              <a:t>জানতে</a:t>
            </a:r>
            <a:r>
              <a:rPr dirty="0" sz="3200" lang="en-US">
                <a:solidFill>
                  <a:srgbClr val="00B050"/>
                </a:solidFill>
              </a:rPr>
              <a:t> </a:t>
            </a:r>
            <a:r>
              <a:rPr dirty="0" sz="3200" lang="en-US" err="1">
                <a:solidFill>
                  <a:srgbClr val="00B050"/>
                </a:solidFill>
              </a:rPr>
              <a:t>পারবে</a:t>
            </a:r>
            <a:r>
              <a:rPr dirty="0" sz="3200" lang="en-US">
                <a:solidFill>
                  <a:srgbClr val="00B050"/>
                </a:solidFill>
              </a:rPr>
              <a:t> ।</a:t>
            </a:r>
            <a:endParaRPr altLang="en-US" lang="zh-CN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"/>
          <p:cNvSpPr txBox="1"/>
          <p:nvPr/>
        </p:nvSpPr>
        <p:spPr>
          <a:xfrm>
            <a:off x="4913523" y="0"/>
            <a:ext cx="4945688" cy="64633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3600" lang="en-US" err="1">
                <a:solidFill>
                  <a:srgbClr val="00B0F0"/>
                </a:solidFill>
              </a:rPr>
              <a:t>একক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কাজ</a:t>
            </a:r>
            <a:endParaRPr dirty="0" sz="3600" lang="en-US">
              <a:solidFill>
                <a:srgbClr val="00B0F0"/>
              </a:solidFill>
            </a:endParaRPr>
          </a:p>
        </p:txBody>
      </p:sp>
      <p:sp>
        <p:nvSpPr>
          <p:cNvPr id="1048614" name="TextBox 2"/>
          <p:cNvSpPr txBox="1"/>
          <p:nvPr/>
        </p:nvSpPr>
        <p:spPr>
          <a:xfrm>
            <a:off x="1101688" y="1123721"/>
            <a:ext cx="8345920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dirty="0" sz="3600" lang="en-US" err="1">
                <a:solidFill>
                  <a:srgbClr val="FF0000"/>
                </a:solidFill>
              </a:rPr>
              <a:t>তুমি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বলত</a:t>
            </a:r>
            <a:r>
              <a:rPr dirty="0" sz="3600" lang="en-US">
                <a:solidFill>
                  <a:srgbClr val="FF0000"/>
                </a:solidFill>
              </a:rPr>
              <a:t> ? </a:t>
            </a:r>
            <a:r>
              <a:rPr dirty="0" sz="3600" lang="en-US" err="1">
                <a:solidFill>
                  <a:srgbClr val="FF0000"/>
                </a:solidFill>
              </a:rPr>
              <a:t>জান্নাত</a:t>
            </a:r>
            <a:r>
              <a:rPr dirty="0" sz="3600" lang="en-US">
                <a:solidFill>
                  <a:srgbClr val="FF0000"/>
                </a:solidFill>
              </a:rPr>
              <a:t> </a:t>
            </a:r>
            <a:r>
              <a:rPr dirty="0" sz="3600" lang="en-US" err="1">
                <a:solidFill>
                  <a:srgbClr val="FF0000"/>
                </a:solidFill>
              </a:rPr>
              <a:t>কতটি</a:t>
            </a:r>
            <a:r>
              <a:rPr dirty="0" sz="3600" lang="en-US">
                <a:solidFill>
                  <a:srgbClr val="FF0000"/>
                </a:solidFill>
              </a:rPr>
              <a:t> ?</a:t>
            </a:r>
          </a:p>
        </p:txBody>
      </p:sp>
      <p:sp>
        <p:nvSpPr>
          <p:cNvPr id="1048615" name="TextBox 3"/>
          <p:cNvSpPr txBox="1"/>
          <p:nvPr/>
        </p:nvSpPr>
        <p:spPr>
          <a:xfrm>
            <a:off x="1013551" y="2247441"/>
            <a:ext cx="8661594" cy="624840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600" lang="en-US" err="1">
                <a:solidFill>
                  <a:srgbClr val="00B0F0"/>
                </a:solidFill>
              </a:rPr>
              <a:t>তুমি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জান্নাতের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নামগুলো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বর্ননা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করতে</a:t>
            </a:r>
            <a:r>
              <a:rPr dirty="0" sz="3600" lang="en-US">
                <a:solidFill>
                  <a:srgbClr val="00B0F0"/>
                </a:solidFill>
              </a:rPr>
              <a:t> </a:t>
            </a:r>
            <a:r>
              <a:rPr dirty="0" sz="3600" lang="en-US" err="1">
                <a:solidFill>
                  <a:srgbClr val="00B0F0"/>
                </a:solidFill>
              </a:rPr>
              <a:t>পারবে</a:t>
            </a:r>
            <a:r>
              <a:rPr dirty="0" sz="3600" lang="en-US">
                <a:solidFill>
                  <a:srgbClr val="00B0F0"/>
                </a:solidFill>
              </a:rPr>
              <a:t> ?</a:t>
            </a:r>
            <a:endParaRPr dirty="0" sz="3600" lang="en-US">
              <a:solidFill>
                <a:srgbClr val="00B0F0"/>
              </a:solidFill>
            </a:endParaRPr>
          </a:p>
        </p:txBody>
      </p:sp>
      <p:sp>
        <p:nvSpPr>
          <p:cNvPr id="1048616" name="TextBox 4"/>
          <p:cNvSpPr txBox="1"/>
          <p:nvPr/>
        </p:nvSpPr>
        <p:spPr>
          <a:xfrm>
            <a:off x="1013552" y="3128790"/>
            <a:ext cx="9130573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dirty="0" sz="3600" lang="en-US" err="1">
                <a:solidFill>
                  <a:srgbClr val="7030A0"/>
                </a:solidFill>
              </a:rPr>
              <a:t>তুমি</a:t>
            </a:r>
            <a:r>
              <a:rPr dirty="0" sz="3600" lang="en-US">
                <a:solidFill>
                  <a:srgbClr val="7030A0"/>
                </a:solidFill>
              </a:rPr>
              <a:t> </a:t>
            </a:r>
            <a:r>
              <a:rPr dirty="0" sz="3600" lang="en-US" err="1">
                <a:solidFill>
                  <a:srgbClr val="7030A0"/>
                </a:solidFill>
              </a:rPr>
              <a:t>বলত</a:t>
            </a:r>
            <a:r>
              <a:rPr dirty="0" sz="3600" lang="en-US">
                <a:solidFill>
                  <a:srgbClr val="7030A0"/>
                </a:solidFill>
              </a:rPr>
              <a:t> </a:t>
            </a:r>
            <a:r>
              <a:rPr dirty="0" sz="3600" lang="en-US" err="1">
                <a:solidFill>
                  <a:srgbClr val="7030A0"/>
                </a:solidFill>
              </a:rPr>
              <a:t>জাহান্নাম</a:t>
            </a:r>
            <a:r>
              <a:rPr dirty="0" sz="3600" lang="en-US">
                <a:solidFill>
                  <a:srgbClr val="7030A0"/>
                </a:solidFill>
              </a:rPr>
              <a:t> </a:t>
            </a:r>
            <a:r>
              <a:rPr dirty="0" sz="3600" lang="en-US" err="1">
                <a:solidFill>
                  <a:srgbClr val="7030A0"/>
                </a:solidFill>
              </a:rPr>
              <a:t>কতটি</a:t>
            </a:r>
            <a:r>
              <a:rPr dirty="0" sz="3600" lang="en-US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1048617" name="TextBox 5"/>
          <p:cNvSpPr txBox="1"/>
          <p:nvPr/>
        </p:nvSpPr>
        <p:spPr>
          <a:xfrm>
            <a:off x="1013551" y="4140938"/>
            <a:ext cx="8845659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Ø"/>
            </a:pPr>
            <a:r>
              <a:rPr dirty="0" sz="3200" lang="en-US" err="1">
                <a:solidFill>
                  <a:srgbClr val="002060"/>
                </a:solidFill>
              </a:rPr>
              <a:t>তুমি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জাহান্নামর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নামগুলো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বর্ননা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করতে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পারব</a:t>
            </a:r>
            <a:r>
              <a:rPr dirty="0" sz="3200" lang="en-US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1048618" name="TextBox 7"/>
          <p:cNvSpPr txBox="1"/>
          <p:nvPr/>
        </p:nvSpPr>
        <p:spPr>
          <a:xfrm>
            <a:off x="936433" y="5083843"/>
            <a:ext cx="9130573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বলত</a:t>
            </a:r>
            <a:r>
              <a:rPr dirty="0" sz="36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জান্নাতেকারা</a:t>
            </a:r>
            <a:r>
              <a:rPr dirty="0" sz="36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প্রবেশ</a:t>
            </a:r>
            <a:r>
              <a:rPr dirty="0" sz="36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600" lang="en-US" err="1">
                <a:solidFill>
                  <a:schemeClr val="accent2">
                    <a:lumMod val="75000"/>
                  </a:schemeClr>
                </a:solidFill>
              </a:rPr>
              <a:t>করবে</a:t>
            </a:r>
            <a:r>
              <a:rPr dirty="0" sz="3600" lang="en-US">
                <a:solidFill>
                  <a:schemeClr val="accent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1048619" name="TextBox 8"/>
          <p:cNvSpPr txBox="1"/>
          <p:nvPr/>
        </p:nvSpPr>
        <p:spPr>
          <a:xfrm>
            <a:off x="1101688" y="6034434"/>
            <a:ext cx="7988734" cy="646331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Ø"/>
            </a:pPr>
            <a:r>
              <a:rPr dirty="0" sz="3600" lang="en-US" err="1"/>
              <a:t>বলত</a:t>
            </a:r>
            <a:r>
              <a:rPr dirty="0" sz="3600" lang="en-US"/>
              <a:t> </a:t>
            </a:r>
            <a:r>
              <a:rPr dirty="0" sz="3600" lang="en-US" err="1"/>
              <a:t>জাহান্নামে</a:t>
            </a:r>
            <a:r>
              <a:rPr dirty="0" sz="3600" lang="en-US"/>
              <a:t> </a:t>
            </a:r>
            <a:r>
              <a:rPr dirty="0" sz="3600" lang="en-US" err="1"/>
              <a:t>কারা</a:t>
            </a:r>
            <a:r>
              <a:rPr dirty="0" sz="3600" lang="en-US"/>
              <a:t> </a:t>
            </a:r>
            <a:r>
              <a:rPr dirty="0" sz="3600" lang="en-US" err="1"/>
              <a:t>প্রবেশ</a:t>
            </a:r>
            <a:r>
              <a:rPr dirty="0" sz="3600" lang="en-US"/>
              <a:t> </a:t>
            </a:r>
            <a:r>
              <a:rPr altLang="en-US" dirty="0" sz="3600" lang="en-GB"/>
              <a:t>ক</a:t>
            </a:r>
            <a:r>
              <a:rPr altLang="en-US" dirty="0" sz="3600" lang="en-GB"/>
              <a:t>র</a:t>
            </a:r>
            <a:r>
              <a:rPr altLang="en-US" dirty="0" sz="3600" lang="en-GB"/>
              <a:t>ব</a:t>
            </a:r>
            <a:r>
              <a:rPr altLang="en-US" dirty="0" sz="3600" lang="en-GB"/>
              <a:t>ে</a:t>
            </a:r>
            <a:r>
              <a:rPr altLang="en-US" dirty="0" sz="3600" lang="en-US"/>
              <a:t>?</a:t>
            </a:r>
            <a:endParaRPr altLang="en-US" 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extBox 1"/>
          <p:cNvSpPr txBox="1"/>
          <p:nvPr/>
        </p:nvSpPr>
        <p:spPr>
          <a:xfrm>
            <a:off x="4770303" y="1"/>
            <a:ext cx="4855900" cy="769441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4400" lang="en-US" err="1">
                <a:solidFill>
                  <a:schemeClr val="accent6">
                    <a:lumMod val="50000"/>
                  </a:schemeClr>
                </a:solidFill>
              </a:rPr>
              <a:t>দলগত</a:t>
            </a:r>
            <a:r>
              <a:rPr dirty="0" sz="4400" lang="en-US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dirty="0" sz="4400" lang="en-US" err="1">
                <a:solidFill>
                  <a:schemeClr val="accent6">
                    <a:lumMod val="50000"/>
                  </a:schemeClr>
                </a:solidFill>
              </a:rPr>
              <a:t>কাজ</a:t>
            </a:r>
            <a:endParaRPr dirty="0" sz="4400"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48621" name="TextBox 2"/>
          <p:cNvSpPr txBox="1"/>
          <p:nvPr/>
        </p:nvSpPr>
        <p:spPr>
          <a:xfrm>
            <a:off x="-1" y="1028654"/>
            <a:ext cx="12192001" cy="1158240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q"/>
            </a:pPr>
            <a:r>
              <a:rPr dirty="0" sz="3600" lang="en-US" err="1">
                <a:solidFill>
                  <a:srgbClr val="00B050"/>
                </a:solidFill>
              </a:rPr>
              <a:t>জান্নাতের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রক্ষীদের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সলাম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পাওয়ার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জন্য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তোমাদের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কী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করণীয়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বর্ননা</a:t>
            </a:r>
            <a:r>
              <a:rPr dirty="0" sz="3600" lang="en-US">
                <a:solidFill>
                  <a:srgbClr val="00B050"/>
                </a:solidFill>
              </a:rPr>
              <a:t> </a:t>
            </a:r>
            <a:r>
              <a:rPr dirty="0" sz="3600" lang="en-US" err="1">
                <a:solidFill>
                  <a:srgbClr val="00B050"/>
                </a:solidFill>
              </a:rPr>
              <a:t>কর</a:t>
            </a:r>
            <a:r>
              <a:rPr dirty="0" sz="3600" lang="en-US">
                <a:solidFill>
                  <a:srgbClr val="00B050"/>
                </a:solidFill>
              </a:rPr>
              <a:t> ।</a:t>
            </a:r>
          </a:p>
        </p:txBody>
      </p:sp>
      <p:sp>
        <p:nvSpPr>
          <p:cNvPr id="1048622" name="TextBox 4"/>
          <p:cNvSpPr txBox="1"/>
          <p:nvPr/>
        </p:nvSpPr>
        <p:spPr>
          <a:xfrm>
            <a:off x="-94347" y="2216941"/>
            <a:ext cx="11803596" cy="1158240"/>
          </a:xfrm>
          <a:prstGeom prst="rect"/>
          <a:noFill/>
        </p:spPr>
        <p:txBody>
          <a:bodyPr rtlCol="0" wrap="square">
            <a:spAutoFit/>
          </a:bodyPr>
          <a:p>
            <a:pPr indent="-571500" marL="571500">
              <a:buFont typeface="Wingdings" panose="05000000000000000000" pitchFamily="2" charset="2"/>
              <a:buChar char="q"/>
            </a:pPr>
            <a:r>
              <a:rPr dirty="0" sz="3600" lang="en-US" err="1"/>
              <a:t>জহান্নাম</a:t>
            </a:r>
            <a:r>
              <a:rPr dirty="0" sz="3600" lang="en-US"/>
              <a:t> </a:t>
            </a:r>
            <a:r>
              <a:rPr dirty="0" sz="3600" lang="en-US" err="1"/>
              <a:t>থেকে</a:t>
            </a:r>
            <a:r>
              <a:rPr dirty="0" sz="3600" lang="en-US"/>
              <a:t> </a:t>
            </a:r>
            <a:r>
              <a:rPr dirty="0" sz="3600" lang="en-US" err="1"/>
              <a:t>রক্ষা</a:t>
            </a:r>
            <a:r>
              <a:rPr dirty="0" sz="3600" lang="en-US"/>
              <a:t> </a:t>
            </a:r>
            <a:r>
              <a:rPr dirty="0" sz="3600" lang="en-US" err="1"/>
              <a:t>পাওয়ার</a:t>
            </a:r>
            <a:r>
              <a:rPr dirty="0" sz="3600" lang="en-US"/>
              <a:t> </a:t>
            </a:r>
            <a:r>
              <a:rPr dirty="0" sz="3600" lang="en-US" err="1"/>
              <a:t>জন্য</a:t>
            </a:r>
            <a:r>
              <a:rPr dirty="0" sz="3600" lang="en-US"/>
              <a:t> </a:t>
            </a:r>
            <a:r>
              <a:rPr dirty="0" sz="3600" lang="en-US" err="1"/>
              <a:t>তোমাদের</a:t>
            </a:r>
            <a:r>
              <a:rPr dirty="0" sz="3600" lang="en-US"/>
              <a:t> </a:t>
            </a:r>
            <a:r>
              <a:rPr dirty="0" sz="3600" lang="en-US" err="1"/>
              <a:t>কি</a:t>
            </a:r>
            <a:r>
              <a:rPr dirty="0" sz="3600" lang="en-US"/>
              <a:t> </a:t>
            </a:r>
            <a:r>
              <a:rPr dirty="0" sz="3600" lang="en-US" err="1"/>
              <a:t>কি</a:t>
            </a:r>
            <a:r>
              <a:rPr dirty="0" sz="3600" lang="en-US"/>
              <a:t> </a:t>
            </a:r>
            <a:r>
              <a:rPr dirty="0" sz="3600" lang="en-US" err="1"/>
              <a:t>আমল</a:t>
            </a:r>
            <a:r>
              <a:rPr dirty="0" sz="3600" lang="en-US"/>
              <a:t> </a:t>
            </a:r>
            <a:r>
              <a:rPr dirty="0" sz="3600" lang="en-US" err="1"/>
              <a:t>করা</a:t>
            </a:r>
            <a:r>
              <a:rPr dirty="0" sz="3600" lang="en-US"/>
              <a:t> </a:t>
            </a:r>
            <a:r>
              <a:rPr dirty="0" sz="3600" lang="en-US" err="1"/>
              <a:t>দর</a:t>
            </a:r>
            <a:r>
              <a:rPr dirty="0" sz="3600" lang="en-GB" err="1"/>
              <a:t>কা</a:t>
            </a:r>
            <a:r>
              <a:rPr dirty="0" sz="3600" lang="en-US" err="1"/>
              <a:t>র</a:t>
            </a:r>
            <a:r>
              <a:rPr dirty="0" sz="3600" lang="en-US"/>
              <a:t> </a:t>
            </a:r>
            <a:r>
              <a:rPr dirty="0" sz="3600" lang="en-US" err="1"/>
              <a:t>বর্ননা</a:t>
            </a:r>
            <a:r>
              <a:rPr dirty="0" sz="3600" lang="en-US"/>
              <a:t> </a:t>
            </a:r>
            <a:r>
              <a:rPr dirty="0" sz="3600" lang="en-US" err="1"/>
              <a:t>কর</a:t>
            </a:r>
            <a:r>
              <a:rPr dirty="0" sz="3600" lang="en-US"/>
              <a:t> ।</a:t>
            </a:r>
          </a:p>
        </p:txBody>
      </p:sp>
      <p:sp>
        <p:nvSpPr>
          <p:cNvPr id="1048623" name="TextBox 5"/>
          <p:cNvSpPr txBox="1"/>
          <p:nvPr/>
        </p:nvSpPr>
        <p:spPr>
          <a:xfrm>
            <a:off x="-3751891" y="3290812"/>
            <a:ext cx="12267726" cy="584775"/>
          </a:xfrm>
          <a:prstGeom prst="rect"/>
          <a:noFill/>
        </p:spPr>
        <p:txBody>
          <a:bodyPr rtlCol="0" wrap="square">
            <a:spAutoFit/>
          </a:bodyPr>
          <a:p>
            <a:pPr indent="-457200" lvl="8" marL="4114800">
              <a:buFont typeface="Wingdings" panose="05000000000000000000" pitchFamily="2" charset="2"/>
              <a:buChar char="q"/>
            </a:pPr>
            <a:r>
              <a:rPr dirty="0" sz="3200" lang="en-US" err="1">
                <a:solidFill>
                  <a:srgbClr val="002060"/>
                </a:solidFill>
              </a:rPr>
              <a:t>জান্নাতের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নিয়ামত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সমুহের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বর্ননা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দাও</a:t>
            </a:r>
            <a:r>
              <a:rPr dirty="0" sz="3200" lang="en-US">
                <a:solidFill>
                  <a:srgbClr val="002060"/>
                </a:solidFill>
              </a:rPr>
              <a:t> </a:t>
            </a:r>
            <a:r>
              <a:rPr dirty="0" sz="3200" lang="en-US" err="1">
                <a:solidFill>
                  <a:srgbClr val="002060"/>
                </a:solidFill>
              </a:rPr>
              <a:t>এবং</a:t>
            </a:r>
            <a:endParaRPr dirty="0" sz="3200" lang="en-US">
              <a:solidFill>
                <a:srgbClr val="002060"/>
              </a:solidFill>
            </a:endParaRPr>
          </a:p>
        </p:txBody>
      </p:sp>
      <p:sp>
        <p:nvSpPr>
          <p:cNvPr id="1048624" name="TextBox 6"/>
          <p:cNvSpPr txBox="1"/>
          <p:nvPr/>
        </p:nvSpPr>
        <p:spPr>
          <a:xfrm>
            <a:off x="-94347" y="4293810"/>
            <a:ext cx="8563554" cy="1323340"/>
          </a:xfrm>
          <a:prstGeom prst="rect"/>
          <a:noFill/>
        </p:spPr>
        <p:txBody>
          <a:bodyPr rtlCol="0" wrap="square">
            <a:spAutoFit/>
          </a:bodyPr>
          <a:p>
            <a:pPr indent="-457200" lvl="8" marL="457200">
              <a:buFont typeface="Wingdings" panose="05000000000000000000" pitchFamily="2" charset="2"/>
              <a:buChar char="q"/>
            </a:pPr>
            <a:r>
              <a:rPr dirty="0" sz="3200" lang="en-US" err="1">
                <a:solidFill>
                  <a:srgbClr val="FF0000"/>
                </a:solidFill>
              </a:rPr>
              <a:t>জান্নাতিদের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সাথে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কি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আল্লাহ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তালার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দিদার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নছীব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হবে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বর্ননা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 err="1">
                <a:solidFill>
                  <a:srgbClr val="FF0000"/>
                </a:solidFill>
              </a:rPr>
              <a:t>কর</a:t>
            </a:r>
            <a:r>
              <a:rPr dirty="0" sz="3200" lang="en-US">
                <a:solidFill>
                  <a:srgbClr val="FF0000"/>
                </a:solidFill>
              </a:rPr>
              <a:t> </a:t>
            </a:r>
            <a:r>
              <a:rPr dirty="0" sz="3200" lang="en-US"/>
              <a:t>।</a:t>
            </a:r>
          </a:p>
          <a:p>
            <a:pPr indent="-285750" marL="285750">
              <a:buFont typeface="Wingdings" panose="05000000000000000000" pitchFamily="2" charset="2"/>
              <a:buChar char="q"/>
            </a:pPr>
            <a:endParaRPr dirty="0" lang="en-US"/>
          </a:p>
        </p:txBody>
      </p:sp>
      <p:pic>
        <p:nvPicPr>
          <p:cNvPr id="2097158" name="Picture 2" descr="F:\r\IMG_4628.JPG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 cstate="print"/>
          <a:srcRect t="13863"/>
          <a:stretch>
            <a:fillRect/>
          </a:stretch>
        </p:blipFill>
        <p:spPr bwMode="auto">
          <a:xfrm>
            <a:off x="8515835" y="3193011"/>
            <a:ext cx="3418243" cy="3524937"/>
          </a:xfrm>
          <a:prstGeom prst="ellipse"/>
          <a:ln w="190500" cap="rnd">
            <a:solidFill>
              <a:srgbClr val="C8C6BD"/>
            </a:solidFill>
            <a:prstDash val="solid"/>
          </a:ln>
          <a:effectLst>
            <a:outerShdw algn="bl" blurRad="127000" rotWithShape="0">
              <a:srgbClr val="000000"/>
            </a:outerShdw>
          </a:effectLst>
          <a:scene3d>
            <a:camera prst="perspectiveFront" fov="5400000"/>
            <a:lightRig dir="t" rig="threeP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48625" name="TextBox 3"/>
          <p:cNvSpPr txBox="1"/>
          <p:nvPr/>
        </p:nvSpPr>
        <p:spPr>
          <a:xfrm>
            <a:off x="-120381" y="5536958"/>
            <a:ext cx="8719217" cy="584775"/>
          </a:xfrm>
          <a:prstGeom prst="rect"/>
          <a:noFill/>
        </p:spPr>
        <p:txBody>
          <a:bodyPr rtlCol="0" wrap="square">
            <a:spAutoFit/>
          </a:bodyPr>
          <a:p>
            <a:pPr indent="-457200" marL="457200">
              <a:buFont typeface="Wingdings" panose="05000000000000000000" pitchFamily="2" charset="2"/>
              <a:buChar char="q"/>
            </a:pPr>
            <a:r>
              <a:rPr dirty="0" sz="3200" lang="en-US" err="1">
                <a:solidFill>
                  <a:schemeClr val="accent2">
                    <a:lumMod val="75000"/>
                  </a:schemeClr>
                </a:solidFill>
              </a:rPr>
              <a:t>জান্নাতিদেরকে</a:t>
            </a:r>
            <a:r>
              <a:rPr dirty="0" sz="32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200" lang="en-GB">
                <a:solidFill>
                  <a:schemeClr val="accent2">
                    <a:lumMod val="75000"/>
                  </a:schemeClr>
                </a:solidFill>
              </a:rPr>
              <a:t>কিসের</a:t>
            </a:r>
            <a:r>
              <a:rPr dirty="0" sz="32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200" lang="en-GB">
                <a:solidFill>
                  <a:schemeClr val="accent2">
                    <a:lumMod val="75000"/>
                  </a:schemeClr>
                </a:solidFill>
              </a:rPr>
              <a:t>সুসং</a:t>
            </a:r>
            <a:r>
              <a:rPr dirty="0" sz="3200" lang="en-US" err="1">
                <a:solidFill>
                  <a:schemeClr val="accent2">
                    <a:lumMod val="75000"/>
                  </a:schemeClr>
                </a:solidFill>
              </a:rPr>
              <a:t>বাদ</a:t>
            </a:r>
            <a:r>
              <a:rPr dirty="0" sz="3200" lang="en-US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dirty="0" sz="3200" lang="en-US" err="1">
                <a:solidFill>
                  <a:schemeClr val="accent2">
                    <a:lumMod val="75000"/>
                  </a:schemeClr>
                </a:solidFill>
              </a:rPr>
              <a:t>দিবেন</a:t>
            </a:r>
            <a:r>
              <a:rPr dirty="0" sz="3200" lang="en-US">
                <a:solidFill>
                  <a:schemeClr val="accent2">
                    <a:lumMod val="75000"/>
                  </a:schemeClr>
                </a:solidFill>
              </a:rPr>
              <a:t> ।</a:t>
            </a: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t="9791"/>
          <a:stretch>
            <a:fillRect/>
          </a:stretch>
        </p:blipFill>
        <p:spPr>
          <a:xfrm>
            <a:off x="5346853" y="3867682"/>
            <a:ext cx="3861412" cy="2808540"/>
          </a:xfrm>
          <a:prstGeom prst="rect"/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2097160" name="Picture 2" descr="C:\Users\Yunus\Desktop\Islamic Picture\images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5346853" y="639740"/>
            <a:ext cx="3861412" cy="2891166"/>
          </a:xfrm>
          <a:prstGeom prst="rect"/>
          <a:noFill/>
        </p:spPr>
      </p:pic>
      <p:sp>
        <p:nvSpPr>
          <p:cNvPr id="1048626" name="TextBox 3"/>
          <p:cNvSpPr txBox="1"/>
          <p:nvPr/>
        </p:nvSpPr>
        <p:spPr>
          <a:xfrm>
            <a:off x="1600781" y="-70631"/>
            <a:ext cx="7492144" cy="777338"/>
          </a:xfrm>
          <a:prstGeom prst="rect"/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bIns="49630" lIns="99261" rIns="99261" rtlCol="0" tIns="49630" wrap="square">
            <a:spAutoFit/>
          </a:bodyPr>
          <a:p>
            <a:pPr algn="ctr"/>
            <a:r>
              <a:rPr dirty="0" sz="4400" lang="bn-BD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ছবিটি ভালভাবে দেখ -</a:t>
            </a:r>
          </a:p>
        </p:txBody>
      </p:sp>
      <p:pic>
        <p:nvPicPr>
          <p:cNvPr id="2097161" name="Picture 2" descr="E:\Picture\katar-of-namaz-300x188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936433" y="3596738"/>
            <a:ext cx="3511627" cy="3106757"/>
          </a:xfrm>
          <a:prstGeom prst="rect"/>
          <a:noFill/>
        </p:spPr>
      </p:pic>
      <p:pic>
        <p:nvPicPr>
          <p:cNvPr id="2097162" name="Picture 2" descr="C:\Users\Yunus\Desktop\tytytyt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936432" y="639740"/>
            <a:ext cx="3511628" cy="2868483"/>
          </a:xfrm>
          <a:prstGeom prst="rect"/>
          <a:noFill/>
        </p:spPr>
      </p:pic>
      <p:sp>
        <p:nvSpPr>
          <p:cNvPr id="1048627" name="Rounded Rectangle 6"/>
          <p:cNvSpPr/>
          <p:nvPr/>
        </p:nvSpPr>
        <p:spPr>
          <a:xfrm>
            <a:off x="9823374" y="2388242"/>
            <a:ext cx="2368626" cy="2761875"/>
          </a:xfrm>
          <a:prstGeom prst="round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4000" lang="en-US" err="1"/>
              <a:t>নেক</a:t>
            </a:r>
            <a:r>
              <a:rPr dirty="0" sz="4000" lang="en-US"/>
              <a:t>   </a:t>
            </a:r>
            <a:r>
              <a:rPr dirty="0" sz="4000" lang="en-US" err="1"/>
              <a:t>আমল</a:t>
            </a:r>
            <a:endParaRPr dirty="0" sz="4000" lang="en-US"/>
          </a:p>
        </p:txBody>
      </p:sp>
      <p:cxnSp>
        <p:nvCxnSpPr>
          <p:cNvPr id="3145728" name="Straight Arrow Connector 8"/>
          <p:cNvCxnSpPr>
            <a:cxnSpLocks/>
          </p:cNvCxnSpPr>
          <p:nvPr/>
        </p:nvCxnSpPr>
        <p:spPr>
          <a:xfrm flipH="1" flipV="1">
            <a:off x="8593157" y="1861851"/>
            <a:ext cx="1230217" cy="738130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Straight Arrow Connector 10"/>
          <p:cNvCxnSpPr>
            <a:cxnSpLocks/>
          </p:cNvCxnSpPr>
          <p:nvPr/>
        </p:nvCxnSpPr>
        <p:spPr>
          <a:xfrm flipH="1">
            <a:off x="8542662" y="4857867"/>
            <a:ext cx="1718631" cy="452834"/>
          </a:xfrm>
          <a:prstGeom prst="straightConnector1"/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2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17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000" fill="hold" id="27"/>
                                        <p:tgtEl>
                                          <p:spTgt spid="1048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Windows User</dc:creator>
  <cp:lastModifiedBy>Unknown User</cp:lastModifiedBy>
  <dcterms:created xsi:type="dcterms:W3CDTF">2018-03-22T16:15:38Z</dcterms:created>
  <dcterms:modified xsi:type="dcterms:W3CDTF">2020-12-22T02:55:05Z</dcterms:modified>
</cp:coreProperties>
</file>