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56" r:id="rId3"/>
    <p:sldId id="257" r:id="rId4"/>
    <p:sldId id="279" r:id="rId5"/>
    <p:sldId id="278" r:id="rId6"/>
    <p:sldId id="258" r:id="rId7"/>
    <p:sldId id="259" r:id="rId8"/>
    <p:sldId id="280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PE" initials="D" lastIdx="1" clrIdx="0">
    <p:extLst>
      <p:ext uri="{19B8F6BF-5375-455C-9EA6-DF929625EA0E}">
        <p15:presenceInfo xmlns:p15="http://schemas.microsoft.com/office/powerpoint/2012/main" userId="DP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2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2-22T07:19:20.276" idx="1">
    <p:pos x="10" y="10"/>
    <p:text/>
    <p:extLst>
      <p:ext uri="{C676402C-5697-4E1C-873F-D02D1690AC5C}">
        <p15:threadingInfo xmlns:p15="http://schemas.microsoft.com/office/powerpoint/2012/main" timeZoneBias="-36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5254F8-328C-4369-A4A7-555FFF0A5711}" type="doc">
      <dgm:prSet loTypeId="urn:microsoft.com/office/officeart/2005/8/layout/radial5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74389EF7-6486-4575-834D-849E4DA77DBE}">
      <dgm:prSet phldrT="[Text]"/>
      <dgm:spPr/>
      <dgm:t>
        <a:bodyPr/>
        <a:lstStyle/>
        <a:p>
          <a:r>
            <a:rPr lang="bn-BD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পরিবেশ পরিবর্তনের কারণ</a:t>
          </a:r>
          <a:endParaRPr lang="en-US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5281A4A-1FF3-432F-B769-E0BAECA38399}" type="parTrans" cxnId="{EF4773B8-0AA0-4730-8B0F-1D958982444E}">
      <dgm:prSet/>
      <dgm:spPr/>
      <dgm:t>
        <a:bodyPr/>
        <a:lstStyle/>
        <a:p>
          <a:endParaRPr lang="en-US"/>
        </a:p>
      </dgm:t>
    </dgm:pt>
    <dgm:pt modelId="{0D960DF4-2E40-497B-9A7B-1C91B6E31AD3}" type="sibTrans" cxnId="{EF4773B8-0AA0-4730-8B0F-1D958982444E}">
      <dgm:prSet/>
      <dgm:spPr/>
      <dgm:t>
        <a:bodyPr/>
        <a:lstStyle/>
        <a:p>
          <a:endParaRPr lang="en-US"/>
        </a:p>
      </dgm:t>
    </dgm:pt>
    <dgm:pt modelId="{59DA7CA6-076D-4963-ADA4-BE0085C10307}">
      <dgm:prSet phldrT="[Text]" custT="1"/>
      <dgm:spPr/>
      <dgm:t>
        <a:bodyPr/>
        <a:lstStyle/>
        <a:p>
          <a:r>
            <a:rPr lang="bn-BD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খরা</a:t>
          </a:r>
          <a:endParaRPr lang="en-US" sz="4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811DFAC-23D4-4B70-9FC0-A7C136B6DCCE}" type="parTrans" cxnId="{EF9AE75F-2FDB-4A74-BFF5-F71BF07F65F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E005DA4-9AB4-4754-BAD3-3F73535DEEDC}" type="sibTrans" cxnId="{EF9AE75F-2FDB-4A74-BFF5-F71BF07F65F9}">
      <dgm:prSet/>
      <dgm:spPr/>
      <dgm:t>
        <a:bodyPr/>
        <a:lstStyle/>
        <a:p>
          <a:endParaRPr lang="en-US"/>
        </a:p>
      </dgm:t>
    </dgm:pt>
    <dgm:pt modelId="{68ADB168-084C-4D55-8AB0-7C10FC18FDEA}">
      <dgm:prSet phldrT="[Text]" custT="1"/>
      <dgm:spPr/>
      <dgm:t>
        <a:bodyPr/>
        <a:lstStyle/>
        <a:p>
          <a:r>
            <a:rPr lang="bn-BD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বন্যা</a:t>
          </a:r>
          <a:endParaRPr lang="en-US" sz="4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F1B1EE5-A2C5-456E-8CE8-5769C380EDD1}" type="parTrans" cxnId="{358CB9B1-610A-47B9-AE94-EE0F4472D73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FFCBDA1-BB20-4D7F-A5FF-30013AEDB965}" type="sibTrans" cxnId="{358CB9B1-610A-47B9-AE94-EE0F4472D73D}">
      <dgm:prSet/>
      <dgm:spPr/>
      <dgm:t>
        <a:bodyPr/>
        <a:lstStyle/>
        <a:p>
          <a:endParaRPr lang="en-US"/>
        </a:p>
      </dgm:t>
    </dgm:pt>
    <dgm:pt modelId="{20ADA3B0-039F-48E4-9A33-74D30BA2EF36}">
      <dgm:prSet phldrT="[Text]" custT="1"/>
      <dgm:spPr/>
      <dgm:t>
        <a:bodyPr/>
        <a:lstStyle/>
        <a:p>
          <a:r>
            <a:rPr lang="bn-BD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ঝড়</a:t>
          </a:r>
          <a:endParaRPr lang="en-US" sz="54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526AE13-6E6A-46A1-AAC2-553504E1DE40}" type="parTrans" cxnId="{E83DD5C3-FA5C-452F-A1C6-C35CF35B5A8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66C71A4-81BD-408E-85DC-E75DBF1D02FF}" type="sibTrans" cxnId="{E83DD5C3-FA5C-452F-A1C6-C35CF35B5A87}">
      <dgm:prSet/>
      <dgm:spPr/>
      <dgm:t>
        <a:bodyPr/>
        <a:lstStyle/>
        <a:p>
          <a:endParaRPr lang="en-US"/>
        </a:p>
      </dgm:t>
    </dgm:pt>
    <dgm:pt modelId="{FA7804BD-72CB-4513-8E7A-A0FBF5E0C641}">
      <dgm:prSet phldrT="[Text]" custT="1"/>
      <dgm:spPr/>
      <dgm:t>
        <a:bodyPr/>
        <a:lstStyle/>
        <a:p>
          <a:r>
            <a:rPr lang="bn-BD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ভূমিকম্প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0D37EE3-E351-4531-A459-CFE7C4AE334A}" type="parTrans" cxnId="{24CDDECE-B2BB-4774-92F6-16FDF7747F2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00794AE-4DD9-47AD-BF7F-A5F1BB1EAD6F}" type="sibTrans" cxnId="{24CDDECE-B2BB-4774-92F6-16FDF7747F26}">
      <dgm:prSet/>
      <dgm:spPr/>
      <dgm:t>
        <a:bodyPr/>
        <a:lstStyle/>
        <a:p>
          <a:endParaRPr lang="en-US"/>
        </a:p>
      </dgm:t>
    </dgm:pt>
    <dgm:pt modelId="{3A6212D2-8791-460B-B43B-F4EB427FD227}" type="pres">
      <dgm:prSet presAssocID="{115254F8-328C-4369-A4A7-555FFF0A571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1C5969A-BE47-4C05-B765-CA1C425C86C1}" type="pres">
      <dgm:prSet presAssocID="{74389EF7-6486-4575-834D-849E4DA77DBE}" presName="centerShape" presStyleLbl="node0" presStyleIdx="0" presStyleCnt="1"/>
      <dgm:spPr/>
    </dgm:pt>
    <dgm:pt modelId="{8E0CD46F-449B-4E47-A4D2-96C05FED1F4F}" type="pres">
      <dgm:prSet presAssocID="{D811DFAC-23D4-4B70-9FC0-A7C136B6DCCE}" presName="parTrans" presStyleLbl="sibTrans2D1" presStyleIdx="0" presStyleCnt="4"/>
      <dgm:spPr/>
    </dgm:pt>
    <dgm:pt modelId="{EE7B1B7E-9617-4C75-A46D-03CF12C6F551}" type="pres">
      <dgm:prSet presAssocID="{D811DFAC-23D4-4B70-9FC0-A7C136B6DCCE}" presName="connectorText" presStyleLbl="sibTrans2D1" presStyleIdx="0" presStyleCnt="4"/>
      <dgm:spPr/>
    </dgm:pt>
    <dgm:pt modelId="{5947D586-72C6-4120-A8A9-141F6B2AA908}" type="pres">
      <dgm:prSet presAssocID="{59DA7CA6-076D-4963-ADA4-BE0085C10307}" presName="node" presStyleLbl="node1" presStyleIdx="0" presStyleCnt="4" custRadScaleRad="100111" custRadScaleInc="0">
        <dgm:presLayoutVars>
          <dgm:bulletEnabled val="1"/>
        </dgm:presLayoutVars>
      </dgm:prSet>
      <dgm:spPr/>
    </dgm:pt>
    <dgm:pt modelId="{9B129346-755B-4EFF-8BAE-A7D3745C55C1}" type="pres">
      <dgm:prSet presAssocID="{3F1B1EE5-A2C5-456E-8CE8-5769C380EDD1}" presName="parTrans" presStyleLbl="sibTrans2D1" presStyleIdx="1" presStyleCnt="4"/>
      <dgm:spPr/>
    </dgm:pt>
    <dgm:pt modelId="{A903B5B0-62CE-44AA-8CB1-539393FBF90C}" type="pres">
      <dgm:prSet presAssocID="{3F1B1EE5-A2C5-456E-8CE8-5769C380EDD1}" presName="connectorText" presStyleLbl="sibTrans2D1" presStyleIdx="1" presStyleCnt="4"/>
      <dgm:spPr/>
    </dgm:pt>
    <dgm:pt modelId="{45EF375A-B4F2-4BE0-849C-7994A0AD0DB6}" type="pres">
      <dgm:prSet presAssocID="{68ADB168-084C-4D55-8AB0-7C10FC18FDEA}" presName="node" presStyleLbl="node1" presStyleIdx="1" presStyleCnt="4">
        <dgm:presLayoutVars>
          <dgm:bulletEnabled val="1"/>
        </dgm:presLayoutVars>
      </dgm:prSet>
      <dgm:spPr/>
    </dgm:pt>
    <dgm:pt modelId="{C9010C89-3DFB-4DDA-ACBB-67CEE4EEC978}" type="pres">
      <dgm:prSet presAssocID="{2526AE13-6E6A-46A1-AAC2-553504E1DE40}" presName="parTrans" presStyleLbl="sibTrans2D1" presStyleIdx="2" presStyleCnt="4"/>
      <dgm:spPr/>
    </dgm:pt>
    <dgm:pt modelId="{9EE0AA99-975E-4965-B67E-DFCB8B87365C}" type="pres">
      <dgm:prSet presAssocID="{2526AE13-6E6A-46A1-AAC2-553504E1DE40}" presName="connectorText" presStyleLbl="sibTrans2D1" presStyleIdx="2" presStyleCnt="4"/>
      <dgm:spPr/>
    </dgm:pt>
    <dgm:pt modelId="{46A4D23F-2893-4CED-B34E-3179E353F7A3}" type="pres">
      <dgm:prSet presAssocID="{20ADA3B0-039F-48E4-9A33-74D30BA2EF36}" presName="node" presStyleLbl="node1" presStyleIdx="2" presStyleCnt="4">
        <dgm:presLayoutVars>
          <dgm:bulletEnabled val="1"/>
        </dgm:presLayoutVars>
      </dgm:prSet>
      <dgm:spPr/>
    </dgm:pt>
    <dgm:pt modelId="{B25B5175-BE5C-4ED3-ACEC-027D8CD3DA9C}" type="pres">
      <dgm:prSet presAssocID="{90D37EE3-E351-4531-A459-CFE7C4AE334A}" presName="parTrans" presStyleLbl="sibTrans2D1" presStyleIdx="3" presStyleCnt="4"/>
      <dgm:spPr/>
    </dgm:pt>
    <dgm:pt modelId="{4E81EC95-0CD4-4561-8A63-BAB73F049E26}" type="pres">
      <dgm:prSet presAssocID="{90D37EE3-E351-4531-A459-CFE7C4AE334A}" presName="connectorText" presStyleLbl="sibTrans2D1" presStyleIdx="3" presStyleCnt="4"/>
      <dgm:spPr/>
    </dgm:pt>
    <dgm:pt modelId="{FFB128A0-2CB0-4B18-A1D2-E629AE0F586E}" type="pres">
      <dgm:prSet presAssocID="{FA7804BD-72CB-4513-8E7A-A0FBF5E0C641}" presName="node" presStyleLbl="node1" presStyleIdx="3" presStyleCnt="4">
        <dgm:presLayoutVars>
          <dgm:bulletEnabled val="1"/>
        </dgm:presLayoutVars>
      </dgm:prSet>
      <dgm:spPr/>
    </dgm:pt>
  </dgm:ptLst>
  <dgm:cxnLst>
    <dgm:cxn modelId="{1C5DA701-18F5-4A5D-806A-BA3839298A3B}" type="presOf" srcId="{59DA7CA6-076D-4963-ADA4-BE0085C10307}" destId="{5947D586-72C6-4120-A8A9-141F6B2AA908}" srcOrd="0" destOrd="0" presId="urn:microsoft.com/office/officeart/2005/8/layout/radial5"/>
    <dgm:cxn modelId="{71E53D24-3A95-456B-936A-A440A880D3AA}" type="presOf" srcId="{20ADA3B0-039F-48E4-9A33-74D30BA2EF36}" destId="{46A4D23F-2893-4CED-B34E-3179E353F7A3}" srcOrd="0" destOrd="0" presId="urn:microsoft.com/office/officeart/2005/8/layout/radial5"/>
    <dgm:cxn modelId="{EC2DEA2E-C0A5-4A95-972C-26C01002CFEE}" type="presOf" srcId="{68ADB168-084C-4D55-8AB0-7C10FC18FDEA}" destId="{45EF375A-B4F2-4BE0-849C-7994A0AD0DB6}" srcOrd="0" destOrd="0" presId="urn:microsoft.com/office/officeart/2005/8/layout/radial5"/>
    <dgm:cxn modelId="{EF9AE75F-2FDB-4A74-BFF5-F71BF07F65F9}" srcId="{74389EF7-6486-4575-834D-849E4DA77DBE}" destId="{59DA7CA6-076D-4963-ADA4-BE0085C10307}" srcOrd="0" destOrd="0" parTransId="{D811DFAC-23D4-4B70-9FC0-A7C136B6DCCE}" sibTransId="{9E005DA4-9AB4-4754-BAD3-3F73535DEEDC}"/>
    <dgm:cxn modelId="{489EFA42-222B-4A86-9213-22A9AB90979F}" type="presOf" srcId="{115254F8-328C-4369-A4A7-555FFF0A5711}" destId="{3A6212D2-8791-460B-B43B-F4EB427FD227}" srcOrd="0" destOrd="0" presId="urn:microsoft.com/office/officeart/2005/8/layout/radial5"/>
    <dgm:cxn modelId="{08476466-C8B3-4C8F-B70C-83D07B41A764}" type="presOf" srcId="{74389EF7-6486-4575-834D-849E4DA77DBE}" destId="{91C5969A-BE47-4C05-B765-CA1C425C86C1}" srcOrd="0" destOrd="0" presId="urn:microsoft.com/office/officeart/2005/8/layout/radial5"/>
    <dgm:cxn modelId="{D502B247-0958-4D08-B752-AEC1BE800B03}" type="presOf" srcId="{3F1B1EE5-A2C5-456E-8CE8-5769C380EDD1}" destId="{A903B5B0-62CE-44AA-8CB1-539393FBF90C}" srcOrd="1" destOrd="0" presId="urn:microsoft.com/office/officeart/2005/8/layout/radial5"/>
    <dgm:cxn modelId="{EC394C4A-72CB-4BA0-BA76-33D528F88C18}" type="presOf" srcId="{90D37EE3-E351-4531-A459-CFE7C4AE334A}" destId="{B25B5175-BE5C-4ED3-ACEC-027D8CD3DA9C}" srcOrd="0" destOrd="0" presId="urn:microsoft.com/office/officeart/2005/8/layout/radial5"/>
    <dgm:cxn modelId="{640F0E8B-DAA2-4022-B9F5-3FA9621D5D2C}" type="presOf" srcId="{90D37EE3-E351-4531-A459-CFE7C4AE334A}" destId="{4E81EC95-0CD4-4561-8A63-BAB73F049E26}" srcOrd="1" destOrd="0" presId="urn:microsoft.com/office/officeart/2005/8/layout/radial5"/>
    <dgm:cxn modelId="{7D9DE19A-353F-47DB-A6D1-12DB26BB5144}" type="presOf" srcId="{D811DFAC-23D4-4B70-9FC0-A7C136B6DCCE}" destId="{EE7B1B7E-9617-4C75-A46D-03CF12C6F551}" srcOrd="1" destOrd="0" presId="urn:microsoft.com/office/officeart/2005/8/layout/radial5"/>
    <dgm:cxn modelId="{C047B6AA-DE1B-41B4-B9E7-537032895665}" type="presOf" srcId="{2526AE13-6E6A-46A1-AAC2-553504E1DE40}" destId="{9EE0AA99-975E-4965-B67E-DFCB8B87365C}" srcOrd="1" destOrd="0" presId="urn:microsoft.com/office/officeart/2005/8/layout/radial5"/>
    <dgm:cxn modelId="{358CB9B1-610A-47B9-AE94-EE0F4472D73D}" srcId="{74389EF7-6486-4575-834D-849E4DA77DBE}" destId="{68ADB168-084C-4D55-8AB0-7C10FC18FDEA}" srcOrd="1" destOrd="0" parTransId="{3F1B1EE5-A2C5-456E-8CE8-5769C380EDD1}" sibTransId="{EFFCBDA1-BB20-4D7F-A5FF-30013AEDB965}"/>
    <dgm:cxn modelId="{EF4773B8-0AA0-4730-8B0F-1D958982444E}" srcId="{115254F8-328C-4369-A4A7-555FFF0A5711}" destId="{74389EF7-6486-4575-834D-849E4DA77DBE}" srcOrd="0" destOrd="0" parTransId="{F5281A4A-1FF3-432F-B769-E0BAECA38399}" sibTransId="{0D960DF4-2E40-497B-9A7B-1C91B6E31AD3}"/>
    <dgm:cxn modelId="{E83DD5C3-FA5C-452F-A1C6-C35CF35B5A87}" srcId="{74389EF7-6486-4575-834D-849E4DA77DBE}" destId="{20ADA3B0-039F-48E4-9A33-74D30BA2EF36}" srcOrd="2" destOrd="0" parTransId="{2526AE13-6E6A-46A1-AAC2-553504E1DE40}" sibTransId="{C66C71A4-81BD-408E-85DC-E75DBF1D02FF}"/>
    <dgm:cxn modelId="{24CDDECE-B2BB-4774-92F6-16FDF7747F26}" srcId="{74389EF7-6486-4575-834D-849E4DA77DBE}" destId="{FA7804BD-72CB-4513-8E7A-A0FBF5E0C641}" srcOrd="3" destOrd="0" parTransId="{90D37EE3-E351-4531-A459-CFE7C4AE334A}" sibTransId="{400794AE-4DD9-47AD-BF7F-A5F1BB1EAD6F}"/>
    <dgm:cxn modelId="{69BCD9E3-67AC-4507-B2F2-77A9E9F91CBC}" type="presOf" srcId="{3F1B1EE5-A2C5-456E-8CE8-5769C380EDD1}" destId="{9B129346-755B-4EFF-8BAE-A7D3745C55C1}" srcOrd="0" destOrd="0" presId="urn:microsoft.com/office/officeart/2005/8/layout/radial5"/>
    <dgm:cxn modelId="{D62C34F6-59F2-42B0-9C8F-0059B9C4B590}" type="presOf" srcId="{FA7804BD-72CB-4513-8E7A-A0FBF5E0C641}" destId="{FFB128A0-2CB0-4B18-A1D2-E629AE0F586E}" srcOrd="0" destOrd="0" presId="urn:microsoft.com/office/officeart/2005/8/layout/radial5"/>
    <dgm:cxn modelId="{9EAD1CF9-E097-4713-A803-BFC09CEB6740}" type="presOf" srcId="{2526AE13-6E6A-46A1-AAC2-553504E1DE40}" destId="{C9010C89-3DFB-4DDA-ACBB-67CEE4EEC978}" srcOrd="0" destOrd="0" presId="urn:microsoft.com/office/officeart/2005/8/layout/radial5"/>
    <dgm:cxn modelId="{931E85FA-B605-41B5-AC03-620041043A59}" type="presOf" srcId="{D811DFAC-23D4-4B70-9FC0-A7C136B6DCCE}" destId="{8E0CD46F-449B-4E47-A4D2-96C05FED1F4F}" srcOrd="0" destOrd="0" presId="urn:microsoft.com/office/officeart/2005/8/layout/radial5"/>
    <dgm:cxn modelId="{583F0EC4-8C1B-408A-B798-EC5EAAA0BDC7}" type="presParOf" srcId="{3A6212D2-8791-460B-B43B-F4EB427FD227}" destId="{91C5969A-BE47-4C05-B765-CA1C425C86C1}" srcOrd="0" destOrd="0" presId="urn:microsoft.com/office/officeart/2005/8/layout/radial5"/>
    <dgm:cxn modelId="{DC568C85-8171-411B-8249-B172B36B7B03}" type="presParOf" srcId="{3A6212D2-8791-460B-B43B-F4EB427FD227}" destId="{8E0CD46F-449B-4E47-A4D2-96C05FED1F4F}" srcOrd="1" destOrd="0" presId="urn:microsoft.com/office/officeart/2005/8/layout/radial5"/>
    <dgm:cxn modelId="{50F9238A-5D0B-4C33-878E-EE9F2650D72C}" type="presParOf" srcId="{8E0CD46F-449B-4E47-A4D2-96C05FED1F4F}" destId="{EE7B1B7E-9617-4C75-A46D-03CF12C6F551}" srcOrd="0" destOrd="0" presId="urn:microsoft.com/office/officeart/2005/8/layout/radial5"/>
    <dgm:cxn modelId="{708F3978-1A70-49AA-8D53-221C50159183}" type="presParOf" srcId="{3A6212D2-8791-460B-B43B-F4EB427FD227}" destId="{5947D586-72C6-4120-A8A9-141F6B2AA908}" srcOrd="2" destOrd="0" presId="urn:microsoft.com/office/officeart/2005/8/layout/radial5"/>
    <dgm:cxn modelId="{BF1D5583-9B47-4189-8335-A6DF94BA8B97}" type="presParOf" srcId="{3A6212D2-8791-460B-B43B-F4EB427FD227}" destId="{9B129346-755B-4EFF-8BAE-A7D3745C55C1}" srcOrd="3" destOrd="0" presId="urn:microsoft.com/office/officeart/2005/8/layout/radial5"/>
    <dgm:cxn modelId="{AAF350C9-5218-4D8D-873D-01FF932A947F}" type="presParOf" srcId="{9B129346-755B-4EFF-8BAE-A7D3745C55C1}" destId="{A903B5B0-62CE-44AA-8CB1-539393FBF90C}" srcOrd="0" destOrd="0" presId="urn:microsoft.com/office/officeart/2005/8/layout/radial5"/>
    <dgm:cxn modelId="{0481FB2B-CDA5-4AFA-855E-76A9B2738C3B}" type="presParOf" srcId="{3A6212D2-8791-460B-B43B-F4EB427FD227}" destId="{45EF375A-B4F2-4BE0-849C-7994A0AD0DB6}" srcOrd="4" destOrd="0" presId="urn:microsoft.com/office/officeart/2005/8/layout/radial5"/>
    <dgm:cxn modelId="{499A31B5-3FC8-4E2A-87B3-A202C3184826}" type="presParOf" srcId="{3A6212D2-8791-460B-B43B-F4EB427FD227}" destId="{C9010C89-3DFB-4DDA-ACBB-67CEE4EEC978}" srcOrd="5" destOrd="0" presId="urn:microsoft.com/office/officeart/2005/8/layout/radial5"/>
    <dgm:cxn modelId="{802C0D28-7628-43F5-8E22-8F441DC964C0}" type="presParOf" srcId="{C9010C89-3DFB-4DDA-ACBB-67CEE4EEC978}" destId="{9EE0AA99-975E-4965-B67E-DFCB8B87365C}" srcOrd="0" destOrd="0" presId="urn:microsoft.com/office/officeart/2005/8/layout/radial5"/>
    <dgm:cxn modelId="{48F288D2-EC1A-49C2-BAA9-17AA31961CC9}" type="presParOf" srcId="{3A6212D2-8791-460B-B43B-F4EB427FD227}" destId="{46A4D23F-2893-4CED-B34E-3179E353F7A3}" srcOrd="6" destOrd="0" presId="urn:microsoft.com/office/officeart/2005/8/layout/radial5"/>
    <dgm:cxn modelId="{65963CF3-307D-43A7-9A6C-D7D4DC6BC909}" type="presParOf" srcId="{3A6212D2-8791-460B-B43B-F4EB427FD227}" destId="{B25B5175-BE5C-4ED3-ACEC-027D8CD3DA9C}" srcOrd="7" destOrd="0" presId="urn:microsoft.com/office/officeart/2005/8/layout/radial5"/>
    <dgm:cxn modelId="{6634B5B5-1103-404C-9EED-D7A649CDD4CA}" type="presParOf" srcId="{B25B5175-BE5C-4ED3-ACEC-027D8CD3DA9C}" destId="{4E81EC95-0CD4-4561-8A63-BAB73F049E26}" srcOrd="0" destOrd="0" presId="urn:microsoft.com/office/officeart/2005/8/layout/radial5"/>
    <dgm:cxn modelId="{F6A698C8-03FD-4E28-A685-108C0E052DA2}" type="presParOf" srcId="{3A6212D2-8791-460B-B43B-F4EB427FD227}" destId="{FFB128A0-2CB0-4B18-A1D2-E629AE0F586E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C5969A-BE47-4C05-B765-CA1C425C86C1}">
      <dsp:nvSpPr>
        <dsp:cNvPr id="0" name=""/>
        <dsp:cNvSpPr/>
      </dsp:nvSpPr>
      <dsp:spPr>
        <a:xfrm>
          <a:off x="5194101" y="2527101"/>
          <a:ext cx="1803797" cy="1803797"/>
        </a:xfrm>
        <a:prstGeom prst="ellipse">
          <a:avLst/>
        </a:prstGeom>
        <a:gradFill rotWithShape="0">
          <a:gsLst>
            <a:gs pos="0">
              <a:schemeClr val="accent4">
                <a:alpha val="8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alpha val="80000"/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4">
                <a:alpha val="80000"/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8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পরিবেশ পরিবর্তনের কারণ</a:t>
          </a:r>
          <a:endParaRPr lang="en-US" sz="28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58261" y="2791261"/>
        <a:ext cx="1275477" cy="1275477"/>
      </dsp:txXfrm>
    </dsp:sp>
    <dsp:sp modelId="{8E0CD46F-449B-4E47-A4D2-96C05FED1F4F}">
      <dsp:nvSpPr>
        <dsp:cNvPr id="0" name=""/>
        <dsp:cNvSpPr/>
      </dsp:nvSpPr>
      <dsp:spPr>
        <a:xfrm rot="16200000">
          <a:off x="5904325" y="1869654"/>
          <a:ext cx="383349" cy="61329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shade val="9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shade val="90000"/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4">
                <a:shade val="90000"/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>
            <a:solidFill>
              <a:schemeClr val="tx1"/>
            </a:solidFill>
          </a:endParaRPr>
        </a:p>
      </dsp:txBody>
      <dsp:txXfrm>
        <a:off x="5961828" y="2049815"/>
        <a:ext cx="268344" cy="367974"/>
      </dsp:txXfrm>
    </dsp:sp>
    <dsp:sp modelId="{5947D586-72C6-4120-A8A9-141F6B2AA908}">
      <dsp:nvSpPr>
        <dsp:cNvPr id="0" name=""/>
        <dsp:cNvSpPr/>
      </dsp:nvSpPr>
      <dsp:spPr>
        <a:xfrm>
          <a:off x="5194101" y="2"/>
          <a:ext cx="1803797" cy="1803797"/>
        </a:xfrm>
        <a:prstGeom prst="ellipse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alpha val="90000"/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8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খরা</a:t>
          </a:r>
          <a:endParaRPr lang="en-US" sz="48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58261" y="264162"/>
        <a:ext cx="1275477" cy="1275477"/>
      </dsp:txXfrm>
    </dsp:sp>
    <dsp:sp modelId="{9B129346-755B-4EFF-8BAE-A7D3745C55C1}">
      <dsp:nvSpPr>
        <dsp:cNvPr id="0" name=""/>
        <dsp:cNvSpPr/>
      </dsp:nvSpPr>
      <dsp:spPr>
        <a:xfrm>
          <a:off x="7156408" y="3122354"/>
          <a:ext cx="381864" cy="61329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shade val="90000"/>
                <a:hueOff val="-80260"/>
                <a:satOff val="-1886"/>
                <a:lumOff val="1042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shade val="90000"/>
                <a:hueOff val="-80260"/>
                <a:satOff val="-1886"/>
                <a:lumOff val="1042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4">
                <a:shade val="90000"/>
                <a:hueOff val="-80260"/>
                <a:satOff val="-1886"/>
                <a:lumOff val="1042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>
            <a:solidFill>
              <a:schemeClr val="tx1"/>
            </a:solidFill>
          </a:endParaRPr>
        </a:p>
      </dsp:txBody>
      <dsp:txXfrm>
        <a:off x="7156408" y="3245012"/>
        <a:ext cx="267305" cy="367974"/>
      </dsp:txXfrm>
    </dsp:sp>
    <dsp:sp modelId="{45EF375A-B4F2-4BE0-849C-7994A0AD0DB6}">
      <dsp:nvSpPr>
        <dsp:cNvPr id="0" name=""/>
        <dsp:cNvSpPr/>
      </dsp:nvSpPr>
      <dsp:spPr>
        <a:xfrm>
          <a:off x="7718398" y="2527101"/>
          <a:ext cx="1803797" cy="1803797"/>
        </a:xfrm>
        <a:prstGeom prst="ellipse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13333"/>
                <a:tint val="98000"/>
                <a:satMod val="110000"/>
                <a:lumMod val="104000"/>
              </a:schemeClr>
            </a:gs>
            <a:gs pos="69000">
              <a:schemeClr val="accent4">
                <a:alpha val="90000"/>
                <a:hueOff val="0"/>
                <a:satOff val="0"/>
                <a:lumOff val="0"/>
                <a:alphaOff val="-13333"/>
                <a:shade val="88000"/>
                <a:satMod val="130000"/>
                <a:lumMod val="92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13333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8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বন্যা</a:t>
          </a:r>
          <a:endParaRPr lang="en-US" sz="48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982558" y="2791261"/>
        <a:ext cx="1275477" cy="1275477"/>
      </dsp:txXfrm>
    </dsp:sp>
    <dsp:sp modelId="{C9010C89-3DFB-4DDA-ACBB-67CEE4EEC978}">
      <dsp:nvSpPr>
        <dsp:cNvPr id="0" name=""/>
        <dsp:cNvSpPr/>
      </dsp:nvSpPr>
      <dsp:spPr>
        <a:xfrm rot="5400000">
          <a:off x="5905068" y="4373695"/>
          <a:ext cx="381864" cy="61329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shade val="90000"/>
                <a:hueOff val="-160521"/>
                <a:satOff val="-3772"/>
                <a:lumOff val="2084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shade val="90000"/>
                <a:hueOff val="-160521"/>
                <a:satOff val="-3772"/>
                <a:lumOff val="2084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4">
                <a:shade val="90000"/>
                <a:hueOff val="-160521"/>
                <a:satOff val="-3772"/>
                <a:lumOff val="2084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>
            <a:solidFill>
              <a:schemeClr val="tx1"/>
            </a:solidFill>
          </a:endParaRPr>
        </a:p>
      </dsp:txBody>
      <dsp:txXfrm>
        <a:off x="5962348" y="4439074"/>
        <a:ext cx="267305" cy="367974"/>
      </dsp:txXfrm>
    </dsp:sp>
    <dsp:sp modelId="{46A4D23F-2893-4CED-B34E-3179E353F7A3}">
      <dsp:nvSpPr>
        <dsp:cNvPr id="0" name=""/>
        <dsp:cNvSpPr/>
      </dsp:nvSpPr>
      <dsp:spPr>
        <a:xfrm>
          <a:off x="5194101" y="5051398"/>
          <a:ext cx="1803797" cy="1803797"/>
        </a:xfrm>
        <a:prstGeom prst="ellipse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26667"/>
                <a:tint val="98000"/>
                <a:satMod val="110000"/>
                <a:lumMod val="104000"/>
              </a:schemeClr>
            </a:gs>
            <a:gs pos="69000">
              <a:schemeClr val="accent4">
                <a:alpha val="90000"/>
                <a:hueOff val="0"/>
                <a:satOff val="0"/>
                <a:lumOff val="0"/>
                <a:alphaOff val="-26667"/>
                <a:shade val="88000"/>
                <a:satMod val="130000"/>
                <a:lumMod val="92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26667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5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ঝড়</a:t>
          </a:r>
          <a:endParaRPr lang="en-US" sz="5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58261" y="5315558"/>
        <a:ext cx="1275477" cy="1275477"/>
      </dsp:txXfrm>
    </dsp:sp>
    <dsp:sp modelId="{B25B5175-BE5C-4ED3-ACEC-027D8CD3DA9C}">
      <dsp:nvSpPr>
        <dsp:cNvPr id="0" name=""/>
        <dsp:cNvSpPr/>
      </dsp:nvSpPr>
      <dsp:spPr>
        <a:xfrm rot="10800000">
          <a:off x="4653727" y="3122354"/>
          <a:ext cx="381864" cy="61329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shade val="90000"/>
                <a:hueOff val="-240781"/>
                <a:satOff val="-5658"/>
                <a:lumOff val="31262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shade val="90000"/>
                <a:hueOff val="-240781"/>
                <a:satOff val="-5658"/>
                <a:lumOff val="31262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4">
                <a:shade val="90000"/>
                <a:hueOff val="-240781"/>
                <a:satOff val="-5658"/>
                <a:lumOff val="31262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>
            <a:solidFill>
              <a:schemeClr val="tx1"/>
            </a:solidFill>
          </a:endParaRPr>
        </a:p>
      </dsp:txBody>
      <dsp:txXfrm rot="10800000">
        <a:off x="4768286" y="3245012"/>
        <a:ext cx="267305" cy="367974"/>
      </dsp:txXfrm>
    </dsp:sp>
    <dsp:sp modelId="{FFB128A0-2CB0-4B18-A1D2-E629AE0F586E}">
      <dsp:nvSpPr>
        <dsp:cNvPr id="0" name=""/>
        <dsp:cNvSpPr/>
      </dsp:nvSpPr>
      <dsp:spPr>
        <a:xfrm>
          <a:off x="2669805" y="2527101"/>
          <a:ext cx="1803797" cy="1803797"/>
        </a:xfrm>
        <a:prstGeom prst="ellipse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40000"/>
                <a:tint val="98000"/>
                <a:satMod val="110000"/>
                <a:lumMod val="104000"/>
              </a:schemeClr>
            </a:gs>
            <a:gs pos="69000">
              <a:schemeClr val="accent4">
                <a:alpha val="90000"/>
                <a:hueOff val="0"/>
                <a:satOff val="0"/>
                <a:lumOff val="0"/>
                <a:alphaOff val="-40000"/>
                <a:shade val="88000"/>
                <a:satMod val="130000"/>
                <a:lumMod val="92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4000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2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ভূমিকম্প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933965" y="2791261"/>
        <a:ext cx="1275477" cy="12754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1026-409B-497A-9BBA-382A3C8D5413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3104B3E-9279-4D80-8741-C5ABB3351116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59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1026-409B-497A-9BBA-382A3C8D5413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4B3E-9279-4D80-8741-C5ABB3351116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8664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1026-409B-497A-9BBA-382A3C8D5413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4B3E-9279-4D80-8741-C5ABB3351116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03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1026-409B-497A-9BBA-382A3C8D5413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4B3E-9279-4D80-8741-C5ABB3351116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447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1026-409B-497A-9BBA-382A3C8D5413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4B3E-9279-4D80-8741-C5ABB3351116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970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1026-409B-497A-9BBA-382A3C8D5413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4B3E-9279-4D80-8741-C5ABB3351116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144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1026-409B-497A-9BBA-382A3C8D5413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4B3E-9279-4D80-8741-C5ABB3351116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9766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1026-409B-497A-9BBA-382A3C8D5413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4B3E-9279-4D80-8741-C5ABB3351116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4458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1026-409B-497A-9BBA-382A3C8D5413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4B3E-9279-4D80-8741-C5ABB335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9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1026-409B-497A-9BBA-382A3C8D5413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4B3E-9279-4D80-8741-C5ABB3351116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14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F011026-409B-497A-9BBA-382A3C8D5413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4B3E-9279-4D80-8741-C5ABB3351116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930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11026-409B-497A-9BBA-382A3C8D5413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3104B3E-9279-4D80-8741-C5ABB335111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9381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7" Type="http://schemas.openxmlformats.org/officeDocument/2006/relationships/image" Target="../media/image17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g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26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Relationship Id="rId5" Type="http://schemas.openxmlformats.org/officeDocument/2006/relationships/comments" Target="../comments/comment1.xml"/><Relationship Id="rId4" Type="http://schemas.openxmlformats.org/officeDocument/2006/relationships/image" Target="../media/image29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71E41A4-6A56-47A6-AE6D-3E643A66F0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123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15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2BC9AC5-6887-47CE-91C3-BB2C10F3D4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0838397"/>
              </p:ext>
            </p:extLst>
          </p:nvPr>
        </p:nvGraphicFramePr>
        <p:xfrm>
          <a:off x="-1" y="0"/>
          <a:ext cx="12192001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1150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1C5969A-BE47-4C05-B765-CA1C425C8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91C5969A-BE47-4C05-B765-CA1C425C8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91C5969A-BE47-4C05-B765-CA1C425C8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graphicEl>
                                              <a:dgm id="{91C5969A-BE47-4C05-B765-CA1C425C8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91C5969A-BE47-4C05-B765-CA1C425C8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0CD46F-449B-4E47-A4D2-96C05FED1F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graphicEl>
                                              <a:dgm id="{8E0CD46F-449B-4E47-A4D2-96C05FED1F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graphicEl>
                                              <a:dgm id="{8E0CD46F-449B-4E47-A4D2-96C05FED1F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8E0CD46F-449B-4E47-A4D2-96C05FED1F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8E0CD46F-449B-4E47-A4D2-96C05FED1F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47D586-72C6-4120-A8A9-141F6B2AA9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graphicEl>
                                              <a:dgm id="{5947D586-72C6-4120-A8A9-141F6B2AA9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dgm id="{5947D586-72C6-4120-A8A9-141F6B2AA9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graphicEl>
                                              <a:dgm id="{5947D586-72C6-4120-A8A9-141F6B2AA9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graphicEl>
                                              <a:dgm id="{5947D586-72C6-4120-A8A9-141F6B2AA9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129346-755B-4EFF-8BAE-A7D3745C55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graphicEl>
                                              <a:dgm id="{9B129346-755B-4EFF-8BAE-A7D3745C55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graphicEl>
                                              <a:dgm id="{9B129346-755B-4EFF-8BAE-A7D3745C55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graphicEl>
                                              <a:dgm id="{9B129346-755B-4EFF-8BAE-A7D3745C55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9B129346-755B-4EFF-8BAE-A7D3745C55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5EF375A-B4F2-4BE0-849C-7994A0AD0D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graphicEl>
                                              <a:dgm id="{45EF375A-B4F2-4BE0-849C-7994A0AD0D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graphicEl>
                                              <a:dgm id="{45EF375A-B4F2-4BE0-849C-7994A0AD0D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45EF375A-B4F2-4BE0-849C-7994A0AD0D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graphicEl>
                                              <a:dgm id="{45EF375A-B4F2-4BE0-849C-7994A0AD0D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010C89-3DFB-4DDA-ACBB-67CEE4EEC9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C9010C89-3DFB-4DDA-ACBB-67CEE4EEC9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C9010C89-3DFB-4DDA-ACBB-67CEE4EEC9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graphicEl>
                                              <a:dgm id="{C9010C89-3DFB-4DDA-ACBB-67CEE4EEC9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graphicEl>
                                              <a:dgm id="{C9010C89-3DFB-4DDA-ACBB-67CEE4EEC9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6A4D23F-2893-4CED-B34E-3179E353F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graphicEl>
                                              <a:dgm id="{46A4D23F-2893-4CED-B34E-3179E353F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graphicEl>
                                              <a:dgm id="{46A4D23F-2893-4CED-B34E-3179E353F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graphicEl>
                                              <a:dgm id="{46A4D23F-2893-4CED-B34E-3179E353F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graphicEl>
                                              <a:dgm id="{46A4D23F-2893-4CED-B34E-3179E353F7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25B5175-BE5C-4ED3-ACEC-027D8CD3DA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graphicEl>
                                              <a:dgm id="{B25B5175-BE5C-4ED3-ACEC-027D8CD3DA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graphicEl>
                                              <a:dgm id="{B25B5175-BE5C-4ED3-ACEC-027D8CD3DA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>
                                            <p:graphicEl>
                                              <a:dgm id="{B25B5175-BE5C-4ED3-ACEC-027D8CD3DA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">
                                            <p:graphicEl>
                                              <a:dgm id="{B25B5175-BE5C-4ED3-ACEC-027D8CD3DA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B128A0-2CB0-4B18-A1D2-E629AE0F58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graphicEl>
                                              <a:dgm id="{FFB128A0-2CB0-4B18-A1D2-E629AE0F58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graphicEl>
                                              <a:dgm id="{FFB128A0-2CB0-4B18-A1D2-E629AE0F58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>
                                            <p:graphicEl>
                                              <a:dgm id="{FFB128A0-2CB0-4B18-A1D2-E629AE0F58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">
                                            <p:graphicEl>
                                              <a:dgm id="{FFB128A0-2CB0-4B18-A1D2-E629AE0F58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02D3EF8-373C-40D5-AB63-9254C8A914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76" y="233473"/>
            <a:ext cx="3901660" cy="407860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558F4FF-7278-42B5-BC6A-D2BC9E2C0A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7341" y="254904"/>
            <a:ext cx="4028269" cy="40786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6DFD40D-CCB2-493A-B98C-602D049141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0616" y="254904"/>
            <a:ext cx="3610708" cy="40357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2E555BE-FBEE-4F88-9499-21740BDE0B46}"/>
              </a:ext>
            </a:extLst>
          </p:cNvPr>
          <p:cNvSpPr txBox="1"/>
          <p:nvPr/>
        </p:nvSpPr>
        <p:spPr>
          <a:xfrm>
            <a:off x="337625" y="4312076"/>
            <a:ext cx="117043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গ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্মাণ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সামগ্রীর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অনবরত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গাছ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কেটে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লছে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2455209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56A0B34-749C-463B-A3BF-73B7479B12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30" y="128585"/>
            <a:ext cx="4060712" cy="25864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EFE897A-84EC-4A02-858B-371640529D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91" y="128585"/>
            <a:ext cx="3583452" cy="25864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B12A8FF-D92B-4D8E-90D4-167D79D7FF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1629" y="185736"/>
            <a:ext cx="3696773" cy="25293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C896589-8C29-46F7-A5DD-89763776BF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91" y="2840562"/>
            <a:ext cx="3583452" cy="24477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2257975-5087-4915-B0AC-7147BE700497}"/>
              </a:ext>
            </a:extLst>
          </p:cNvPr>
          <p:cNvSpPr txBox="1"/>
          <p:nvPr/>
        </p:nvSpPr>
        <p:spPr>
          <a:xfrm>
            <a:off x="99867" y="5288340"/>
            <a:ext cx="119842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আবার শস্য উৎপাদন,খামার তৈরি এবং বাড়িঘর,রাস্তা-ঘাট, ও </a:t>
            </a:r>
            <a:r>
              <a:rPr lang="bn-BD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কলকারখানা তৈরিতে গাছপালা কেটে বনভূমি নষ্ট করছে।</a:t>
            </a:r>
            <a:endParaRPr lang="en-US" sz="4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F16C357-FBCA-4A5C-A1EC-764A05442B4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28" r="14848"/>
          <a:stretch/>
        </p:blipFill>
        <p:spPr>
          <a:xfrm>
            <a:off x="4000530" y="2840561"/>
            <a:ext cx="4060712" cy="24477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7DC4EAA-D77E-4EAE-A752-DA0E0DAC19D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1629" y="2840561"/>
            <a:ext cx="3670276" cy="24477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11734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B7A89B6-1302-4835-B758-1B7B48BBFF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12" y="182880"/>
            <a:ext cx="3643533" cy="429064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80ADDD2-3536-4940-990B-F7E185A038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605" y="182879"/>
            <a:ext cx="3999911" cy="429064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4695D05-67D1-4A18-AA53-8B29B6A592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6776" y="182879"/>
            <a:ext cx="3826412" cy="429064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290FD93-7973-4BF3-A129-AB8189C948FE}"/>
              </a:ext>
            </a:extLst>
          </p:cNvPr>
          <p:cNvSpPr txBox="1"/>
          <p:nvPr/>
        </p:nvSpPr>
        <p:spPr>
          <a:xfrm>
            <a:off x="506437" y="4631788"/>
            <a:ext cx="105929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পরিবেশের পরিবর্তনের ফলে বৃষ্টিপাত এবং তাপমাত্রার পরিবর্তন ঘটে।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0857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0EB32FF-847E-400A-8C2B-3A57D6B83D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19" y="162512"/>
            <a:ext cx="5856849" cy="24551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59DD026-EA9D-4D39-9463-D385FC8511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19" y="2800349"/>
            <a:ext cx="5856849" cy="23343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D423DEA-21D9-4A2A-8408-734832E536F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092"/>
          <a:stretch/>
        </p:blipFill>
        <p:spPr>
          <a:xfrm>
            <a:off x="6446688" y="2800349"/>
            <a:ext cx="5623392" cy="23343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57828F9-3405-44BB-B498-E01ED31C96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688" y="162512"/>
            <a:ext cx="5623392" cy="24551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C40021B-4AF8-4E05-BD0E-0D25C0FFCCC8}"/>
              </a:ext>
            </a:extLst>
          </p:cNvPr>
          <p:cNvSpPr txBox="1"/>
          <p:nvPr/>
        </p:nvSpPr>
        <p:spPr>
          <a:xfrm>
            <a:off x="121918" y="5317440"/>
            <a:ext cx="1194816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বৃষ্টিপাত এবং তাপমাত্রার পরিবর্তনের কারণে বিভিন্ন প্রাকৃতিক দূর্যোগ </a:t>
            </a:r>
            <a:r>
              <a:rPr lang="bn-BD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যেমন- বন্যা,খরা,ঝড় এবং ভূমিধস হতে পারে।</a:t>
            </a:r>
            <a:endParaRPr lang="en-US" sz="4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923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38DA86B-3E85-4418-B9D8-6D8E8DEAAF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21" b="10109"/>
          <a:stretch/>
        </p:blipFill>
        <p:spPr>
          <a:xfrm>
            <a:off x="143974" y="123751"/>
            <a:ext cx="3930967" cy="37729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2BBB9BC-CEAD-4B56-9975-E781AFD5EA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15" y="123752"/>
            <a:ext cx="3530990" cy="377299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A215441-7CEC-411F-B1F0-B27E9147C5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058" y="123751"/>
            <a:ext cx="3930968" cy="377299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A6636EB-FE99-46AA-A9A8-8A8DF9E396F6}"/>
              </a:ext>
            </a:extLst>
          </p:cNvPr>
          <p:cNvSpPr txBox="1"/>
          <p:nvPr/>
        </p:nvSpPr>
        <p:spPr>
          <a:xfrm>
            <a:off x="520505" y="4206240"/>
            <a:ext cx="110994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 দূর্যোগের ফলে মানুষ ও অন্যান্য জীবের জীবন এবং বাসস্থান মারাত্মকভাবে ক্ষতিগ্রস্থ হয়।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066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F870140-DCDB-4E16-B87C-9E32C0628A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947" y="171595"/>
            <a:ext cx="5502105" cy="35985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Flowchart: Manual Operation 3">
            <a:extLst>
              <a:ext uri="{FF2B5EF4-FFF2-40B4-BE49-F238E27FC236}">
                <a16:creationId xmlns:a16="http://schemas.microsoft.com/office/drawing/2014/main" id="{5B1E9BE3-EE38-4BD5-A098-D6B4AAC25DF7}"/>
              </a:ext>
            </a:extLst>
          </p:cNvPr>
          <p:cNvSpPr/>
          <p:nvPr/>
        </p:nvSpPr>
        <p:spPr>
          <a:xfrm>
            <a:off x="1207477" y="3995224"/>
            <a:ext cx="9777045" cy="2011680"/>
          </a:xfrm>
          <a:prstGeom prst="flowChartManualOperati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তোমাদের প্রাথমিক বিজ্ঞান বইয়ের ৯ পৃষ্ঠা খোল এবং মন দিয়ে পড়।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973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3E34CDB-5FCA-4D70-9607-480274F908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652" y="110783"/>
            <a:ext cx="6794695" cy="24636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894A2BE-F261-4B7C-B0C0-D44D984BA7DE}"/>
              </a:ext>
            </a:extLst>
          </p:cNvPr>
          <p:cNvSpPr txBox="1"/>
          <p:nvPr/>
        </p:nvSpPr>
        <p:spPr>
          <a:xfrm>
            <a:off x="2327031" y="-126609"/>
            <a:ext cx="45016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8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7CDCE24F-857E-47B2-9423-C71668290414}"/>
              </a:ext>
            </a:extLst>
          </p:cNvPr>
          <p:cNvSpPr/>
          <p:nvPr/>
        </p:nvSpPr>
        <p:spPr>
          <a:xfrm>
            <a:off x="168812" y="2767280"/>
            <a:ext cx="2158219" cy="1323439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 নং-১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BBABBA15-1028-4ECE-9E1B-4DAB729618FE}"/>
              </a:ext>
            </a:extLst>
          </p:cNvPr>
          <p:cNvSpPr/>
          <p:nvPr/>
        </p:nvSpPr>
        <p:spPr>
          <a:xfrm>
            <a:off x="168812" y="4689229"/>
            <a:ext cx="2158219" cy="1323439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 নং-২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4D07531-BF7B-4E13-B019-524C8BD26614}"/>
              </a:ext>
            </a:extLst>
          </p:cNvPr>
          <p:cNvSpPr/>
          <p:nvPr/>
        </p:nvSpPr>
        <p:spPr>
          <a:xfrm>
            <a:off x="2327031" y="2968283"/>
            <a:ext cx="9696157" cy="9144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কয়েকটি প্রাকৃতিক দূর্যোগের কারণ লিখ।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29A45B6-0784-449F-B186-C011DB2B5542}"/>
              </a:ext>
            </a:extLst>
          </p:cNvPr>
          <p:cNvSpPr/>
          <p:nvPr/>
        </p:nvSpPr>
        <p:spPr>
          <a:xfrm>
            <a:off x="2327031" y="4893748"/>
            <a:ext cx="9696157" cy="914400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গাছপালা কাটার কারণ গুলি কি কি?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6271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A7C6A81-9B54-41CD-A203-FA6E4D20FA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16" y="181121"/>
            <a:ext cx="4550020" cy="254801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Frame 5">
            <a:extLst>
              <a:ext uri="{FF2B5EF4-FFF2-40B4-BE49-F238E27FC236}">
                <a16:creationId xmlns:a16="http://schemas.microsoft.com/office/drawing/2014/main" id="{509F2212-5352-4EC5-A364-C8FDE6508815}"/>
              </a:ext>
            </a:extLst>
          </p:cNvPr>
          <p:cNvSpPr/>
          <p:nvPr/>
        </p:nvSpPr>
        <p:spPr>
          <a:xfrm>
            <a:off x="5908431" y="737673"/>
            <a:ext cx="3348111" cy="143490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E0E6C0-9E98-41B2-A6DF-57C509CBD7A0}"/>
              </a:ext>
            </a:extLst>
          </p:cNvPr>
          <p:cNvSpPr txBox="1"/>
          <p:nvPr/>
        </p:nvSpPr>
        <p:spPr>
          <a:xfrm>
            <a:off x="379828" y="3305908"/>
            <a:ext cx="112400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১। পরিবেশ পরিবর্তনের কারণ কি?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D40759-E166-49CE-B2ED-379CFF2780EC}"/>
              </a:ext>
            </a:extLst>
          </p:cNvPr>
          <p:cNvSpPr txBox="1"/>
          <p:nvPr/>
        </p:nvSpPr>
        <p:spPr>
          <a:xfrm>
            <a:off x="379828" y="4754880"/>
            <a:ext cx="109165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>
                <a:latin typeface="NikoshBAN" panose="02000000000000000000" pitchFamily="2" charset="0"/>
                <a:cs typeface="NikoshBAN" panose="02000000000000000000" pitchFamily="2" charset="0"/>
              </a:rPr>
              <a:t>২। বনভূমি নষ্টের কারন কি?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844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E451E1E-5831-433B-B999-D90EA08DFD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52"/>
          <a:stretch/>
        </p:blipFill>
        <p:spPr>
          <a:xfrm>
            <a:off x="3652800" y="196949"/>
            <a:ext cx="4886399" cy="260252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93C2DB2D-2164-408D-A0D8-281A9F395CC4}"/>
              </a:ext>
            </a:extLst>
          </p:cNvPr>
          <p:cNvSpPr/>
          <p:nvPr/>
        </p:nvSpPr>
        <p:spPr>
          <a:xfrm rot="20113852">
            <a:off x="196947" y="337625"/>
            <a:ext cx="3137095" cy="1744393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Hexagon 4">
            <a:extLst>
              <a:ext uri="{FF2B5EF4-FFF2-40B4-BE49-F238E27FC236}">
                <a16:creationId xmlns:a16="http://schemas.microsoft.com/office/drawing/2014/main" id="{8D99F7AC-B281-4647-AD68-5EE19644D2AF}"/>
              </a:ext>
            </a:extLst>
          </p:cNvPr>
          <p:cNvSpPr/>
          <p:nvPr/>
        </p:nvSpPr>
        <p:spPr>
          <a:xfrm>
            <a:off x="1868658" y="3080823"/>
            <a:ext cx="8454683" cy="2700997"/>
          </a:xfrm>
          <a:prstGeom prst="hexagon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পরিবেশ পরিবর্তন ৫টি বাক্যে লিখ</a:t>
            </a:r>
            <a:endParaRPr lang="en-US" sz="8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781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61A3952-59B2-4D3D-BFC0-441C82F8AA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293"/>
            <a:ext cx="12192000" cy="6176048"/>
          </a:xfrm>
          <a:prstGeom prst="rect">
            <a:avLst/>
          </a:prstGeom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7D27E67-B1D3-4BC3-AF79-AAB1C38B3F8C}"/>
              </a:ext>
            </a:extLst>
          </p:cNvPr>
          <p:cNvSpPr txBox="1"/>
          <p:nvPr/>
        </p:nvSpPr>
        <p:spPr>
          <a:xfrm>
            <a:off x="474729" y="2420089"/>
            <a:ext cx="5200357" cy="2646878"/>
          </a:xfrm>
          <a:prstGeom prst="rect">
            <a:avLst/>
          </a:prstGeom>
          <a:noFill/>
          <a:effectLst/>
          <a:scene3d>
            <a:camera prst="perspectiveBelow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6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40130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F8B5970-2634-4420-8723-77ADA29969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942" y="466946"/>
            <a:ext cx="7090116" cy="413319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ABBF062-86D6-464A-BA17-9682FEA76118}"/>
              </a:ext>
            </a:extLst>
          </p:cNvPr>
          <p:cNvSpPr txBox="1"/>
          <p:nvPr/>
        </p:nvSpPr>
        <p:spPr>
          <a:xfrm>
            <a:off x="984739" y="4444599"/>
            <a:ext cx="97911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3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3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0519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088113-76D3-4A73-B97C-AFE364389C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58" y="1130445"/>
            <a:ext cx="3439885" cy="4391854"/>
          </a:xfrm>
          <a:prstGeom prst="rect">
            <a:avLst/>
          </a:prstGeom>
          <a:solidFill>
            <a:srgbClr val="92D050"/>
          </a:solidFill>
          <a:ln w="34925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0EFDCCB8-8E95-4CD3-99BD-DF58DFED1410}"/>
              </a:ext>
            </a:extLst>
          </p:cNvPr>
          <p:cNvSpPr/>
          <p:nvPr/>
        </p:nvSpPr>
        <p:spPr>
          <a:xfrm>
            <a:off x="4542971" y="319314"/>
            <a:ext cx="4572000" cy="1553029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: Diagonal Corners Rounded 4">
            <a:extLst>
              <a:ext uri="{FF2B5EF4-FFF2-40B4-BE49-F238E27FC236}">
                <a16:creationId xmlns:a16="http://schemas.microsoft.com/office/drawing/2014/main" id="{0147F2B8-CE3C-4D65-8027-E61A89F7663B}"/>
              </a:ext>
            </a:extLst>
          </p:cNvPr>
          <p:cNvSpPr/>
          <p:nvPr/>
        </p:nvSpPr>
        <p:spPr>
          <a:xfrm>
            <a:off x="4020457" y="1959429"/>
            <a:ext cx="8055429" cy="3875314"/>
          </a:xfrm>
          <a:prstGeom prst="round2DiagRect">
            <a:avLst/>
          </a:prstGeom>
          <a:solidFill>
            <a:srgbClr val="92D05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কৃষ্ণপদ বর্মন</a:t>
            </a:r>
          </a:p>
          <a:p>
            <a:pPr algn="ctr"/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শিক্ষক,</a:t>
            </a:r>
          </a:p>
          <a:p>
            <a:pPr algn="ctr"/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বাদামতলা ডি.এন.সরকারি প্রাথমিক বিদ্যালয়</a:t>
            </a:r>
          </a:p>
          <a:p>
            <a:pPr algn="ctr"/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দাকোপ,খুলনা।</a:t>
            </a: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7323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Beveled 2">
            <a:extLst>
              <a:ext uri="{FF2B5EF4-FFF2-40B4-BE49-F238E27FC236}">
                <a16:creationId xmlns:a16="http://schemas.microsoft.com/office/drawing/2014/main" id="{DE587B47-4999-4D6B-ACAA-109342A04DE1}"/>
              </a:ext>
            </a:extLst>
          </p:cNvPr>
          <p:cNvSpPr/>
          <p:nvPr/>
        </p:nvSpPr>
        <p:spPr>
          <a:xfrm>
            <a:off x="2438400" y="406400"/>
            <a:ext cx="7402286" cy="1567543"/>
          </a:xfrm>
          <a:prstGeom prst="bevel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9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8744118-522A-4583-A98B-963581A96298}"/>
              </a:ext>
            </a:extLst>
          </p:cNvPr>
          <p:cNvSpPr/>
          <p:nvPr/>
        </p:nvSpPr>
        <p:spPr>
          <a:xfrm>
            <a:off x="1952171" y="2133600"/>
            <a:ext cx="8374743" cy="3831772"/>
          </a:xfrm>
          <a:prstGeom prst="roundRect">
            <a:avLst/>
          </a:prstGeom>
          <a:solidFill>
            <a:srgbClr val="00B05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শ্রেণি- ৪র্থ</a:t>
            </a:r>
          </a:p>
          <a:p>
            <a:pPr algn="ctr"/>
            <a:r>
              <a:rPr lang="bn-BD" sz="48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বিষয়- প্রাথমিক বিজ্ঞান</a:t>
            </a:r>
          </a:p>
          <a:p>
            <a:pPr algn="ctr"/>
            <a:r>
              <a:rPr lang="bn-BD" sz="48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অধ্যায়- ১ম (জীব ও পরিবেশ)</a:t>
            </a:r>
          </a:p>
          <a:p>
            <a:pPr algn="ctr"/>
            <a:r>
              <a:rPr lang="bn-BD" sz="48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বিষয়বস্তু- পরিবেশের পরিবর্তন</a:t>
            </a:r>
          </a:p>
          <a:p>
            <a:pPr algn="ctr"/>
            <a:r>
              <a:rPr lang="bn-BD" sz="48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সময়- ৪০ মিনিট</a:t>
            </a:r>
            <a:endParaRPr lang="en-US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3556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Right 1">
            <a:extLst>
              <a:ext uri="{FF2B5EF4-FFF2-40B4-BE49-F238E27FC236}">
                <a16:creationId xmlns:a16="http://schemas.microsoft.com/office/drawing/2014/main" id="{F7B8DCC8-A46F-455F-8D77-188C362EA4EE}"/>
              </a:ext>
            </a:extLst>
          </p:cNvPr>
          <p:cNvSpPr/>
          <p:nvPr/>
        </p:nvSpPr>
        <p:spPr>
          <a:xfrm>
            <a:off x="0" y="-1"/>
            <a:ext cx="2496457" cy="6125029"/>
          </a:xfrm>
          <a:prstGeom prst="rightArrow">
            <a:avLst>
              <a:gd name="adj1" fmla="val 50000"/>
              <a:gd name="adj2" fmla="val 5058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শিক্ষণফল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99F7874-6131-4F22-AA13-4A757498C4B2}"/>
              </a:ext>
            </a:extLst>
          </p:cNvPr>
          <p:cNvSpPr/>
          <p:nvPr/>
        </p:nvSpPr>
        <p:spPr>
          <a:xfrm>
            <a:off x="2496457" y="830942"/>
            <a:ext cx="9559556" cy="446314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১.২.১ বিভিন্ন প্রাকৃতিক কারণে (ঝড় ঝঞ্ঝা ভূমিকম্প    ইত্যাদি) পরিবেশের পরিবর্তন ঘটে </a:t>
            </a:r>
          </a:p>
          <a:p>
            <a:pPr algn="ctr"/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 উল্লেখ করতে পারবে।</a:t>
            </a:r>
          </a:p>
          <a:p>
            <a:pPr algn="ctr"/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১.২.২ মানুষ তার নিজের প্রয়োজনে বিভিন্ন প্রাকৃতিক সম্পদের ব্যবহারের মাধ্যমে পরিবেশের</a:t>
            </a:r>
          </a:p>
          <a:p>
            <a:pPr algn="ctr"/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পরিবর্তন ঘটাচ্ছে তা ব্যাখ্যা করতে পারবে।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761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C0E4812-6B8D-45E9-BB15-D9719848D7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94" y="1294228"/>
            <a:ext cx="5511232" cy="447352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CA1D3DA-7FC3-4731-B8B5-C960397EE7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7976" y="1294227"/>
            <a:ext cx="5511230" cy="447352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Flowchart: Terminator 5">
            <a:extLst>
              <a:ext uri="{FF2B5EF4-FFF2-40B4-BE49-F238E27FC236}">
                <a16:creationId xmlns:a16="http://schemas.microsoft.com/office/drawing/2014/main" id="{7C5F57A7-9913-4B27-B029-42DDED9D9A43}"/>
              </a:ext>
            </a:extLst>
          </p:cNvPr>
          <p:cNvSpPr/>
          <p:nvPr/>
        </p:nvSpPr>
        <p:spPr>
          <a:xfrm>
            <a:off x="1650609" y="98474"/>
            <a:ext cx="8890781" cy="844062"/>
          </a:xfrm>
          <a:prstGeom prst="flowChartTerminato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 দুটি ভালো করে লক্ষ্য করি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1429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894184-D206-4AD7-8D2F-B829547839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768" y="140677"/>
            <a:ext cx="5096464" cy="28276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Callout: Right Arrow 7">
            <a:extLst>
              <a:ext uri="{FF2B5EF4-FFF2-40B4-BE49-F238E27FC236}">
                <a16:creationId xmlns:a16="http://schemas.microsoft.com/office/drawing/2014/main" id="{A195B47E-D901-4C0E-98C6-3B7F088EC444}"/>
              </a:ext>
            </a:extLst>
          </p:cNvPr>
          <p:cNvSpPr/>
          <p:nvPr/>
        </p:nvSpPr>
        <p:spPr>
          <a:xfrm>
            <a:off x="0" y="2799471"/>
            <a:ext cx="5096464" cy="3305909"/>
          </a:xfrm>
          <a:prstGeom prst="right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Pentagon 8">
            <a:extLst>
              <a:ext uri="{FF2B5EF4-FFF2-40B4-BE49-F238E27FC236}">
                <a16:creationId xmlns:a16="http://schemas.microsoft.com/office/drawing/2014/main" id="{49BB5645-62A0-48A3-8825-B9C50EAE7872}"/>
              </a:ext>
            </a:extLst>
          </p:cNvPr>
          <p:cNvSpPr/>
          <p:nvPr/>
        </p:nvSpPr>
        <p:spPr>
          <a:xfrm>
            <a:off x="5096464" y="3429000"/>
            <a:ext cx="7095536" cy="2549769"/>
          </a:xfrm>
          <a:prstGeom prst="pentag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পরিবেশের পরিবর্তন</a:t>
            </a:r>
            <a:endParaRPr lang="en-US" sz="7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1717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9FFC459-92BC-4AFA-8D49-AA7473BFCE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88" y="124850"/>
            <a:ext cx="3889790" cy="48269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2166C98-1585-4229-83A7-0951DC23AA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902" y="124850"/>
            <a:ext cx="3882683" cy="48269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C7C65E1-F056-4D97-9653-F7439FF778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3329" y="124850"/>
            <a:ext cx="3882683" cy="48269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6C1B2EF-6220-48AF-A0D9-2509A32E792A}"/>
              </a:ext>
            </a:extLst>
          </p:cNvPr>
          <p:cNvSpPr txBox="1"/>
          <p:nvPr/>
        </p:nvSpPr>
        <p:spPr>
          <a:xfrm>
            <a:off x="337624" y="5134708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 দূর্যোগ এবং মানুষের নানা কর্মকান্ডের কারণে পরিবেশের পরিবর্তন হয়।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351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8EBBE1A-BC01-464C-8F25-597B5E6F3B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58" y="112542"/>
            <a:ext cx="5650302" cy="27282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56F0EAC-ADC5-484E-8988-4F1AFA42A3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102367"/>
            <a:ext cx="5894142" cy="290937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BA4EB18-2B78-4AE6-A086-52E757DF19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12542"/>
            <a:ext cx="5894142" cy="27282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78F7CB1-012F-4CEE-AC7C-798DC4A5EF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58" y="3094892"/>
            <a:ext cx="5650302" cy="290937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2AC61E6-2D36-4200-A843-A54BB97F9088}"/>
              </a:ext>
            </a:extLst>
          </p:cNvPr>
          <p:cNvSpPr txBox="1"/>
          <p:nvPr/>
        </p:nvSpPr>
        <p:spPr>
          <a:xfrm>
            <a:off x="2607433" y="1800262"/>
            <a:ext cx="35169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খরা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1C4DFEF-515D-4BB8-AFAE-EB4179FA6528}"/>
              </a:ext>
            </a:extLst>
          </p:cNvPr>
          <p:cNvSpPr txBox="1"/>
          <p:nvPr/>
        </p:nvSpPr>
        <p:spPr>
          <a:xfrm>
            <a:off x="6339840" y="1828800"/>
            <a:ext cx="1917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বন্যা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10F656-1249-4070-9B7F-727E76C4F82A}"/>
              </a:ext>
            </a:extLst>
          </p:cNvPr>
          <p:cNvSpPr txBox="1"/>
          <p:nvPr/>
        </p:nvSpPr>
        <p:spPr>
          <a:xfrm>
            <a:off x="2710375" y="4585189"/>
            <a:ext cx="32637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>
                <a:latin typeface="NikoshBAN" panose="02000000000000000000" pitchFamily="2" charset="0"/>
                <a:cs typeface="NikoshBAN" panose="02000000000000000000" pitchFamily="2" charset="0"/>
              </a:rPr>
              <a:t>ঝড়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BE0D475-78F2-436A-ACC4-5C392B628E81}"/>
              </a:ext>
            </a:extLst>
          </p:cNvPr>
          <p:cNvSpPr txBox="1"/>
          <p:nvPr/>
        </p:nvSpPr>
        <p:spPr>
          <a:xfrm>
            <a:off x="6848400" y="4811150"/>
            <a:ext cx="30245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ভূমিকম্প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C8FD55-D5D5-4B1C-8438-E892DB3A8E41}"/>
              </a:ext>
            </a:extLst>
          </p:cNvPr>
          <p:cNvSpPr/>
          <p:nvPr/>
        </p:nvSpPr>
        <p:spPr>
          <a:xfrm>
            <a:off x="0" y="6133515"/>
            <a:ext cx="12192000" cy="72448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 দূর্যোগ যেমন-খরা,বন্যা,ঝড়,ভূমিকম্পের কারণে পরিবেশের পরিবর্তন ঘটে।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3349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275</TotalTime>
  <Words>279</Words>
  <Application>Microsoft Office PowerPoint</Application>
  <PresentationFormat>Widescreen</PresentationFormat>
  <Paragraphs>48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Gill Sans MT</vt:lpstr>
      <vt:lpstr>NikoshBAN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171</cp:revision>
  <dcterms:created xsi:type="dcterms:W3CDTF">2020-12-21T14:19:20Z</dcterms:created>
  <dcterms:modified xsi:type="dcterms:W3CDTF">2020-12-22T02:14:50Z</dcterms:modified>
</cp:coreProperties>
</file>