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2" r:id="rId1"/>
  </p:sldMasterIdLst>
  <p:notesMasterIdLst>
    <p:notesMasterId r:id="rId18"/>
  </p:notesMasterIdLst>
  <p:sldIdLst>
    <p:sldId id="340" r:id="rId2"/>
    <p:sldId id="338" r:id="rId3"/>
    <p:sldId id="274" r:id="rId4"/>
    <p:sldId id="312" r:id="rId5"/>
    <p:sldId id="280" r:id="rId6"/>
    <p:sldId id="285" r:id="rId7"/>
    <p:sldId id="275" r:id="rId8"/>
    <p:sldId id="297" r:id="rId9"/>
    <p:sldId id="298" r:id="rId10"/>
    <p:sldId id="300" r:id="rId11"/>
    <p:sldId id="268" r:id="rId12"/>
    <p:sldId id="341" r:id="rId13"/>
    <p:sldId id="342" r:id="rId14"/>
    <p:sldId id="343" r:id="rId15"/>
    <p:sldId id="344" r:id="rId16"/>
    <p:sldId id="34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el" initials="R" lastIdx="1" clrIdx="0">
    <p:extLst>
      <p:ext uri="{19B8F6BF-5375-455C-9EA6-DF929625EA0E}">
        <p15:presenceInfo xmlns:p15="http://schemas.microsoft.com/office/powerpoint/2012/main" userId="Ras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>
      <p:cViewPr varScale="1">
        <p:scale>
          <a:sx n="69" d="100"/>
          <a:sy n="69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3722-6C83-436B-9881-2CCC6D8A664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3A5CB-4046-47E0-BB97-EC2481C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Drawing</a:t>
            </a:r>
            <a:r>
              <a:rPr lang="en-US" baseline="0" dirty="0" smtClean="0"/>
              <a:t> attention of the students saying the text of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07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 to narration basics.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Giving</a:t>
            </a:r>
            <a:r>
              <a:rPr lang="en-US" baseline="0" dirty="0" smtClean="0"/>
              <a:t> example to declare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Giving</a:t>
            </a:r>
            <a:r>
              <a:rPr lang="en-US" baseline="0" dirty="0" smtClean="0"/>
              <a:t> example to declare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8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Asking students: “what can be the lesson?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9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</a:t>
            </a:r>
            <a:r>
              <a:rPr lang="en-US" baseline="0" dirty="0" smtClean="0"/>
              <a:t>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6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</a:t>
            </a:r>
            <a:r>
              <a:rPr lang="en-US" baseline="0" dirty="0" smtClean="0"/>
              <a:t>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5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Parts of direct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3A5CB-4046-47E0-BB97-EC2481C3B1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2800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3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5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4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3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7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6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1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654755-A947-4E61-B6C4-210EAC074BC3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DB55B9-FDC3-460F-AC3F-E27D35DB3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  <p:sldLayoutId id="2147484775" r:id="rId13"/>
    <p:sldLayoutId id="2147484776" r:id="rId14"/>
    <p:sldLayoutId id="2147484777" r:id="rId15"/>
    <p:sldLayoutId id="2147484778" r:id="rId16"/>
    <p:sldLayoutId id="2147484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685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156430"/>
            <a:ext cx="3017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14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ENGLISH  CLASS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00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Callout 11"/>
          <p:cNvSpPr/>
          <p:nvPr/>
        </p:nvSpPr>
        <p:spPr>
          <a:xfrm>
            <a:off x="2743200" y="6222832"/>
            <a:ext cx="6400800" cy="558968"/>
          </a:xfrm>
          <a:prstGeom prst="wedgeEllipseCallout">
            <a:avLst>
              <a:gd name="adj1" fmla="val -105"/>
              <a:gd name="adj2" fmla="val -708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0"/>
            <a:ext cx="2514600" cy="1447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Auxiliary</a:t>
            </a: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verbs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28600"/>
            <a:ext cx="5410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An auxiliary verb ( also called a helping verb ) accompanies a main verb to express its tense, mood, or voice. The most  common auxiliary verbs are be, do, have.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8288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Be : am , is , are ,was, were, being, been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Do : does , do, did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Have : has, have , had ,having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99" y="3518103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Modal auxiliary verbs are also auxiliary </a:t>
            </a:r>
            <a:r>
              <a:rPr lang="en-US" sz="2400" b="1" dirty="0" err="1" smtClean="0"/>
              <a:t>verbs.They</a:t>
            </a:r>
            <a:r>
              <a:rPr lang="en-US" sz="2400" b="1" dirty="0" smtClean="0"/>
              <a:t> are can ,could ,may, </a:t>
            </a:r>
            <a:r>
              <a:rPr lang="en-US" sz="2400" b="1" dirty="0" err="1" smtClean="0"/>
              <a:t>might,must</a:t>
            </a:r>
            <a:r>
              <a:rPr lang="en-US" sz="2400" b="1" dirty="0" smtClean="0"/>
              <a:t>, ought to, shall, will, and would.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5745" y="4653172"/>
            <a:ext cx="8305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verb phrase is made up of the auxiliary verb  and the main verb.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Example &gt;He is reading a book . Here ‘is reading ‘is a verb phrase where ‘is’ an auxiliary verb and ‘reading;= main verb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91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7" grpId="0"/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3400" y="0"/>
            <a:ext cx="2743200" cy="1828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Regular verbs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5892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Those verbs that form their past participle with ‘d’ or ‘</a:t>
            </a:r>
            <a:r>
              <a:rPr lang="en-US" sz="2400" b="1" dirty="0" err="1" smtClean="0"/>
              <a:t>ed</a:t>
            </a:r>
            <a:r>
              <a:rPr lang="en-US" sz="2400" b="1" dirty="0" smtClean="0"/>
              <a:t>’ are regular verbs.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948843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If the verb ends with a vowel, only ‘d’ is added.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Example : present tense                    past tense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               share                                 shared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scare                                   scared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419600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2. If the  verb ends with a consonant , ‘</a:t>
            </a:r>
            <a:r>
              <a:rPr lang="en-US" b="1" dirty="0" err="1" smtClean="0">
                <a:solidFill>
                  <a:srgbClr val="00B050"/>
                </a:solidFill>
              </a:rPr>
              <a:t>ed</a:t>
            </a:r>
            <a:r>
              <a:rPr lang="en-US" b="1" dirty="0" smtClean="0">
                <a:solidFill>
                  <a:srgbClr val="00B050"/>
                </a:solidFill>
              </a:rPr>
              <a:t>’ is added.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Example :          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Present tense                          past tense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    want                                            wanted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    shout                                            shouted</a:t>
            </a:r>
          </a:p>
          <a:p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                         kill                                                    killed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3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52400"/>
            <a:ext cx="23622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Irregular verbs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424934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These type of verbs undergo considerable changes when changing forms.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Present tense                             Past tense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Go                                                        went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Run                                                           ran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Think                                                   thought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4191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Transitive verb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213416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a verb takes an object, it  is called transitive </a:t>
            </a:r>
            <a:r>
              <a:rPr lang="en-US" sz="2400" b="1" dirty="0" err="1" smtClean="0"/>
              <a:t>verb.example</a:t>
            </a:r>
            <a:r>
              <a:rPr lang="en-US" sz="2400" b="1" dirty="0" smtClean="0"/>
              <a:t> –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He has </a:t>
            </a:r>
            <a:r>
              <a:rPr lang="en-US" sz="2400" b="1" dirty="0" smtClean="0">
                <a:solidFill>
                  <a:srgbClr val="FF0000"/>
                </a:solidFill>
              </a:rPr>
              <a:t>kicked</a:t>
            </a:r>
            <a:r>
              <a:rPr lang="en-US" sz="2400" b="1" dirty="0" smtClean="0"/>
              <a:t> the ball.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we </a:t>
            </a:r>
            <a:r>
              <a:rPr lang="en-US" sz="2400" b="1" dirty="0" smtClean="0">
                <a:solidFill>
                  <a:srgbClr val="FF0000"/>
                </a:solidFill>
              </a:rPr>
              <a:t>shared</a:t>
            </a:r>
            <a:r>
              <a:rPr lang="en-US" sz="2400" b="1" dirty="0" smtClean="0"/>
              <a:t> the idea together.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9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46482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Intransitive verbs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a verb does not take an object, it is called intransitive verb . Intransitive verb means a verb without an object .</a:t>
            </a:r>
          </a:p>
          <a:p>
            <a:r>
              <a:rPr lang="en-US" sz="2400" b="1" dirty="0" smtClean="0"/>
              <a:t>Example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She </a:t>
            </a:r>
            <a:r>
              <a:rPr lang="en-US" sz="2400" b="1" dirty="0" smtClean="0">
                <a:solidFill>
                  <a:srgbClr val="FF0000"/>
                </a:solidFill>
              </a:rPr>
              <a:t>shouted</a:t>
            </a:r>
            <a:r>
              <a:rPr lang="en-US" sz="2400" b="1" dirty="0" smtClean="0"/>
              <a:t> loudly.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She was </a:t>
            </a:r>
            <a:r>
              <a:rPr lang="en-US" sz="2400" b="1" dirty="0" smtClean="0">
                <a:solidFill>
                  <a:srgbClr val="FF0000"/>
                </a:solidFill>
              </a:rPr>
              <a:t>singing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Dogs </a:t>
            </a:r>
            <a:r>
              <a:rPr lang="en-US" sz="2400" b="1" dirty="0" smtClean="0">
                <a:solidFill>
                  <a:srgbClr val="FF0000"/>
                </a:solidFill>
              </a:rPr>
              <a:t>bark.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 smtClean="0"/>
              <a:t>She is </a:t>
            </a:r>
            <a:r>
              <a:rPr lang="en-US" sz="2400" b="1" dirty="0" smtClean="0">
                <a:solidFill>
                  <a:srgbClr val="FF0000"/>
                </a:solidFill>
              </a:rPr>
              <a:t>laughing.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56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81000" y="304800"/>
            <a:ext cx="7848600" cy="612648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Evaluation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Choose the correct form of the verb in brackets and fill in the gaps.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Kuheli</a:t>
            </a:r>
            <a:r>
              <a:rPr lang="en-US" sz="2400" b="1" dirty="0" smtClean="0">
                <a:solidFill>
                  <a:srgbClr val="FF0000"/>
                </a:solidFill>
              </a:rPr>
              <a:t> is a student of class eight. Her final exams (be) ----- next </a:t>
            </a:r>
            <a:r>
              <a:rPr lang="en-US" sz="2400" b="1" dirty="0" err="1" smtClean="0">
                <a:solidFill>
                  <a:srgbClr val="FF0000"/>
                </a:solidFill>
              </a:rPr>
              <a:t>week,so</a:t>
            </a:r>
            <a:r>
              <a:rPr lang="en-US" sz="2400" b="1" dirty="0" smtClean="0">
                <a:solidFill>
                  <a:srgbClr val="FF0000"/>
                </a:solidFill>
              </a:rPr>
              <a:t> there are no classes. Like all the other students in her class she (revise) ----- her lessons. But she ( </a:t>
            </a:r>
            <a:r>
              <a:rPr lang="en-US" sz="2400" b="1" dirty="0" err="1" smtClean="0">
                <a:solidFill>
                  <a:srgbClr val="FF0000"/>
                </a:solidFill>
              </a:rPr>
              <a:t>notbstudy</a:t>
            </a:r>
            <a:r>
              <a:rPr lang="en-US" sz="2400" b="1" dirty="0" smtClean="0">
                <a:solidFill>
                  <a:srgbClr val="FF0000"/>
                </a:solidFill>
              </a:rPr>
              <a:t>) ------- very hard right now. She ( sit ) ----- in The Garden of her house ( read) ---- her notes. It is  a beautiful day . Birds ( sing)----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 the trees. She ( not sit/ usually) -------- in the garden . Normally she (go) --------to school at nine o’clock to (attend) ---- classes. She (have ) --- lunch at about one with her friends.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9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14400" y="1143000"/>
            <a:ext cx="716280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Home Work</a:t>
            </a:r>
            <a:endParaRPr lang="en-US" sz="40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600200" y="2743200"/>
            <a:ext cx="6477000" cy="2743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Write ten sentences use auxiliary </a:t>
            </a:r>
            <a:r>
              <a:rPr lang="en-US" sz="4000" b="1" dirty="0" err="1" smtClean="0">
                <a:solidFill>
                  <a:srgbClr val="FF0000"/>
                </a:solidFill>
              </a:rPr>
              <a:t>vebs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11430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Thanks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819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267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All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57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1242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810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INTRODUCTION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5908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HASINA  MOMOTAJ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ASSISTANT  HEAD TEACHER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RAJA GC HIGH SCHOOL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SYLHET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Email-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hasinalovely76@gmail.com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15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Lesson  Information 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English  Grammar &amp; Composition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Class – Eight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– One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Lesson - 5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2145" y="4137124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Total Student – 50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Time -50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 at the pictures . What do you see in the picture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618110"/>
            <a:ext cx="2466975" cy="1847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5200" y="1295638"/>
            <a:ext cx="429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They are reading.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431324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He is sweeping  floor.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28366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So , all are working.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09600" y="0"/>
            <a:ext cx="7391400" cy="33528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Today Our  Topic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057400" y="4038600"/>
            <a:ext cx="4724400" cy="2286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Verbs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8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Learning  Outcomes -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At the end of the students will be able to say-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90800"/>
            <a:ext cx="746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/>
              <a:t>Define of verb.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/>
              <a:t>Different types of verbs are there in English.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/>
              <a:t>Roles of the verbs.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smtClean="0"/>
              <a:t>Identify different verbs.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5382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Let’s read the passage below and note the verbs.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304800"/>
            <a:ext cx="2514600" cy="1295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Individual</a:t>
            </a:r>
          </a:p>
          <a:p>
            <a:pPr algn="ctr"/>
            <a:r>
              <a:rPr lang="en-US" sz="2800" b="1" dirty="0" smtClean="0"/>
              <a:t>Work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38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</a:rPr>
              <a:t>All  About  the  Zoo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A zoo is a place where many kinds of animals and birds </a:t>
            </a:r>
            <a:r>
              <a:rPr lang="en-US" sz="2000" b="1" dirty="0" smtClean="0">
                <a:solidFill>
                  <a:srgbClr val="FF0000"/>
                </a:solidFill>
              </a:rPr>
              <a:t>live</a:t>
            </a:r>
            <a:r>
              <a:rPr lang="en-US" sz="2000" dirty="0" smtClean="0">
                <a:solidFill>
                  <a:srgbClr val="7030A0"/>
                </a:solidFill>
              </a:rPr>
              <a:t> together in harmony. Many years ago , animals in a zoo </a:t>
            </a:r>
            <a:r>
              <a:rPr lang="en-US" sz="2000" b="1" dirty="0" smtClean="0">
                <a:solidFill>
                  <a:srgbClr val="FF0000"/>
                </a:solidFill>
              </a:rPr>
              <a:t>were kept </a:t>
            </a:r>
            <a:r>
              <a:rPr lang="en-US" sz="2000" dirty="0" smtClean="0">
                <a:solidFill>
                  <a:srgbClr val="7030A0"/>
                </a:solidFill>
              </a:rPr>
              <a:t>in a cages and people </a:t>
            </a:r>
            <a:r>
              <a:rPr lang="en-US" sz="2000" b="1" dirty="0" smtClean="0">
                <a:solidFill>
                  <a:srgbClr val="FF0000"/>
                </a:solidFill>
              </a:rPr>
              <a:t>would view </a:t>
            </a:r>
            <a:r>
              <a:rPr lang="en-US" sz="2000" dirty="0" smtClean="0">
                <a:solidFill>
                  <a:srgbClr val="7030A0"/>
                </a:solidFill>
              </a:rPr>
              <a:t>them from outside  their cages. However, these days, things </a:t>
            </a:r>
            <a:r>
              <a:rPr lang="en-US" sz="2000" b="1" dirty="0" smtClean="0">
                <a:solidFill>
                  <a:srgbClr val="FF0000"/>
                </a:solidFill>
              </a:rPr>
              <a:t>have</a:t>
            </a:r>
            <a:r>
              <a:rPr lang="en-US" sz="2000" dirty="0" smtClean="0">
                <a:solidFill>
                  <a:srgbClr val="7030A0"/>
                </a:solidFill>
              </a:rPr>
              <a:t> significantly </a:t>
            </a:r>
            <a:r>
              <a:rPr lang="en-US" sz="2000" b="1" dirty="0" smtClean="0">
                <a:solidFill>
                  <a:srgbClr val="FF0000"/>
                </a:solidFill>
              </a:rPr>
              <a:t>changed</a:t>
            </a:r>
            <a:r>
              <a:rPr lang="en-US" sz="2000" dirty="0" smtClean="0">
                <a:solidFill>
                  <a:srgbClr val="7030A0"/>
                </a:solidFill>
              </a:rPr>
              <a:t>. Most zoos </a:t>
            </a:r>
            <a:r>
              <a:rPr lang="en-US" sz="2000" b="1" dirty="0" smtClean="0">
                <a:solidFill>
                  <a:srgbClr val="FF0000"/>
                </a:solidFill>
              </a:rPr>
              <a:t>try</a:t>
            </a:r>
            <a:r>
              <a:rPr lang="en-US" sz="2000" dirty="0" smtClean="0">
                <a:solidFill>
                  <a:srgbClr val="7030A0"/>
                </a:solidFill>
              </a:rPr>
              <a:t> to </a:t>
            </a:r>
            <a:r>
              <a:rPr lang="en-US" sz="2000" b="1" dirty="0" smtClean="0">
                <a:solidFill>
                  <a:srgbClr val="FF0000"/>
                </a:solidFill>
              </a:rPr>
              <a:t>provide</a:t>
            </a:r>
            <a:r>
              <a:rPr lang="en-US" sz="2000" dirty="0" smtClean="0">
                <a:solidFill>
                  <a:srgbClr val="7030A0"/>
                </a:solidFill>
              </a:rPr>
              <a:t> animals with surroundings that </a:t>
            </a:r>
            <a:r>
              <a:rPr lang="en-US" sz="2000" b="1" dirty="0" smtClean="0">
                <a:solidFill>
                  <a:srgbClr val="FF0000"/>
                </a:solidFill>
              </a:rPr>
              <a:t>resemble </a:t>
            </a:r>
            <a:r>
              <a:rPr lang="en-US" sz="2000" dirty="0" smtClean="0">
                <a:solidFill>
                  <a:srgbClr val="7030A0"/>
                </a:solidFill>
              </a:rPr>
              <a:t>their natural habitat. Many of the endangered species successfully </a:t>
            </a:r>
            <a:r>
              <a:rPr lang="en-US" sz="2000" b="1" dirty="0" smtClean="0">
                <a:solidFill>
                  <a:srgbClr val="FF0000"/>
                </a:solidFill>
              </a:rPr>
              <a:t>bred</a:t>
            </a:r>
            <a:r>
              <a:rPr lang="en-US" sz="2000" dirty="0" smtClean="0">
                <a:solidFill>
                  <a:srgbClr val="7030A0"/>
                </a:solidFill>
              </a:rPr>
              <a:t> in the zoo are later </a:t>
            </a:r>
            <a:r>
              <a:rPr lang="en-US" sz="2000" b="1" dirty="0" smtClean="0">
                <a:solidFill>
                  <a:srgbClr val="FF0000"/>
                </a:solidFill>
              </a:rPr>
              <a:t>re-intr0duced </a:t>
            </a:r>
            <a:r>
              <a:rPr lang="en-US" sz="2000" dirty="0" smtClean="0">
                <a:solidFill>
                  <a:srgbClr val="7030A0"/>
                </a:solidFill>
              </a:rPr>
              <a:t>to their natural environment to </a:t>
            </a:r>
            <a:r>
              <a:rPr lang="en-US" sz="2000" b="1" dirty="0" smtClean="0">
                <a:solidFill>
                  <a:srgbClr val="FF0000"/>
                </a:solidFill>
              </a:rPr>
              <a:t>continue </a:t>
            </a:r>
            <a:r>
              <a:rPr lang="en-US" sz="2000" dirty="0" smtClean="0">
                <a:solidFill>
                  <a:srgbClr val="7030A0"/>
                </a:solidFill>
              </a:rPr>
              <a:t>their survival. Many of the species </a:t>
            </a:r>
            <a:r>
              <a:rPr lang="en-US" sz="2000" b="1" dirty="0" smtClean="0">
                <a:solidFill>
                  <a:srgbClr val="FF0000"/>
                </a:solidFill>
              </a:rPr>
              <a:t>are</a:t>
            </a:r>
            <a:r>
              <a:rPr lang="en-US" sz="2000" dirty="0" smtClean="0">
                <a:solidFill>
                  <a:srgbClr val="7030A0"/>
                </a:solidFill>
              </a:rPr>
              <a:t> successfully </a:t>
            </a:r>
            <a:r>
              <a:rPr lang="en-US" sz="2000" b="1" dirty="0" smtClean="0">
                <a:solidFill>
                  <a:srgbClr val="FF0000"/>
                </a:solidFill>
              </a:rPr>
              <a:t>protected </a:t>
            </a:r>
            <a:r>
              <a:rPr lang="en-US" sz="2000" dirty="0" smtClean="0">
                <a:solidFill>
                  <a:srgbClr val="7030A0"/>
                </a:solidFill>
              </a:rPr>
              <a:t>and later </a:t>
            </a:r>
            <a:r>
              <a:rPr lang="en-US" sz="2000" b="1" dirty="0" smtClean="0">
                <a:solidFill>
                  <a:srgbClr val="FF0000"/>
                </a:solidFill>
              </a:rPr>
              <a:t>introduced</a:t>
            </a:r>
            <a:r>
              <a:rPr lang="en-US" sz="2000" dirty="0" smtClean="0">
                <a:solidFill>
                  <a:srgbClr val="7030A0"/>
                </a:solidFill>
              </a:rPr>
              <a:t> to the wild. A visit to the zoo </a:t>
            </a:r>
            <a:r>
              <a:rPr lang="en-US" sz="2000" b="1" dirty="0" smtClean="0">
                <a:solidFill>
                  <a:srgbClr val="FF0000"/>
                </a:solidFill>
              </a:rPr>
              <a:t>will allow </a:t>
            </a:r>
            <a:r>
              <a:rPr lang="en-US" sz="2000" dirty="0" smtClean="0">
                <a:solidFill>
                  <a:srgbClr val="7030A0"/>
                </a:solidFill>
              </a:rPr>
              <a:t>you the chance </a:t>
            </a:r>
            <a:r>
              <a:rPr lang="en-US" sz="2000" b="1" dirty="0" smtClean="0">
                <a:solidFill>
                  <a:srgbClr val="FF0000"/>
                </a:solidFill>
              </a:rPr>
              <a:t>to see </a:t>
            </a:r>
            <a:r>
              <a:rPr lang="en-US" sz="2000" dirty="0" smtClean="0">
                <a:solidFill>
                  <a:srgbClr val="7030A0"/>
                </a:solidFill>
              </a:rPr>
              <a:t>many kinds of animals and birds. Zoos </a:t>
            </a:r>
            <a:r>
              <a:rPr lang="en-US" sz="2000" b="1" dirty="0" smtClean="0">
                <a:solidFill>
                  <a:srgbClr val="FF0000"/>
                </a:solidFill>
              </a:rPr>
              <a:t>help educate </a:t>
            </a:r>
            <a:r>
              <a:rPr lang="en-US" sz="2000" dirty="0" smtClean="0">
                <a:solidFill>
                  <a:srgbClr val="7030A0"/>
                </a:solidFill>
              </a:rPr>
              <a:t>people of the importance of conservation. They also </a:t>
            </a:r>
            <a:r>
              <a:rPr lang="en-US" sz="2000" b="1" dirty="0" smtClean="0">
                <a:solidFill>
                  <a:srgbClr val="FF0000"/>
                </a:solidFill>
              </a:rPr>
              <a:t>help</a:t>
            </a:r>
            <a:r>
              <a:rPr lang="en-US" sz="2000" dirty="0" smtClean="0">
                <a:solidFill>
                  <a:srgbClr val="7030A0"/>
                </a:solidFill>
              </a:rPr>
              <a:t> scientists </a:t>
            </a:r>
            <a:r>
              <a:rPr lang="en-US" sz="2000" b="1" dirty="0" smtClean="0">
                <a:solidFill>
                  <a:srgbClr val="FF0000"/>
                </a:solidFill>
              </a:rPr>
              <a:t>carry out </a:t>
            </a:r>
            <a:r>
              <a:rPr lang="en-US" sz="2000" dirty="0" smtClean="0">
                <a:solidFill>
                  <a:srgbClr val="7030A0"/>
                </a:solidFill>
              </a:rPr>
              <a:t>various studies that are aimed </a:t>
            </a:r>
            <a:r>
              <a:rPr lang="en-US" sz="2000" b="1" dirty="0" smtClean="0">
                <a:solidFill>
                  <a:srgbClr val="FF0000"/>
                </a:solidFill>
              </a:rPr>
              <a:t>to improve </a:t>
            </a:r>
            <a:r>
              <a:rPr lang="en-US" sz="2000" dirty="0" smtClean="0">
                <a:solidFill>
                  <a:srgbClr val="7030A0"/>
                </a:solidFill>
              </a:rPr>
              <a:t>the lives of the animals by </a:t>
            </a:r>
            <a:r>
              <a:rPr lang="en-US" sz="2000" b="1" dirty="0" smtClean="0">
                <a:solidFill>
                  <a:srgbClr val="FF0000"/>
                </a:solidFill>
              </a:rPr>
              <a:t>understanding </a:t>
            </a:r>
            <a:r>
              <a:rPr lang="en-US" sz="2000" dirty="0" smtClean="0">
                <a:solidFill>
                  <a:srgbClr val="7030A0"/>
                </a:solidFill>
              </a:rPr>
              <a:t>them better.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33400" y="76200"/>
            <a:ext cx="2286000" cy="15240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Pair </a:t>
            </a:r>
          </a:p>
          <a:p>
            <a:pPr algn="ctr"/>
            <a:r>
              <a:rPr lang="en-US" sz="3200" b="1" dirty="0" smtClean="0"/>
              <a:t>Work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34636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Now, talk about the highlighted words with your partner.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1828800"/>
            <a:ext cx="7315200" cy="2819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2400" b="1" dirty="0" smtClean="0">
                <a:solidFill>
                  <a:srgbClr val="C00000"/>
                </a:solidFill>
              </a:rPr>
              <a:t>What is verb ?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solidFill>
                  <a:srgbClr val="C00000"/>
                </a:solidFill>
              </a:rPr>
              <a:t>What different types of verbs are there in English ?</a:t>
            </a:r>
          </a:p>
          <a:p>
            <a:pPr marL="342900" indent="-342900">
              <a:buAutoNum type="alphaLcParenR"/>
            </a:pPr>
            <a:r>
              <a:rPr lang="en-US" sz="2400" b="1" dirty="0" smtClean="0">
                <a:solidFill>
                  <a:srgbClr val="C00000"/>
                </a:solidFill>
              </a:rPr>
              <a:t>What roles do verb play in a sentence 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90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378527"/>
            <a:ext cx="5257800" cy="844245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71600" y="30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Let’s try to describe the verb: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7818" y="137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word or phrase that describes an </a:t>
            </a:r>
            <a:r>
              <a:rPr lang="en-US" sz="2400" b="1" dirty="0" err="1" smtClean="0">
                <a:solidFill>
                  <a:srgbClr val="FF0000"/>
                </a:solidFill>
              </a:rPr>
              <a:t>action,condition</a:t>
            </a:r>
            <a:r>
              <a:rPr lang="en-US" sz="2400" b="1" dirty="0" smtClean="0">
                <a:solidFill>
                  <a:srgbClr val="FF0000"/>
                </a:solidFill>
              </a:rPr>
              <a:t> or experience is a verb.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The words ‘run’ ‘keep’ and ‘feel’ are all verbs. The grammatical forms of verbs include </a:t>
            </a:r>
            <a:r>
              <a:rPr lang="en-US" sz="2400" b="1" dirty="0" err="1" smtClean="0">
                <a:solidFill>
                  <a:srgbClr val="FF0000"/>
                </a:solidFill>
              </a:rPr>
              <a:t>number,person</a:t>
            </a:r>
            <a:r>
              <a:rPr lang="en-US" sz="2400" b="1" dirty="0" smtClean="0">
                <a:solidFill>
                  <a:srgbClr val="FF0000"/>
                </a:solidFill>
              </a:rPr>
              <a:t>, and tense.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52800" y="2966085"/>
            <a:ext cx="12192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Verb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 flipV="1">
            <a:off x="228600" y="4495799"/>
            <a:ext cx="8229600" cy="1045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720084" y="3905310"/>
            <a:ext cx="484632" cy="59049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76200" y="4601097"/>
            <a:ext cx="609600" cy="42671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2144857" y="4656452"/>
            <a:ext cx="609600" cy="4544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345" y="5215647"/>
            <a:ext cx="1461655" cy="5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Auxiliary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0700" y="5215647"/>
            <a:ext cx="1562100" cy="5085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Regular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007358" y="4617732"/>
            <a:ext cx="557645" cy="5666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5607558" y="4600334"/>
            <a:ext cx="609600" cy="59575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19500" y="5180736"/>
            <a:ext cx="1600200" cy="5085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Irregular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Verbs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34517" y="5130512"/>
            <a:ext cx="1499684" cy="5937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Transitive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verbs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7856722" y="4552314"/>
            <a:ext cx="553385" cy="5585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7600" y="5109382"/>
            <a:ext cx="1427018" cy="5799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Intransitive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verbs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9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3406</TotalTime>
  <Words>909</Words>
  <Application>Microsoft Office PowerPoint</Application>
  <PresentationFormat>On-screen Show (4:3)</PresentationFormat>
  <Paragraphs>122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Corbel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Raja G.C School</cp:lastModifiedBy>
  <cp:revision>389</cp:revision>
  <dcterms:created xsi:type="dcterms:W3CDTF">2015-03-02T06:05:26Z</dcterms:created>
  <dcterms:modified xsi:type="dcterms:W3CDTF">2020-12-22T08:06:47Z</dcterms:modified>
</cp:coreProperties>
</file>