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95" r:id="rId3"/>
    <p:sldId id="284" r:id="rId4"/>
    <p:sldId id="280" r:id="rId5"/>
    <p:sldId id="273" r:id="rId6"/>
    <p:sldId id="292" r:id="rId7"/>
    <p:sldId id="293" r:id="rId8"/>
    <p:sldId id="294" r:id="rId9"/>
    <p:sldId id="282" r:id="rId10"/>
    <p:sldId id="276" r:id="rId11"/>
    <p:sldId id="277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E3DED1"/>
    <a:srgbClr val="5DFFFF"/>
    <a:srgbClr val="00FFFF"/>
    <a:srgbClr val="FFE7FF"/>
    <a:srgbClr val="CDFFBD"/>
    <a:srgbClr val="66FF33"/>
    <a:srgbClr val="DDF6FF"/>
    <a:srgbClr val="FFCCFF"/>
    <a:srgbClr val="AFEA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9" autoAdjust="0"/>
    <p:restoredTop sz="91963" autoAdjust="0"/>
  </p:normalViewPr>
  <p:slideViewPr>
    <p:cSldViewPr>
      <p:cViewPr varScale="1">
        <p:scale>
          <a:sx n="64" d="100"/>
          <a:sy n="64" d="100"/>
        </p:scale>
        <p:origin x="-1590" y="-10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5EDAD-5C79-476A-B5C7-AA0906A2B04C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C5C89-9D5F-42E9-A9D6-36EE31FC37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8222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স্বাগতম দ্বারা সকল শিক্ষার্থীর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দৃষ্টি আকর্ষন করা যেতে পারে।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5C89-9D5F-42E9-A9D6-36EE31FC37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4793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বাড়ির কাজের</a:t>
            </a:r>
            <a:r>
              <a:rPr lang="bn-IN" baseline="0" dirty="0" smtClean="0"/>
              <a:t> খাতা দেখে শিক্ষার্থীদের বিষয়ের প্রতি সচেতন করে তুলতে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5C89-9D5F-42E9-A9D6-36EE31FC37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4369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ধন্যবাদ</a:t>
            </a:r>
            <a:r>
              <a:rPr lang="bn-IN" baseline="0" dirty="0" smtClean="0"/>
              <a:t> জানিয়ে আজকের শ্রেণীর কার্যক্রম সমাপ্ত ঘোষণা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5C89-9D5F-42E9-A9D6-36EE31FC37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0696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/>
              <a:t>স্লাইড টি দেখাতে</a:t>
            </a:r>
            <a:r>
              <a:rPr lang="bn-IN" sz="1200" baseline="0" dirty="0" smtClean="0"/>
              <a:t> পারেন / হাইড করে রাখতে পারেন </a:t>
            </a: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7021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১ম চিত্রে পানির উপর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কী আছে? ১য় চিত্রে নৌকাটি কোথায় আছে? ৩য় চিত্রে হাঁস পানিতে কী করছে? ৪র্থ চগত্রে বস্তুটি কোথায় আছে? বস্তুটির নীচে কী বল কাজ করছে? আজকের পাঠ ঘোষণা।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5C89-9D5F-42E9-A9D6-36EE31FC37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70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স্লাইডটি হাইড করে রাখা</a:t>
            </a:r>
            <a:r>
              <a:rPr lang="bn-IN" baseline="0" dirty="0" smtClean="0"/>
              <a:t> যেতে পারে অথবা দেখানো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5C89-9D5F-42E9-A9D6-36EE31FC37F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6444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পানির উপরিতল</a:t>
            </a:r>
            <a:r>
              <a:rPr lang="bn-IN" baseline="0" dirty="0" smtClean="0"/>
              <a:t> কেমন? এই তলের কী আছে? পানির তলের উপর কী প্রবাহিত হচ্ছে? বায়ু এই তলে কী প্রয়োগ করে? চাপ কাকে বলে? চাপ,ক্ষেত্রফল, বলের প্রতীক কী?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চাপের গানিতিক প্রকাশ কী? চাপের সূত্র কী?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5C89-9D5F-42E9-A9D6-36EE31FC37F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9498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ক্লাসে বোর্ডে কাজটি শিক্ষার্থীদের দিয়ে করে নিতে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6433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সামগ্রিকভাবে পাঠটি</a:t>
            </a:r>
            <a:r>
              <a:rPr lang="bn-BD" baseline="0" dirty="0" smtClean="0"/>
              <a:t> মূল্যায়ন করার উদ্দেশ্যে স্লাইডে উল্লেখিত প্রশ্ন ও  বহুনির্বাচনী প্রশ্নের ব্যবস্থা করা যেতে পারে</a:t>
            </a:r>
            <a:r>
              <a:rPr lang="en-US" baseline="0" dirty="0" smtClean="0"/>
              <a:t>।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4818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১ম চিত্রে কী দেখা</a:t>
            </a:r>
            <a:r>
              <a:rPr lang="bn-IN" baseline="0" dirty="0" smtClean="0"/>
              <a:t> জায়? কেন? ২য় চিত্রে কী দেখা জায়? নিমজ্জিত অবস্থায় বস্তু কী পরিমান তরল অপসারন করে? অপসারিত তরলের ওজন কীসের সমান? এ সূত্রটি কে আবিষ্কার করেছেন?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5C89-9D5F-42E9-A9D6-36EE31FC37F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8762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দলীয় কাজের মাধ্যমে</a:t>
            </a:r>
            <a:r>
              <a:rPr lang="bn-IN" baseline="0" dirty="0" smtClean="0"/>
              <a:t> শিক্ষার্থীদের মধ্যে আজকের পাঠের ধারনা দৃঢ় জরার সহায়তা করা যেতে পারে। </a:t>
            </a:r>
            <a:r>
              <a:rPr lang="bn-IN" dirty="0" smtClean="0"/>
              <a:t>সময়—৫ মিনিট।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5C89-9D5F-42E9-A9D6-36EE31FC37F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117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772400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4038600"/>
            <a:ext cx="4267200" cy="182880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181600"/>
            <a:ext cx="80010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জাহাজটির ভেসে থাকা নির্ভর করে এর উপর ক্রিয়ারত ঊর্ধ্বমুখী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বলের পরিমানের উপর, – উক্তিটির যথার্থতা বিশ্লেষণ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096000" y="2232019"/>
            <a:ext cx="2667000" cy="1044581"/>
            <a:chOff x="1600200" y="2232019"/>
            <a:chExt cx="2667000" cy="1044581"/>
          </a:xfrm>
        </p:grpSpPr>
        <p:grpSp>
          <p:nvGrpSpPr>
            <p:cNvPr id="16" name="Group 15"/>
            <p:cNvGrpSpPr/>
            <p:nvPr/>
          </p:nvGrpSpPr>
          <p:grpSpPr>
            <a:xfrm>
              <a:off x="3546335" y="2232019"/>
              <a:ext cx="644665" cy="679909"/>
              <a:chOff x="4462535" y="2112651"/>
              <a:chExt cx="644665" cy="1251857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996699"/>
                  </a:clrFrom>
                  <a:clrTo>
                    <a:srgbClr val="996699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62535" y="2172264"/>
                <a:ext cx="636226" cy="452320"/>
              </a:xfrm>
              <a:prstGeom prst="rect">
                <a:avLst/>
              </a:prstGeom>
            </p:spPr>
          </p:pic>
          <p:cxnSp>
            <p:nvCxnSpPr>
              <p:cNvPr id="18" name="Straight Arrow Connector 17"/>
              <p:cNvCxnSpPr/>
              <p:nvPr/>
            </p:nvCxnSpPr>
            <p:spPr>
              <a:xfrm>
                <a:off x="5107200" y="2112651"/>
                <a:ext cx="0" cy="125185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477294"/>
                </a:clrFrom>
                <a:clrTo>
                  <a:srgbClr val="477294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112" t="18964" r="7870" b="34845"/>
            <a:stretch/>
          </p:blipFill>
          <p:spPr>
            <a:xfrm>
              <a:off x="1600200" y="2264676"/>
              <a:ext cx="2667000" cy="101192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609600" y="656548"/>
            <a:ext cx="8001000" cy="646331"/>
          </a:xfrm>
          <a:prstGeom prst="rect">
            <a:avLst/>
          </a:prstGeom>
          <a:solidFill>
            <a:srgbClr val="CDFFBD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flipH="1">
            <a:off x="457200" y="2232019"/>
            <a:ext cx="2667000" cy="1044581"/>
            <a:chOff x="1600200" y="2232019"/>
            <a:chExt cx="2667000" cy="1044581"/>
          </a:xfrm>
        </p:grpSpPr>
        <p:grpSp>
          <p:nvGrpSpPr>
            <p:cNvPr id="11" name="Group 10"/>
            <p:cNvGrpSpPr/>
            <p:nvPr/>
          </p:nvGrpSpPr>
          <p:grpSpPr>
            <a:xfrm>
              <a:off x="3546335" y="2232019"/>
              <a:ext cx="644665" cy="679909"/>
              <a:chOff x="4462535" y="2112651"/>
              <a:chExt cx="644665" cy="125185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996699"/>
                  </a:clrFrom>
                  <a:clrTo>
                    <a:srgbClr val="996699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62535" y="2172264"/>
                <a:ext cx="636226" cy="452320"/>
              </a:xfrm>
              <a:prstGeom prst="rect">
                <a:avLst/>
              </a:prstGeom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>
                <a:off x="5107200" y="2112651"/>
                <a:ext cx="0" cy="125185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477294"/>
                </a:clrFrom>
                <a:clrTo>
                  <a:srgbClr val="477294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112" t="18964" r="7870" b="34845"/>
            <a:stretch/>
          </p:blipFill>
          <p:spPr>
            <a:xfrm>
              <a:off x="1600200" y="2264676"/>
              <a:ext cx="2667000" cy="10119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ular Callout 6"/>
          <p:cNvSpPr/>
          <p:nvPr/>
        </p:nvSpPr>
        <p:spPr>
          <a:xfrm>
            <a:off x="4267200" y="762000"/>
            <a:ext cx="4495800" cy="3657600"/>
          </a:xfrm>
          <a:prstGeom prst="wedgeRectCallout">
            <a:avLst>
              <a:gd name="adj1" fmla="val -49925"/>
              <a:gd name="adj2" fmla="val -3269"/>
            </a:avLst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রনি প্রতিদিন নৌকায় স্কুলে যায়।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একদিন হঠাৎ সে পানিতে পড়ে গেল।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 হাতের সবকিছু পানিতে পড়ে যায়।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তবে বই খাতা পানিতে ভাসতে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থাকলেও স্কেলটি পানিতে ডুবে গেল।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 খালের তলদেশে চাপ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9.8×10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পানির ঘনত্ব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1000kgm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–3</a:t>
            </a:r>
            <a:r>
              <a:rPr lang="bn-BD" sz="2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508718"/>
            <a:ext cx="8153397" cy="2246769"/>
          </a:xfrm>
          <a:prstGeom prst="rect">
            <a:avLst/>
          </a:prstGeom>
          <a:solidFill>
            <a:srgbClr val="F5E4E3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প্লবতা কাকে বলে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নিমজ্জন ও ভাসনের বিভিন্নতার কারন ব্যাখ্যা কর।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খালের গভীরতা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নির্ণয়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কর।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ঘ.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বই খাতা পানিতে ভেসে থাকলেও স্কেল ডুবে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গেল কেন-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বিশ্লেষণ কর।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295400"/>
            <a:ext cx="3733801" cy="304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533400"/>
            <a:ext cx="3505199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5" grpId="0" uiExpand="1" build="p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93" y="809625"/>
            <a:ext cx="819150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1706940"/>
            <a:ext cx="3048000" cy="1569660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71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1752600"/>
            <a:ext cx="8458200" cy="4343400"/>
            <a:chOff x="685800" y="2171700"/>
            <a:chExt cx="7543800" cy="3619500"/>
          </a:xfrm>
          <a:solidFill>
            <a:schemeClr val="accent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" name="Plaque 2"/>
            <p:cNvSpPr/>
            <p:nvPr/>
          </p:nvSpPr>
          <p:spPr>
            <a:xfrm>
              <a:off x="685800" y="2171700"/>
              <a:ext cx="7543800" cy="3619500"/>
            </a:xfrm>
            <a:prstGeom prst="plaque">
              <a:avLst/>
            </a:prstGeom>
            <a:blipFill>
              <a:blip r:embed="rId3" cstate="print"/>
              <a:tile tx="0" ty="0" sx="100000" sy="100000" flip="none" algn="tl"/>
            </a:blipFill>
            <a:ln w="571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753762" y="3759200"/>
              <a:ext cx="3246738" cy="166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4000" b="1" dirty="0" err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hialkhanMJ" pitchFamily="2" charset="0"/>
                  <a:cs typeface="NikoshBAN" pitchFamily="2" charset="0"/>
                </a:rPr>
                <a:t>c`v</a:t>
              </a:r>
              <a:r>
                <a:rPr lang="en-US" sz="40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hialkhanMJ" pitchFamily="2" charset="0"/>
                  <a:cs typeface="NikoshBAN" pitchFamily="2" charset="0"/>
                </a:rPr>
                <a:t>_© </a:t>
              </a:r>
              <a:r>
                <a:rPr lang="en-US" sz="4000" b="1" dirty="0" err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hialkhanMJ" pitchFamily="2" charset="0"/>
                  <a:cs typeface="NikoshBAN" pitchFamily="2" charset="0"/>
                </a:rPr>
                <a:t>weÁvb</a:t>
              </a:r>
              <a:endParaRPr lang="bn-BD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NikoshBAN" pitchFamily="2" charset="0"/>
              </a:endParaRPr>
            </a:p>
            <a:p>
              <a:r>
                <a:rPr lang="bn-BD" sz="28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28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2800" b="1" dirty="0" err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দশম</a:t>
              </a:r>
              <a:r>
                <a:rPr lang="bn-BD" sz="20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 </a:t>
              </a:r>
              <a:endPara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পঞ্চম</a:t>
              </a:r>
              <a:r>
                <a:rPr lang="en-US" sz="28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BD" sz="28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পদার্থের অবস্থা </a:t>
              </a:r>
              <a:r>
                <a:rPr lang="en-US" sz="28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en-US" sz="28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চাপ</a:t>
              </a:r>
              <a:endParaRPr lang="en-US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1905000" y="333375"/>
            <a:ext cx="4876800" cy="119062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1828800"/>
            <a:ext cx="1600200" cy="1788760"/>
          </a:xfrm>
          <a:prstGeom prst="ellipse">
            <a:avLst/>
          </a:prstGeom>
          <a:ln w="63500" cap="rnd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Rectangle 21"/>
          <p:cNvSpPr/>
          <p:nvPr/>
        </p:nvSpPr>
        <p:spPr>
          <a:xfrm>
            <a:off x="4267200" y="3657600"/>
            <a:ext cx="44958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hialkhanMJ" pitchFamily="2" charset="0"/>
                <a:cs typeface="Noto Sans Bengali" panose="020B0502040504020204" pitchFamily="34" charset="0"/>
              </a:rPr>
              <a:t>‡</a:t>
            </a:r>
            <a:r>
              <a:rPr lang="en-US" sz="4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hialkhanMJ" pitchFamily="2" charset="0"/>
                <a:cs typeface="Noto Sans Bengali" panose="020B0502040504020204" pitchFamily="34" charset="0"/>
              </a:rPr>
              <a:t>gvt</a:t>
            </a:r>
            <a: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hialkhanMJ" pitchFamily="2" charset="0"/>
                <a:cs typeface="Noto Sans Bengali" panose="020B0502040504020204" pitchFamily="34" charset="0"/>
              </a:rPr>
              <a:t> †</a:t>
            </a:r>
            <a:r>
              <a:rPr lang="en-US" sz="4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hialkhanMJ" pitchFamily="2" charset="0"/>
                <a:cs typeface="Noto Sans Bengali" panose="020B0502040504020204" pitchFamily="34" charset="0"/>
              </a:rPr>
              <a:t>jvKgvb</a:t>
            </a:r>
            <a: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hialkhanMJ" pitchFamily="2" charset="0"/>
                <a:cs typeface="Noto Sans Bengali" panose="020B0502040504020204" pitchFamily="34" charset="0"/>
              </a:rPr>
              <a:t> †</a:t>
            </a:r>
            <a:r>
              <a:rPr lang="en-US" sz="4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hialkhanMJ" pitchFamily="2" charset="0"/>
                <a:cs typeface="Noto Sans Bengali" panose="020B0502040504020204" pitchFamily="34" charset="0"/>
              </a:rPr>
              <a:t>PŠayix</a:t>
            </a:r>
            <a: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hialkhanMJ" pitchFamily="2" charset="0"/>
                <a:cs typeface="Noto Sans Bengali" panose="020B0502040504020204" pitchFamily="34" charset="0"/>
              </a:rPr>
              <a:t> </a:t>
            </a:r>
          </a:p>
          <a:p>
            <a:pPr lvl="0" algn="ctr"/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weGmwm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(1g †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kªwY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)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Gg&amp;Gmwm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(1g  †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kÖwb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) </a:t>
            </a:r>
          </a:p>
          <a:p>
            <a:pPr lvl="0" algn="ctr"/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imvqb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I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cÖvYimvqb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  <a:p>
            <a:pPr lvl="0" algn="ct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mnKvwi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wkÿK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  <a:p>
            <a:pPr lvl="0" algn="ctr"/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‡</a:t>
            </a:r>
            <a:r>
              <a:rPr lang="en-US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gvevBjt</a:t>
            </a: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01715825599</a:t>
            </a: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31" name="Flowchart: Merge 30"/>
          <p:cNvSpPr/>
          <p:nvPr/>
        </p:nvSpPr>
        <p:spPr>
          <a:xfrm>
            <a:off x="3962400" y="3733800"/>
            <a:ext cx="381000" cy="22098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219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98" y="304801"/>
            <a:ext cx="691243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প্রবাহীর চাপ ও প্লবতা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33800"/>
            <a:ext cx="3276600" cy="27173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3001"/>
            <a:ext cx="3483429" cy="2590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18" t="22758" r="32599" b="2985"/>
          <a:stretch/>
        </p:blipFill>
        <p:spPr>
          <a:xfrm>
            <a:off x="1142999" y="1143000"/>
            <a:ext cx="3276601" cy="25907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66" r="3673"/>
          <a:stretch/>
        </p:blipFill>
        <p:spPr bwMode="auto">
          <a:xfrm>
            <a:off x="4572001" y="3733799"/>
            <a:ext cx="3483428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977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1371" y="990600"/>
            <a:ext cx="7903029" cy="5447645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প্রবাহী, প্রবাহীর চাপ এবং প্লবতা ব্যাখ্যা করতে পারবে;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২।তরলে প্লবতার মান পরিমাপের সূত্র প্রতিপাদন করতে পারবে;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তরলে নিমজ্জিত বস্তুর উর্ধ্বমূখী চাপের অনুভূতি ব্যাখ্যা করতে পারবে;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৪। বস্তু কেন পানিতে ভাসে তা বর্ণনা করতে পারবে;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৫। নৌপথে দূর্ঘটনার কারন বিশ্লেষণ করতে পারবে।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33803" y="5646003"/>
                <a:ext cx="8087497" cy="76944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    p = </a:t>
                </a:r>
                <a:r>
                  <a:rPr lang="en-US" sz="4400" baseline="30000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en-US" sz="4400" baseline="-250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bn-BD" sz="4400" baseline="-250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BD" sz="4400" dirty="0" smtClean="0">
                    <a:latin typeface="Times New Roman" pitchFamily="18" charset="0"/>
                    <a:cs typeface="NikoshBAN" pitchFamily="2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bn-BD" sz="2800">
                        <a:latin typeface="Cambria Math"/>
                        <a:cs typeface="NikoshBAN" pitchFamily="2" charset="0"/>
                      </a:rPr>
                      <m:t>চ</m:t>
                    </m:r>
                    <m:r>
                      <a:rPr lang="bn-BD" sz="2800" b="0" i="0" smtClean="0">
                        <a:latin typeface="Cambria Math"/>
                        <a:cs typeface="NikoshBAN" pitchFamily="2" charset="0"/>
                      </a:rPr>
                      <m:t>াপ</m:t>
                    </m:r>
                    <m:r>
                      <a:rPr lang="bn-BD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 </m:t>
                    </m:r>
                  </m:oMath>
                </a14:m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বল/ক্ষেত্রফল</a:t>
                </a:r>
                <a:r>
                  <a:rPr lang="bn-BD" sz="28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BD" sz="2800" baseline="-25000" dirty="0" smtClean="0">
                    <a:latin typeface="Times New Roman" pitchFamily="18" charset="0"/>
                    <a:cs typeface="NikoshBAN" pitchFamily="2" charset="0"/>
                  </a:rPr>
                  <a:t>    </a:t>
                </a:r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03" y="5646003"/>
                <a:ext cx="8087497" cy="76944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18605" b="-3643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33703" y="5039380"/>
            <a:ext cx="8076897" cy="523220"/>
            <a:chOff x="304800" y="4876800"/>
            <a:chExt cx="8447114" cy="52322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304800" y="4876800"/>
              <a:ext cx="2819400" cy="52322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চাপ =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24200" y="4876800"/>
              <a:ext cx="2895600" cy="52322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ক্ষেত্রফল =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25043" y="4876800"/>
              <a:ext cx="2726871" cy="52322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বল =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533400" y="3810000"/>
            <a:ext cx="8044956" cy="111034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 তলে স্থির অবস্থায় থেকে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প্রবাহী তার প্রতি একক ক্ষেত্রফলে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লম্বভাবে যে বল প্রয়োগ করে তার মানকে প্রবাহীর  চাপ বলে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49" t="36040" r="6749" b="10012"/>
          <a:stretch/>
        </p:blipFill>
        <p:spPr bwMode="auto">
          <a:xfrm>
            <a:off x="457051" y="457201"/>
            <a:ext cx="815354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58000" y="304800"/>
            <a:ext cx="1359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276600" y="381000"/>
            <a:ext cx="0" cy="559933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657600" y="389350"/>
            <a:ext cx="1588" cy="56926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33600" y="400829"/>
            <a:ext cx="0" cy="56505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800600" y="381000"/>
            <a:ext cx="1588" cy="559933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324600" y="415801"/>
            <a:ext cx="0" cy="51910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498372" y="679563"/>
            <a:ext cx="533400" cy="158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705600" y="400829"/>
            <a:ext cx="0" cy="533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038600" y="413657"/>
            <a:ext cx="0" cy="533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38200" y="381000"/>
            <a:ext cx="628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514600" y="381000"/>
            <a:ext cx="0" cy="56857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19600" y="381000"/>
            <a:ext cx="1" cy="533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943600" y="417062"/>
            <a:ext cx="0" cy="51910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95600" y="381000"/>
            <a:ext cx="0" cy="56857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562600" y="413657"/>
            <a:ext cx="0" cy="533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181600" y="381000"/>
            <a:ext cx="0" cy="57374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 build="p" animBg="1"/>
      <p:bldP spid="11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9" name="Frame 1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609600" y="762000"/>
            <a:ext cx="2133600" cy="5334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চাপের এককঃ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429000" y="1243191"/>
                <a:ext cx="2971800" cy="896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চাপ=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বল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ক্ষেত্রফল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243191"/>
                <a:ext cx="2971800" cy="896656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6366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505200" y="2280285"/>
                <a:ext cx="2286000" cy="963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P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280285"/>
                <a:ext cx="2286000" cy="963149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9333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505200" y="3581400"/>
                <a:ext cx="2057400" cy="791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P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581400"/>
                <a:ext cx="2057400" cy="791692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7396"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505200" y="5029200"/>
                <a:ext cx="2819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P  = 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029200"/>
                <a:ext cx="2819400" cy="584775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540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716F-DBAF-4C12-AF6A-D8CF9192C51F}" type="datetime1">
              <a:rPr lang="en-US" smtClean="0"/>
              <a:pPr/>
              <a:t>12/22/2020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E-mail:ashrafulhaque416@gmail.com</a:t>
            </a:r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9" name="TextBox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24600" y="2743200"/>
            <a:ext cx="2590800" cy="1200329"/>
          </a:xfrm>
          <a:prstGeom prst="rect">
            <a:avLst/>
          </a:prstGeom>
          <a:blipFill rotWithShape="0">
            <a:blip r:embed="rId7" cstate="print"/>
            <a:stretch>
              <a:fillRect l="-3765" t="-4061" b="-1116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33600" y="5943600"/>
            <a:ext cx="4191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RinkiyMJ" pitchFamily="2" charset="0"/>
                <a:cs typeface="RinkiyMJ" pitchFamily="2" charset="0"/>
              </a:rPr>
              <a:t>Pv‡ci</a:t>
            </a:r>
            <a:r>
              <a:rPr lang="en-US" sz="28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  <a:cs typeface="RinkiyMJ" pitchFamily="2" charset="0"/>
              </a:rPr>
              <a:t>gvÎv</a:t>
            </a:r>
            <a:r>
              <a:rPr lang="en-US" sz="2800" b="1" dirty="0" smtClean="0">
                <a:latin typeface="RinkiyMJ" pitchFamily="2" charset="0"/>
                <a:cs typeface="RinkiyMJ" pitchFamily="2" charset="0"/>
              </a:rPr>
              <a:t> = [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600200" y="5039380"/>
            <a:ext cx="19050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RinkiyMJ" pitchFamily="2" charset="0"/>
                <a:cs typeface="RinkiyMJ" pitchFamily="2" charset="0"/>
              </a:rPr>
              <a:t>Pv‡ci</a:t>
            </a:r>
            <a:r>
              <a:rPr lang="en-US" sz="2800" b="1" dirty="0" smtClean="0">
                <a:latin typeface="RinkiyMJ" pitchFamily="2" charset="0"/>
                <a:cs typeface="RinkiyMJ" pitchFamily="2" charset="0"/>
              </a:rPr>
              <a:t> GKK</a:t>
            </a:r>
            <a:endParaRPr 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486400" y="5105400"/>
            <a:ext cx="3200400" cy="80021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RinkiyMJ" pitchFamily="2" charset="0"/>
                <a:cs typeface="RinkiyMJ" pitchFamily="2" charset="0"/>
              </a:rPr>
              <a:t>A_ev</a:t>
            </a:r>
            <a:r>
              <a:rPr lang="en-US" sz="28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  <a:cs typeface="RinkiyMJ" pitchFamily="2" charset="0"/>
              </a:rPr>
              <a:t>c¨vm‡Kj</a:t>
            </a:r>
            <a:r>
              <a:rPr lang="en-US" sz="28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b="1" dirty="0" smtClean="0"/>
              <a:t>(Pa)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00286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9" grpId="0" animBg="1"/>
      <p:bldP spid="30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2590800" cy="1200329"/>
          </a:xfrm>
          <a:prstGeom prst="rect">
            <a:avLst/>
          </a:prstGeom>
          <a:solidFill>
            <a:srgbClr val="FF0000"/>
          </a:solidFill>
          <a:scene3d>
            <a:camera prst="perspectiveContrastingRightFacing"/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RinkiyMJ" pitchFamily="2" charset="0"/>
                <a:cs typeface="RinkiyMJ" pitchFamily="2" charset="0"/>
              </a:rPr>
              <a:t>NbZ</a:t>
            </a:r>
            <a:r>
              <a:rPr lang="en-US" sz="7200" b="1" dirty="0" smtClean="0">
                <a:latin typeface="RinkiyMJ" pitchFamily="2" charset="0"/>
                <a:cs typeface="RinkiyMJ" pitchFamily="2" charset="0"/>
              </a:rPr>
              <a:t>¡</a:t>
            </a:r>
            <a:endParaRPr lang="en-US" sz="7200" b="1" dirty="0">
              <a:latin typeface="RinkiyMJ" pitchFamily="2" charset="0"/>
              <a:cs typeface="Rinki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124200"/>
            <a:ext cx="7086600" cy="34778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GKK </a:t>
            </a:r>
            <a:r>
              <a:rPr lang="en-US" sz="4400" dirty="0" err="1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AvqZ‡bi</a:t>
            </a:r>
            <a:r>
              <a:rPr lang="en-US" sz="4400" dirty="0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fi</a:t>
            </a:r>
            <a:r>
              <a:rPr lang="en-US" sz="4400" dirty="0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†K </a:t>
            </a:r>
            <a:r>
              <a:rPr lang="en-US" sz="4400" dirty="0" err="1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NbZ</a:t>
            </a:r>
            <a:r>
              <a:rPr lang="en-US" sz="4400" dirty="0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¡ </a:t>
            </a:r>
            <a:r>
              <a:rPr lang="en-US" sz="4400" dirty="0" err="1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e‡j</a:t>
            </a:r>
            <a:r>
              <a:rPr lang="en-US" sz="4400" dirty="0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|</a:t>
            </a:r>
          </a:p>
          <a:p>
            <a:pPr algn="ctr"/>
            <a:r>
              <a:rPr lang="el-GR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aiTi"/>
                <a:ea typeface="KaiTi"/>
                <a:cs typeface="Times New Roman" pitchFamily="18" charset="0"/>
              </a:rPr>
              <a:t>ρ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aiTi"/>
                <a:ea typeface="KaiTi"/>
                <a:cs typeface="Times New Roman" pitchFamily="18" charset="0"/>
              </a:rPr>
              <a:t>=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KaiTi"/>
                <a:cs typeface="Times New Roman" pitchFamily="18" charset="0"/>
              </a:rPr>
              <a:t>m/v</a:t>
            </a:r>
            <a:endParaRPr lang="en-US" sz="4400" dirty="0" smtClean="0">
              <a:solidFill>
                <a:schemeClr val="tx1">
                  <a:lumMod val="85000"/>
                  <a:lumOff val="15000"/>
                </a:schemeClr>
              </a:solidFill>
              <a:latin typeface="RinkiyMJ" pitchFamily="2" charset="0"/>
              <a:cs typeface="RinkiyMJ" pitchFamily="2" charset="0"/>
            </a:endParaRPr>
          </a:p>
          <a:p>
            <a:pPr algn="ctr"/>
            <a:r>
              <a:rPr lang="en-US" sz="4400" dirty="0" err="1" smtClean="0">
                <a:latin typeface="RinkiyMJ" pitchFamily="2" charset="0"/>
                <a:cs typeface="RinkiyMJ" pitchFamily="2" charset="0"/>
              </a:rPr>
              <a:t>Nb‡Z¡i</a:t>
            </a:r>
            <a:r>
              <a:rPr lang="en-US" sz="4400" dirty="0" smtClean="0">
                <a:latin typeface="RinkiyMJ" pitchFamily="2" charset="0"/>
                <a:cs typeface="RinkiyMJ" pitchFamily="2" charset="0"/>
              </a:rPr>
              <a:t> GKK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kgm</a:t>
            </a:r>
            <a:r>
              <a:rPr lang="en-US" sz="4400" baseline="30000" dirty="0" smtClean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ctr"/>
            <a:r>
              <a:rPr lang="en-US" sz="4400" dirty="0" err="1" smtClean="0">
                <a:latin typeface="RinkiyMJ" pitchFamily="2" charset="0"/>
                <a:cs typeface="RinkiyMJ" pitchFamily="2" charset="0"/>
              </a:rPr>
              <a:t>gvÎv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[</a:t>
            </a:r>
            <a:r>
              <a:rPr lang="el-GR" sz="4400" dirty="0" smtClean="0">
                <a:latin typeface="KaiTi"/>
                <a:ea typeface="KaiTi"/>
                <a:cs typeface="Times New Roman" pitchFamily="18" charset="0"/>
              </a:rPr>
              <a:t>ρ</a:t>
            </a:r>
            <a:r>
              <a:rPr lang="en-US" sz="4400" dirty="0" smtClean="0">
                <a:latin typeface="KaiTi"/>
                <a:ea typeface="KaiTi"/>
                <a:cs typeface="Times New Roman" pitchFamily="18" charset="0"/>
              </a:rPr>
              <a:t>] = [ML</a:t>
            </a:r>
            <a:r>
              <a:rPr lang="en-US" sz="4400" baseline="30000" dirty="0" smtClean="0">
                <a:latin typeface="KaiTi"/>
                <a:ea typeface="KaiTi"/>
                <a:cs typeface="Times New Roman" pitchFamily="18" charset="0"/>
              </a:rPr>
              <a:t>-3</a:t>
            </a:r>
            <a:r>
              <a:rPr lang="en-US" sz="4400" dirty="0" smtClean="0">
                <a:latin typeface="KaiTi"/>
                <a:ea typeface="KaiTi"/>
                <a:cs typeface="Times New Roman" pitchFamily="18" charset="0"/>
              </a:rPr>
              <a:t>]</a:t>
            </a:r>
          </a:p>
          <a:p>
            <a:pPr algn="ctr"/>
            <a:r>
              <a:rPr lang="en-US" sz="4400" baseline="30000" dirty="0" smtClean="0">
                <a:latin typeface="KaiTi"/>
                <a:ea typeface="KaiTi"/>
                <a:cs typeface="Times New Roman" pitchFamily="18" charset="0"/>
              </a:rPr>
              <a:t>        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p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81000"/>
            <a:ext cx="48006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3" grpI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490" y="3236893"/>
            <a:ext cx="80010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নিউটন        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কেলভিন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মিটার         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প্যাসকেল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52400"/>
            <a:ext cx="2590800" cy="9233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372380"/>
            <a:ext cx="80010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চাপের একক কী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352800" y="3718034"/>
            <a:ext cx="567559" cy="472966"/>
          </a:xfrm>
          <a:custGeom>
            <a:avLst/>
            <a:gdLst>
              <a:gd name="connsiteX0" fmla="*/ 0 w 567559"/>
              <a:gd name="connsiteY0" fmla="*/ 157656 h 472966"/>
              <a:gd name="connsiteX1" fmla="*/ 94593 w 567559"/>
              <a:gd name="connsiteY1" fmla="*/ 472966 h 472966"/>
              <a:gd name="connsiteX2" fmla="*/ 567559 w 567559"/>
              <a:gd name="connsiteY2" fmla="*/ 0 h 47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559" h="472966">
                <a:moveTo>
                  <a:pt x="0" y="157656"/>
                </a:moveTo>
                <a:lnTo>
                  <a:pt x="94593" y="472966"/>
                </a:lnTo>
                <a:lnTo>
                  <a:pt x="567559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1000" y="1534180"/>
            <a:ext cx="80010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চাপ কী?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582180"/>
            <a:ext cx="8001000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Pa (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প্যাসকেল ) চাপ বলতে কি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বুঝ?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486400"/>
            <a:ext cx="8001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ক্ষেত্রফলের উপর চাপের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 কিরূপ?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4C56-15F8-4C83-8637-495FD8D04C52}" type="datetime1">
              <a:rPr lang="en-US" smtClean="0"/>
              <a:pPr/>
              <a:t>12/22/2020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E-mail:ashrafulhaque416@gmail.com</a:t>
            </a:r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73142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7" grpId="0" animBg="1"/>
      <p:bldP spid="3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6" y="533400"/>
            <a:ext cx="3339624" cy="36766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4114800" y="552450"/>
            <a:ext cx="4572000" cy="3657600"/>
            <a:chOff x="4114800" y="1905000"/>
            <a:chExt cx="4572000" cy="3657600"/>
          </a:xfrm>
          <a:solidFill>
            <a:schemeClr val="bg1"/>
          </a:solidFill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1905000"/>
              <a:ext cx="4572000" cy="36576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</p:pic>
        <p:sp>
          <p:nvSpPr>
            <p:cNvPr id="5" name="Flowchart: Process 4"/>
            <p:cNvSpPr/>
            <p:nvPr/>
          </p:nvSpPr>
          <p:spPr>
            <a:xfrm>
              <a:off x="5867400" y="1905000"/>
              <a:ext cx="2819400" cy="2038350"/>
            </a:xfrm>
            <a:prstGeom prst="flowChartProcess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546576" y="4343400"/>
            <a:ext cx="8159274" cy="2246769"/>
          </a:xfrm>
          <a:prstGeom prst="rect">
            <a:avLst/>
          </a:prstGeom>
          <a:solidFill>
            <a:srgbClr val="D0FFC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কোনো বস্তুকে স্থির তরল অথবা বায়বীয় পদার্থে আংশিক বা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সম্পূর্ণ ডুবালে বস্তুটি কিছু ওজন হারায় বলে মনে হয়।এই হারানো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ওজন বস্তুটি দ্বারা অপসারিত তরল বা বায়বীয় পদার্থের ওজনের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4350"/>
            <a:ext cx="338137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520146"/>
            <a:ext cx="46672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12" t="9143" r="6360" b="4319"/>
          <a:stretch/>
        </p:blipFill>
        <p:spPr>
          <a:xfrm>
            <a:off x="6682431" y="661670"/>
            <a:ext cx="190500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6018" y="3462020"/>
            <a:ext cx="1657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আর্কিমিডিস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6019800"/>
            <a:ext cx="3894015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তথ্যটি কে আবিষ্কার করছেন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3942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7496</TotalTime>
  <Words>600</Words>
  <Application>Microsoft Office PowerPoint</Application>
  <PresentationFormat>On-screen Show (4:3)</PresentationFormat>
  <Paragraphs>104</Paragraphs>
  <Slides>12</Slides>
  <Notes>11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PURKUIL GH FAZIL M</cp:lastModifiedBy>
  <cp:revision>721</cp:revision>
  <dcterms:created xsi:type="dcterms:W3CDTF">2006-08-16T00:00:00Z</dcterms:created>
  <dcterms:modified xsi:type="dcterms:W3CDTF">2020-12-22T16:44:52Z</dcterms:modified>
</cp:coreProperties>
</file>