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476" r:id="rId2"/>
    <p:sldId id="368" r:id="rId3"/>
    <p:sldId id="369" r:id="rId4"/>
    <p:sldId id="361" r:id="rId5"/>
    <p:sldId id="424" r:id="rId6"/>
    <p:sldId id="406" r:id="rId7"/>
    <p:sldId id="422" r:id="rId8"/>
    <p:sldId id="483" r:id="rId9"/>
    <p:sldId id="453" r:id="rId10"/>
    <p:sldId id="452" r:id="rId11"/>
    <p:sldId id="500" r:id="rId12"/>
    <p:sldId id="501" r:id="rId13"/>
    <p:sldId id="499" r:id="rId14"/>
    <p:sldId id="272" r:id="rId15"/>
    <p:sldId id="498" r:id="rId16"/>
    <p:sldId id="442" r:id="rId17"/>
    <p:sldId id="479" r:id="rId18"/>
    <p:sldId id="456" r:id="rId19"/>
    <p:sldId id="457" r:id="rId20"/>
    <p:sldId id="391" r:id="rId21"/>
    <p:sldId id="427" r:id="rId22"/>
    <p:sldId id="458" r:id="rId23"/>
    <p:sldId id="505" r:id="rId24"/>
    <p:sldId id="264" r:id="rId25"/>
    <p:sldId id="273" r:id="rId26"/>
    <p:sldId id="460" r:id="rId27"/>
    <p:sldId id="519" r:id="rId28"/>
    <p:sldId id="515" r:id="rId29"/>
    <p:sldId id="504" r:id="rId30"/>
    <p:sldId id="275" r:id="rId31"/>
    <p:sldId id="516" r:id="rId32"/>
    <p:sldId id="270" r:id="rId33"/>
    <p:sldId id="466" r:id="rId34"/>
    <p:sldId id="271" r:id="rId35"/>
    <p:sldId id="510" r:id="rId36"/>
    <p:sldId id="469" r:id="rId37"/>
    <p:sldId id="461" r:id="rId38"/>
    <p:sldId id="508" r:id="rId39"/>
    <p:sldId id="509" r:id="rId40"/>
    <p:sldId id="470" r:id="rId41"/>
    <p:sldId id="514" r:id="rId42"/>
    <p:sldId id="513" r:id="rId43"/>
    <p:sldId id="462" r:id="rId44"/>
    <p:sldId id="511" r:id="rId45"/>
    <p:sldId id="471" r:id="rId46"/>
    <p:sldId id="521" r:id="rId47"/>
    <p:sldId id="512" r:id="rId48"/>
    <p:sldId id="464" r:id="rId49"/>
    <p:sldId id="268" r:id="rId50"/>
    <p:sldId id="468" r:id="rId51"/>
    <p:sldId id="467" r:id="rId52"/>
    <p:sldId id="475" r:id="rId53"/>
    <p:sldId id="522" r:id="rId54"/>
    <p:sldId id="269" r:id="rId55"/>
    <p:sldId id="507" r:id="rId56"/>
    <p:sldId id="463" r:id="rId57"/>
    <p:sldId id="472" r:id="rId58"/>
    <p:sldId id="473" r:id="rId59"/>
    <p:sldId id="465" r:id="rId60"/>
    <p:sldId id="518" r:id="rId61"/>
    <p:sldId id="474" r:id="rId62"/>
    <p:sldId id="382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660"/>
  </p:normalViewPr>
  <p:slideViewPr>
    <p:cSldViewPr>
      <p:cViewPr varScale="1">
        <p:scale>
          <a:sx n="68" d="100"/>
          <a:sy n="68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8E425-61C9-47F6-826D-FD8333FC277C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15631-3F3F-4853-8621-93BADBF8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5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51BA7-62D2-438D-9F8F-742AA75919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73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15631-3F3F-4853-8621-93BADBF8E5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8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3820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467922"/>
            <a:ext cx="7086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1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IN" sz="1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2" y="3886200"/>
            <a:ext cx="7689272" cy="107638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ফুলেল</a:t>
            </a:r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2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/>
          </a:bodyPr>
          <a:lstStyle/>
          <a:p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সমাসের সংজ্ঞা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য়ন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534400" cy="1752600"/>
          </a:xfrm>
        </p:spPr>
        <p:txBody>
          <a:bodyPr>
            <a:noAutofit/>
          </a:bodyPr>
          <a:lstStyle/>
          <a:p>
            <a:pPr algn="l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পরস্পর 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 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সঙ্গতি বিশিষ্ট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দুই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কিং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ততোধিক </a:t>
            </a: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পদের 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 পদে </a:t>
            </a:r>
            <a:r>
              <a:rPr lang="bn-BD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হওয়াকে</a:t>
            </a:r>
            <a:r>
              <a:rPr lang="bn-BD" sz="6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bn-BD" sz="6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17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bn-BD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শিক্ষামন্ত্রী</a:t>
            </a:r>
            <a:br>
              <a:rPr lang="en-US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</a:b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62931"/>
            <a:ext cx="7620000" cy="4000500"/>
          </a:xfrm>
        </p:spPr>
      </p:pic>
    </p:spTree>
    <p:extLst>
      <p:ext uri="{BB962C8B-B14F-4D97-AF65-F5344CB8AC3E}">
        <p14:creationId xmlns:p14="http://schemas.microsoft.com/office/powerpoint/2010/main" val="2350743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71800" y="457200"/>
            <a:ext cx="3124200" cy="106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endParaRPr lang="en-US" sz="60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Extract 9"/>
          <p:cNvSpPr/>
          <p:nvPr/>
        </p:nvSpPr>
        <p:spPr>
          <a:xfrm>
            <a:off x="4876799" y="1143000"/>
            <a:ext cx="4267201" cy="34290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সমস্তপদ/</a:t>
            </a:r>
          </a:p>
          <a:p>
            <a:pPr algn="ctr"/>
            <a:r>
              <a:rPr lang="bn-BD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সমাসবদ্ধপ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দ/</a:t>
            </a:r>
          </a:p>
          <a:p>
            <a:pPr algn="ctr"/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নিষ্পন্ন</a:t>
            </a:r>
            <a:r>
              <a:rPr lang="bn-IN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32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Extract 10"/>
          <p:cNvSpPr/>
          <p:nvPr/>
        </p:nvSpPr>
        <p:spPr>
          <a:xfrm>
            <a:off x="228600" y="990600"/>
            <a:ext cx="4648200" cy="36576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ব্যাসবাক্য/</a:t>
            </a:r>
          </a:p>
          <a:p>
            <a:pPr algn="ctr"/>
            <a:r>
              <a:rPr lang="bn-BD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বিগ্রহবাক্য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</a:p>
          <a:p>
            <a:pPr algn="ctr"/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সমাসবাক্য</a:t>
            </a:r>
            <a:endParaRPr lang="en-US" sz="32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4800600"/>
            <a:ext cx="6934200" cy="595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শিক্ষা বিষয়ক মন্ত্রী = শিক্ষামন্ত্রী</a:t>
            </a:r>
            <a:endParaRPr lang="en-US" sz="5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ine Callout 2 4"/>
          <p:cNvSpPr/>
          <p:nvPr/>
        </p:nvSpPr>
        <p:spPr>
          <a:xfrm>
            <a:off x="7348422" y="5715000"/>
            <a:ext cx="1609956" cy="990600"/>
          </a:xfrm>
          <a:prstGeom prst="borderCallout2">
            <a:avLst>
              <a:gd name="adj1" fmla="val 17351"/>
              <a:gd name="adj2" fmla="val -19521"/>
              <a:gd name="adj3" fmla="val 21375"/>
              <a:gd name="adj4" fmla="val 4026"/>
              <a:gd name="adj5" fmla="val -30992"/>
              <a:gd name="adj6" fmla="val -450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সমস্তপদ</a:t>
            </a:r>
            <a:endParaRPr lang="en-US" sz="4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ine Callout 1 5"/>
          <p:cNvSpPr/>
          <p:nvPr/>
        </p:nvSpPr>
        <p:spPr>
          <a:xfrm flipH="1">
            <a:off x="457200" y="5715000"/>
            <a:ext cx="1828800" cy="990600"/>
          </a:xfrm>
          <a:prstGeom prst="borderCallout1">
            <a:avLst>
              <a:gd name="adj1" fmla="val 21611"/>
              <a:gd name="adj2" fmla="val -2214"/>
              <a:gd name="adj3" fmla="val -17570"/>
              <a:gd name="adj4" fmla="val -519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ব্যাসবাক্য</a:t>
            </a:r>
            <a:endParaRPr lang="en-US" sz="4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71600" y="5486400"/>
            <a:ext cx="3695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30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806" y="1154849"/>
            <a:ext cx="3155685" cy="3886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84602"/>
            <a:ext cx="2667000" cy="24564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5" r="15440"/>
          <a:stretch/>
        </p:blipFill>
        <p:spPr>
          <a:xfrm>
            <a:off x="3048000" y="1233718"/>
            <a:ext cx="2438400" cy="38135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0109" y="5354782"/>
            <a:ext cx="533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সিংহ চিহ্নিত আসন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6319248" y="152400"/>
            <a:ext cx="2824752" cy="6957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সমস্তপদ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1104900" y="242454"/>
            <a:ext cx="3162300" cy="612648"/>
          </a:xfrm>
          <a:prstGeom prst="wedgeEllipseCallout">
            <a:avLst>
              <a:gd name="adj1" fmla="val -4440"/>
              <a:gd name="adj2" fmla="val 202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ব্যাসবাক্য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55806" y="5424055"/>
            <a:ext cx="821194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=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05600" y="5424055"/>
            <a:ext cx="2105891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সিংহাসন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38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  <p:bldP spid="4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56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76200"/>
            <a:ext cx="8915400" cy="6172200"/>
          </a:xfrm>
          <a:prstGeom prst="rect">
            <a:avLst/>
          </a:prstGeom>
          <a:gradFill flip="none" rotWithShape="1">
            <a:gsLst>
              <a:gs pos="90420">
                <a:schemeClr val="accent4">
                  <a:lumMod val="40000"/>
                  <a:lumOff val="60000"/>
                </a:schemeClr>
              </a:gs>
              <a:gs pos="46673">
                <a:schemeClr val="accent3">
                  <a:lumMod val="60000"/>
                  <a:lumOff val="40000"/>
                </a:schemeClr>
              </a:gs>
              <a:gs pos="59172">
                <a:schemeClr val="accent2">
                  <a:lumMod val="40000"/>
                  <a:lumOff val="60000"/>
                </a:schemeClr>
              </a:gs>
              <a:gs pos="24160">
                <a:schemeClr val="bg2">
                  <a:lumMod val="90000"/>
                </a:schemeClr>
              </a:gs>
              <a:gs pos="0">
                <a:schemeClr val="accent5">
                  <a:shade val="51000"/>
                  <a:satMod val="130000"/>
                </a:schemeClr>
              </a:gs>
              <a:gs pos="9157">
                <a:schemeClr val="accent3">
                  <a:lumMod val="75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itchFamily="2" charset="2"/>
              <a:buChar char="v"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সিংহ চিহ্নিত আসন– ব্যাসবাক্য।</a:t>
            </a:r>
            <a:b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সিংহাসন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– সমস্ত পদ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‘সিংহ’,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‘চিহ্নিত’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‘আসন’ হচ্ছে – সমস্যমান পদ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সিংহ – পূর্বপদ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‘চিহ্নিত’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মধ্যপদ।</a:t>
            </a:r>
            <a:b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আসন – পরপদ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b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1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52500"/>
          </a:xfrm>
        </p:spPr>
        <p:txBody>
          <a:bodyPr>
            <a:normAutofit fontScale="90000"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সমাসের প্রকারভেদ সম্পর্কিত সংস্কৃত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শ্লোক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" y="952500"/>
            <a:ext cx="8763000" cy="5334000"/>
          </a:xfrm>
        </p:spPr>
        <p:txBody>
          <a:bodyPr>
            <a:normAutofit fontScale="85000" lnSpcReduction="20000"/>
          </a:bodyPr>
          <a:lstStyle/>
          <a:p>
            <a:r>
              <a:rPr lang="bn-IN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7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en-US" sz="4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7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দ্বিগু</a:t>
            </a:r>
            <a:r>
              <a:rPr lang="en-US" sz="4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রপি</a:t>
            </a:r>
            <a:r>
              <a:rPr lang="en-US" sz="4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চাহং</a:t>
            </a:r>
            <a:r>
              <a:rPr lang="en-US" sz="4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মদগেহে</a:t>
            </a:r>
            <a:r>
              <a:rPr lang="en-US" sz="4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নত্যমধ্যয়ীভাব</a:t>
            </a:r>
            <a:r>
              <a:rPr lang="en-US" sz="4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bn-BD" sz="4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US" sz="4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কর্মধারয়</a:t>
            </a:r>
            <a:r>
              <a:rPr lang="en-US" sz="4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যেনাহং</a:t>
            </a:r>
            <a:r>
              <a:rPr lang="en-US" sz="4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স্যাং</a:t>
            </a:r>
            <a:r>
              <a:rPr lang="en-US" sz="4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বহুব্রীহি</a:t>
            </a:r>
            <a:r>
              <a:rPr lang="bn-IN" sz="4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bn-IN" sz="47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IN" sz="47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47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অর্থ: </a:t>
            </a:r>
            <a:r>
              <a:rPr lang="bn-IN" sz="4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 গরিব কৃষকের মাত্র দুটি গরু (</a:t>
            </a:r>
            <a:r>
              <a:rPr lang="bn-IN" sz="4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দ্বিগু)</a:t>
            </a:r>
            <a:r>
              <a:rPr lang="bn-IN" sz="4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ছিল। কিন্তু এতে তার সংসারে সবসময় অভাব (</a:t>
            </a:r>
            <a:r>
              <a:rPr lang="bn-IN" sz="4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অব্যয়ীভাব</a:t>
            </a:r>
            <a:r>
              <a:rPr lang="bn-IN" sz="4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লেগেই থাকত। ফলে তার বউয়ের সঙ্গে মাঝেমধ্যে ঝগড়া (</a:t>
            </a:r>
            <a:r>
              <a:rPr lang="bn-IN" sz="4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bn-IN" sz="4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হতো। তাই ঐ কৃষক রাজা তৎপুরুষের (</a:t>
            </a:r>
            <a:r>
              <a:rPr lang="bn-BD" sz="4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bn-IN" sz="4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কাছে একটা কর্ম (</a:t>
            </a:r>
            <a:r>
              <a:rPr lang="en-US" sz="47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কর্মধারয়</a:t>
            </a:r>
            <a:r>
              <a:rPr lang="bn-IN" sz="4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চাইলেন যাতে তার সংসারে অর্থনীতিকভাবে সচ্ছল (</a:t>
            </a:r>
            <a:r>
              <a:rPr lang="en-US" sz="47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বহুব্রীহি</a:t>
            </a:r>
            <a:r>
              <a:rPr lang="bn-IN" sz="4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হয়।</a:t>
            </a:r>
            <a:endParaRPr lang="en-US" sz="47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64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533400"/>
            <a:ext cx="4800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সমাসের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4457701" y="1790700"/>
            <a:ext cx="5334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066800" y="2051680"/>
            <a:ext cx="7162800" cy="5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876301" y="2324100"/>
            <a:ext cx="3810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4038601" y="2278693"/>
            <a:ext cx="4572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8001001" y="2284413"/>
            <a:ext cx="4572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2400" y="2516188"/>
            <a:ext cx="2438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সংযোগমূলক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6288" y="2516188"/>
            <a:ext cx="2667000" cy="10652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ব্যাখ্যানমূলক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আশ্রয়মূলক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86600" y="2667000"/>
            <a:ext cx="1828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বর্ণনামূলক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660726" y="3739020"/>
            <a:ext cx="12526" cy="1366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52400" y="5228050"/>
            <a:ext cx="8839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52400" y="5791200"/>
            <a:ext cx="2438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তৎপুরুষ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38800" y="5715000"/>
            <a:ext cx="1828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7733506" y="3847307"/>
            <a:ext cx="5334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772400" y="5674290"/>
            <a:ext cx="1295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দ্বিগু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989012" y="3656013"/>
            <a:ext cx="4572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8600" y="3886200"/>
            <a:ext cx="1676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8000" y="4114800"/>
            <a:ext cx="2209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382000" y="5235880"/>
            <a:ext cx="0" cy="402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081112" y="5447507"/>
            <a:ext cx="5334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191294" y="5523706"/>
            <a:ext cx="5334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276600" y="5715000"/>
            <a:ext cx="1905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অব্যয়ীভাব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343400" y="5235880"/>
            <a:ext cx="0" cy="402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77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7" grpId="0" animBg="1"/>
      <p:bldP spid="18" grpId="0" animBg="1"/>
      <p:bldP spid="34" grpId="0" animBg="1"/>
      <p:bldP spid="35" grpId="0" animBg="1"/>
      <p:bldP spid="39" grpId="0" animBg="1"/>
      <p:bldP spid="23" grpId="0" animBg="1"/>
      <p:bldP spid="25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1" y="685801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সমাসের শ্রেণিবিভাগ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42753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 সাধারণত ছয় প্রকার</a:t>
            </a:r>
            <a:r>
              <a:rPr lang="en-US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799" y="2617392"/>
            <a:ext cx="4863193" cy="4527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সমাস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দ্বিগু সমাস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সমাস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তৎপুরুষ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কারকলোপী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সমাস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অন্যার্থক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সমাস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অব্যয়ীভাব সমাস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7993" y="1524000"/>
            <a:ext cx="3722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বিচারে চার প্রকার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7348" y="3295233"/>
            <a:ext cx="36004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দ্বন্দ্ব সমাস</a:t>
            </a:r>
          </a:p>
          <a:p>
            <a:r>
              <a:rPr lang="bn-BD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তৎপুরুষ সমাস</a:t>
            </a:r>
          </a:p>
          <a:p>
            <a:r>
              <a:rPr lang="bn-BD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 সমাস</a:t>
            </a:r>
          </a:p>
          <a:p>
            <a:r>
              <a:rPr lang="bn-BD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অব্যয়ীভাব সমাস </a:t>
            </a:r>
            <a:endParaRPr lang="en-US" sz="4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5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প্রাধান্য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09800"/>
            <a:ext cx="8763000" cy="4038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5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en-US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পূর্বপদের</a:t>
            </a:r>
            <a:r>
              <a:rPr lang="en-US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প্রাধান্য</a:t>
            </a:r>
            <a:r>
              <a:rPr lang="en-US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অব্যয়ীভাব</a:t>
            </a:r>
            <a:r>
              <a:rPr lang="en-US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l"/>
            <a:r>
              <a:rPr lang="en-US" sz="5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5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পরপদের</a:t>
            </a:r>
            <a:r>
              <a:rPr lang="en-US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প্রাধান্য</a:t>
            </a:r>
            <a:r>
              <a:rPr lang="en-US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দ্বিগু</a:t>
            </a:r>
            <a:r>
              <a:rPr lang="en-US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কর্মধারয়</a:t>
            </a:r>
            <a:r>
              <a:rPr lang="en-US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5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তৎপুরুষ সমাস</a:t>
            </a:r>
            <a:r>
              <a:rPr lang="en-US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l"/>
            <a:r>
              <a:rPr lang="en-US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5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উভয়পদের</a:t>
            </a:r>
            <a:r>
              <a:rPr lang="en-US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প্রাধান্য</a:t>
            </a:r>
            <a:r>
              <a:rPr lang="en-US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en-US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l"/>
            <a:r>
              <a:rPr lang="en-US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5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ভিন্নপদের</a:t>
            </a:r>
            <a:r>
              <a:rPr lang="en-US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প্রাধান্য</a:t>
            </a:r>
            <a:r>
              <a:rPr lang="en-US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বহুব্রীহি</a:t>
            </a:r>
            <a:r>
              <a:rPr lang="en-US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l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91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0"/>
            <a:ext cx="9144000" cy="323492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শিক্ষক (বাংলা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lvl="4">
              <a:defRPr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মতিঝিল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ইংলিশ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ভার্সন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দিবা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)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pPr lvl="4"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আইডিয়াল স্কুল অ্যান্ড কলেজ</a:t>
            </a:r>
          </a:p>
          <a:p>
            <a:pPr lvl="4"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মতিঝিল, ঢাকা - ১০০০</a:t>
            </a:r>
          </a:p>
          <a:p>
            <a:pPr lvl="4">
              <a:defRPr/>
            </a:pP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E-mail: ataur.sayem@gmail.com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778327" y="235803"/>
            <a:ext cx="7467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মো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আতাউর রহমান সায়েম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6" name="Picture 2" descr="C:\Users\USER O\Desktop\Ataur Rahman Sayem P.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1038491"/>
            <a:ext cx="27717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664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762000"/>
            <a:ext cx="7467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115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728078"/>
            <a:ext cx="7701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কর্মধারয়</a:t>
            </a:r>
            <a:r>
              <a:rPr lang="bn-IN" sz="66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সমাস</a:t>
            </a:r>
            <a:endParaRPr lang="en-US" sz="6600" b="1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00" y="5410200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NikoshBAN" pitchFamily="2" charset="0"/>
                <a:cs typeface="NikoshBAN" pitchFamily="2" charset="0"/>
              </a:rPr>
              <a:t>: ৬</a:t>
            </a:r>
            <a:r>
              <a:rPr lang="bn-IN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NikoshBAN" pitchFamily="2" charset="0"/>
                <a:cs typeface="NikoshBAN" pitchFamily="2" charset="0"/>
              </a:rPr>
              <a:t>৬৩</a:t>
            </a:r>
            <a:endParaRPr lang="en-US" sz="4000" b="1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906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438400"/>
            <a:ext cx="8839200" cy="31700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 এই পাঠ শেষে 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…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 সমাস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সংজ্ঞায়ন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পরিভাষা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বলতে  পারবে ।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 সমাসের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কর্মধারয়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সমাসের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সংজ্ঞায়ন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প্রকারভেদ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52400"/>
            <a:ext cx="23622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917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  <a:noFill/>
          <a:ln w="7620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9600" dirty="0">
                <a:latin typeface="NikoshBAN" pitchFamily="2" charset="0"/>
                <a:cs typeface="NikoshBAN" pitchFamily="2" charset="0"/>
              </a:rPr>
              <a:t>কর্মধারয় সমাস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7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514600"/>
            <a:ext cx="8763000" cy="3046988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87091">
                <a:schemeClr val="bg2">
                  <a:lumMod val="75000"/>
                </a:schemeClr>
              </a:gs>
              <a:gs pos="69190">
                <a:schemeClr val="bg2">
                  <a:lumMod val="50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বিশেষণ বা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বিশেষণভাবাপন্ন পদ, বিশেষ্য বা বিশেষ্যভাবাপন্ন পদ এবং পরপদের অর্থ প্রধান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রূপে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প্রতীয়মান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কর্মধারয় সমাস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00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8000">
                <a:latin typeface="NikoshBAN" pitchFamily="2" charset="0"/>
                <a:cs typeface="NikoshBAN" pitchFamily="2" charset="0"/>
              </a:rPr>
              <a:t>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3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5562600"/>
            <a:ext cx="3962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মোম নির্মিত বাতি=মোমবাতি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http://media.somewhereinblog.net/images/mrnimchand_1224143997_1-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0885"/>
            <a:ext cx="4419600" cy="432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953000" y="914400"/>
            <a:ext cx="40386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600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বাক্যটিতে</a:t>
            </a:r>
            <a:r>
              <a:rPr lang="bn-BD" sz="3200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আমরা কী কী বৈশিষ্ট্য দেখতে পাচ্ছি 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n-BD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পরপদের অর্থই প্রধান রূপে প্রতীয়মান হয়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বিশেষ্য ও বিশেষণ পদ নিয়ে এ সমাস হয়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n-BD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বিশেষণ পদ সাধারণত পূর্বে বসে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800" y="5562600"/>
            <a:ext cx="2438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কর্মধারয় সমাস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7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3089564"/>
            <a:ext cx="2069956" cy="2766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89563"/>
            <a:ext cx="1981200" cy="2766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12493" r="8782" b="12327"/>
          <a:stretch/>
        </p:blipFill>
        <p:spPr>
          <a:xfrm>
            <a:off x="4572000" y="3048000"/>
            <a:ext cx="4364181" cy="276662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5800" y="5941869"/>
            <a:ext cx="1066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নীল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95600" y="5941869"/>
            <a:ext cx="1066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আকাশ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29200" y="5941869"/>
            <a:ext cx="1481271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নীলাকাশ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81800" y="5943600"/>
            <a:ext cx="2183476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কর্মধারায় সমাস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6800" y="973676"/>
            <a:ext cx="70866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এই সমাসের ব্যাসবাক্যে যে-সে, যিনি-তিনি, যা-তা,</a:t>
            </a:r>
            <a:r>
              <a:rPr lang="bn-IN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আগে-পরে</a:t>
            </a:r>
            <a:r>
              <a:rPr lang="bn-BD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থাকে।</a:t>
            </a:r>
          </a:p>
        </p:txBody>
      </p:sp>
      <p:sp>
        <p:nvSpPr>
          <p:cNvPr id="15" name="Oval 14"/>
          <p:cNvSpPr/>
          <p:nvPr/>
        </p:nvSpPr>
        <p:spPr>
          <a:xfrm>
            <a:off x="1981200" y="5985409"/>
            <a:ext cx="609600" cy="413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যে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6009653"/>
            <a:ext cx="512273" cy="36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02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76200"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শ্রেণিবিভাগ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bn-BD" sz="6500" dirty="0">
                <a:latin typeface="NikoshBAN" pitchFamily="2" charset="0"/>
                <a:cs typeface="NikoshBAN" pitchFamily="2" charset="0"/>
              </a:rPr>
              <a:t>কর্মধারয় সমাস </a:t>
            </a:r>
            <a:r>
              <a:rPr lang="en-US" sz="6500" dirty="0" err="1">
                <a:latin typeface="NikoshBAN" pitchFamily="2" charset="0"/>
                <a:cs typeface="NikoshBAN" pitchFamily="2" charset="0"/>
              </a:rPr>
              <a:t>কয়েক</a:t>
            </a:r>
            <a:r>
              <a:rPr lang="bn-BD" sz="6500" dirty="0">
                <a:latin typeface="NikoshBAN" pitchFamily="2" charset="0"/>
                <a:cs typeface="NikoshBAN" pitchFamily="2" charset="0"/>
              </a:rPr>
              <a:t> প্রকার</a:t>
            </a:r>
            <a:r>
              <a:rPr lang="en-US" sz="6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6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6500" dirty="0">
                <a:latin typeface="NikoshBAN" pitchFamily="2" charset="0"/>
                <a:cs typeface="NikoshBAN" pitchFamily="2" charset="0"/>
              </a:rPr>
              <a:t>। যেমন</a:t>
            </a:r>
            <a:r>
              <a:rPr lang="en-US" sz="6500" dirty="0">
                <a:latin typeface="NikoshBAN" pitchFamily="2" charset="0"/>
                <a:cs typeface="NikoshBAN" pitchFamily="2" charset="0"/>
              </a:rPr>
              <a:t>:</a:t>
            </a:r>
            <a:endParaRPr lang="bn-BD" sz="65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700" dirty="0">
              <a:latin typeface="NikoshBAN" pitchFamily="2" charset="0"/>
              <a:cs typeface="NikoshBAN" pitchFamily="2" charset="0"/>
            </a:endParaRPr>
          </a:p>
          <a:p>
            <a:r>
              <a:rPr lang="en-US" sz="78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7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800" dirty="0" err="1">
                <a:latin typeface="NikoshBAN" pitchFamily="2" charset="0"/>
                <a:cs typeface="NikoshBAN" pitchFamily="2" charset="0"/>
              </a:rPr>
              <a:t>কর্মধারয়</a:t>
            </a:r>
            <a:endParaRPr lang="en-US" sz="7800" dirty="0">
              <a:latin typeface="NikoshBAN" pitchFamily="2" charset="0"/>
              <a:cs typeface="NikoshBAN" pitchFamily="2" charset="0"/>
            </a:endParaRPr>
          </a:p>
          <a:p>
            <a:r>
              <a:rPr lang="bn-BD" sz="7800" dirty="0">
                <a:latin typeface="NikoshBAN" pitchFamily="2" charset="0"/>
                <a:cs typeface="NikoshBAN" pitchFamily="2" charset="0"/>
              </a:rPr>
              <a:t>মধ্যপদলোপী কর্মধারয়</a:t>
            </a:r>
          </a:p>
          <a:p>
            <a:r>
              <a:rPr lang="bn-BD" sz="7800" dirty="0">
                <a:latin typeface="NikoshBAN" pitchFamily="2" charset="0"/>
                <a:cs typeface="NikoshBAN" pitchFamily="2" charset="0"/>
              </a:rPr>
              <a:t>উপমান কর্মধারয়</a:t>
            </a:r>
          </a:p>
          <a:p>
            <a:r>
              <a:rPr lang="bn-BD" sz="7800" dirty="0">
                <a:latin typeface="NikoshBAN" pitchFamily="2" charset="0"/>
                <a:cs typeface="NikoshBAN" pitchFamily="2" charset="0"/>
              </a:rPr>
              <a:t>উপমিত কর্মধারয়</a:t>
            </a:r>
          </a:p>
          <a:p>
            <a:r>
              <a:rPr lang="bn-BD" sz="7800" dirty="0">
                <a:latin typeface="NikoshBAN" pitchFamily="2" charset="0"/>
                <a:cs typeface="NikoshBAN" pitchFamily="2" charset="0"/>
              </a:rPr>
              <a:t>রূপক কর্মধারয়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9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27C3E-9561-4744-A9A8-58E88375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কর্মধারয় সমাস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21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53" y="0"/>
            <a:ext cx="45720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" y="2590800"/>
            <a:ext cx="9144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1377" y="5791200"/>
            <a:ext cx="9188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নীল যে আকাশ =নীলাকাশ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41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7514"/>
            <a:ext cx="7086600" cy="53550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5791200"/>
            <a:ext cx="4724399" cy="707886"/>
          </a:xfrm>
          <a:prstGeom prst="rect">
            <a:avLst/>
          </a:prstGeom>
          <a:gradFill>
            <a:gsLst>
              <a:gs pos="90420">
                <a:schemeClr val="accent4">
                  <a:lumMod val="40000"/>
                  <a:lumOff val="60000"/>
                </a:schemeClr>
              </a:gs>
              <a:gs pos="59172">
                <a:schemeClr val="accent5"/>
              </a:gs>
              <a:gs pos="24160">
                <a:schemeClr val="bg2">
                  <a:lumMod val="90000"/>
                </a:schemeClr>
              </a:gs>
              <a:gs pos="0">
                <a:schemeClr val="accent5">
                  <a:shade val="51000"/>
                  <a:satMod val="130000"/>
                </a:schemeClr>
              </a:gs>
              <a:gs pos="9157">
                <a:schemeClr val="tx2">
                  <a:lumMod val="20000"/>
                  <a:lumOff val="8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নীল যে পদ্ম = নীলপদ্ম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9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2401" y="457200"/>
            <a:ext cx="8763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IN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বাংলা </a:t>
            </a:r>
            <a:r>
              <a:rPr lang="en-US" sz="5400" b="1" spc="150" dirty="0" err="1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54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54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b="1" spc="150" dirty="0" err="1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54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54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০</a:t>
            </a:r>
            <a:r>
              <a:rPr lang="bn-IN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শ্রাবণ</a:t>
            </a:r>
            <a:r>
              <a:rPr lang="en-US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১৪২৭ </a:t>
            </a:r>
            <a:r>
              <a:rPr lang="en-US" sz="54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বঙ্গাব্দ</a:t>
            </a:r>
            <a:endParaRPr lang="en-US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54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</a:t>
            </a:r>
            <a:r>
              <a:rPr lang="bn-IN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</a:t>
            </a:r>
            <a:r>
              <a:rPr lang="en-US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২০২০ </a:t>
            </a:r>
            <a:r>
              <a:rPr lang="en-US" sz="54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খ্রিষ্টাব্দ</a:t>
            </a:r>
            <a:r>
              <a:rPr lang="en-US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 2</a:t>
            </a:r>
            <a:r>
              <a:rPr lang="bn-IN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 জিলকদ ১৪৪১ হিজরি</a:t>
            </a:r>
            <a:endParaRPr lang="en-US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54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সোম</a:t>
            </a:r>
            <a:r>
              <a:rPr lang="en-US" sz="54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endParaRPr lang="en-US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9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72" y="533400"/>
            <a:ext cx="8229600" cy="6049962"/>
          </a:xfr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সিদ্ধ </a:t>
            </a:r>
            <a:r>
              <a:rPr lang="bn-BD" sz="4400" u="sng" dirty="0"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আলু=আলুসিদ্ধ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4" name="Picture 3" descr="al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762000"/>
            <a:ext cx="6705600" cy="4876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8914"/>
            <a:ext cx="6781799" cy="5432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6444" y="6019800"/>
            <a:ext cx="4447309" cy="707886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62885">
                <a:schemeClr val="tx2">
                  <a:lumMod val="40000"/>
                  <a:lumOff val="60000"/>
                </a:schemeClr>
              </a:gs>
              <a:gs pos="35000">
                <a:schemeClr val="bg2">
                  <a:lumMod val="5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মহান যে রাজা = মহারাজ</a:t>
            </a:r>
          </a:p>
        </p:txBody>
      </p:sp>
    </p:spTree>
    <p:extLst>
      <p:ext uri="{BB962C8B-B14F-4D97-AF65-F5344CB8AC3E}">
        <p14:creationId xmlns:p14="http://schemas.microsoft.com/office/powerpoint/2010/main" val="21558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181600" cy="601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-35860"/>
            <a:ext cx="3809999" cy="6055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5951204"/>
            <a:ext cx="9143999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>
                <a:latin typeface="NikoshBAN" pitchFamily="2" charset="0"/>
                <a:cs typeface="NikoshBAN" pitchFamily="2" charset="0"/>
              </a:rPr>
              <a:t>যিনি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রাজা </a:t>
            </a:r>
            <a:r>
              <a:rPr lang="bn-BD" sz="4800" b="1" u="sng" dirty="0">
                <a:latin typeface="NikoshBAN" pitchFamily="2" charset="0"/>
                <a:cs typeface="NikoshBAN" pitchFamily="2" charset="0"/>
              </a:rPr>
              <a:t>তিনিই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ঋষি =রাজর্ষী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নিচের ছবিসহ উদাহরণগুলো লক্ষ কর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noFill/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4000" u="sng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4000" u="sng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4000" u="sng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4000" u="sng" dirty="0">
              <a:latin typeface="NikoshBAN" pitchFamily="2" charset="0"/>
              <a:cs typeface="NikoshBAN" pitchFamily="2" charset="0"/>
            </a:endParaRPr>
          </a:p>
          <a:p>
            <a:pPr lvl="4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4">
              <a:buNone/>
            </a:pPr>
            <a:r>
              <a:rPr lang="bn-BD" sz="4000" u="sng" dirty="0">
                <a:latin typeface="NikoshBAN" pitchFamily="2" charset="0"/>
                <a:cs typeface="NikoshBAN" pitchFamily="2" charset="0"/>
              </a:rPr>
              <a:t>যিনি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জজ </a:t>
            </a:r>
            <a:r>
              <a:rPr lang="bn-BD" sz="4000" u="sng" dirty="0">
                <a:latin typeface="NikoshBAN" pitchFamily="2" charset="0"/>
                <a:cs typeface="NikoshBAN" pitchFamily="2" charset="0"/>
              </a:rPr>
              <a:t>তিনিই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সাহেব=জজসাহেব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12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1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8" name="Picture 7" descr="ju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8582" y="1781937"/>
            <a:ext cx="6206836" cy="423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5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8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62935"/>
            <a:ext cx="90678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>
                <a:latin typeface="NikoshBAN" pitchFamily="2" charset="0"/>
                <a:cs typeface="NikoshBAN" pitchFamily="2" charset="0"/>
              </a:rPr>
              <a:t>যাহা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কাঁচা </a:t>
            </a:r>
            <a:r>
              <a:rPr lang="bn-BD" sz="5400" b="1" u="sng" dirty="0">
                <a:latin typeface="NikoshBAN" pitchFamily="2" charset="0"/>
                <a:cs typeface="NikoshBAN" pitchFamily="2" charset="0"/>
              </a:rPr>
              <a:t>তাহাই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মিঠা=কাঁচামিঠা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1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noFill/>
          <a:ln w="762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4000" u="sng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4000" u="sng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4000" u="sng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4000" u="sng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u="sng" dirty="0">
                <a:latin typeface="NikoshBAN" pitchFamily="2" charset="0"/>
                <a:cs typeface="NikoshBAN" pitchFamily="2" charset="0"/>
              </a:rPr>
              <a:t>আগে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ধোয়া </a:t>
            </a:r>
            <a:r>
              <a:rPr lang="bn-BD" sz="4000" u="sng" dirty="0">
                <a:latin typeface="NikoshBAN" pitchFamily="2" charset="0"/>
                <a:cs typeface="NikoshBAN" pitchFamily="2" charset="0"/>
              </a:rPr>
              <a:t>পরে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মোছা=ধোয়ামোছা</a:t>
            </a:r>
            <a:endParaRPr lang="bn-BD" sz="12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12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1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7" name="Picture 6" descr="dho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8635" y="1905000"/>
            <a:ext cx="63841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7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3200400"/>
            <a:ext cx="2971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কর্মধারয়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43600" y="5181600"/>
            <a:ext cx="2819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উপমান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38800" y="1072545"/>
            <a:ext cx="3124200" cy="1746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মধ্যপদলোপী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1000" y="1371600"/>
            <a:ext cx="2743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রূপক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28600" y="5257800"/>
            <a:ext cx="2667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উপমিত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491691" y="2590801"/>
            <a:ext cx="587611" cy="855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5"/>
            <a:endCxn id="15" idx="1"/>
          </p:cNvCxnSpPr>
          <p:nvPr/>
        </p:nvCxnSpPr>
        <p:spPr>
          <a:xfrm rot="16200000" flipH="1">
            <a:off x="5545698" y="4593989"/>
            <a:ext cx="773487" cy="848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" idx="1"/>
            <a:endCxn id="20" idx="5"/>
          </p:cNvCxnSpPr>
          <p:nvPr/>
        </p:nvCxnSpPr>
        <p:spPr>
          <a:xfrm rot="16200000" flipV="1">
            <a:off x="2710516" y="2749408"/>
            <a:ext cx="708447" cy="684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" idx="3"/>
            <a:endCxn id="21" idx="7"/>
          </p:cNvCxnSpPr>
          <p:nvPr/>
        </p:nvCxnSpPr>
        <p:spPr>
          <a:xfrm rot="5400000">
            <a:off x="2525596" y="4610729"/>
            <a:ext cx="860847" cy="901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28600" y="152400"/>
            <a:ext cx="85344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কর্মধারয় সমাস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কয়েক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প্রকার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6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9" grpId="0" animBg="1"/>
      <p:bldP spid="20" grpId="0" animBg="1"/>
      <p:bldP spid="21" grpId="0" animBg="1"/>
      <p:bldP spid="4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br>
              <a:rPr lang="bn-IN" sz="5400" dirty="0"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latin typeface="NikoshBAN" pitchFamily="2" charset="0"/>
                <a:cs typeface="NikoshBAN" pitchFamily="2" charset="0"/>
              </a:rPr>
              <a:t>মধ্যপদলোপী কর্মধারয়</a:t>
            </a:r>
            <a:br>
              <a:rPr lang="bn-IN" sz="5400" dirty="0"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latin typeface="NikoshBAN" pitchFamily="2" charset="0"/>
                <a:cs typeface="NikoshBAN" pitchFamily="2" charset="0"/>
              </a:rPr>
              <a:t>(মধ্যপদ লোপ প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াবে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)</a:t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7620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		    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			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সিংহ </a:t>
            </a:r>
            <a:r>
              <a:rPr lang="bn-BD" sz="4000" u="sng" dirty="0">
                <a:latin typeface="NikoshBAN" pitchFamily="2" charset="0"/>
                <a:cs typeface="NikoshBAN" pitchFamily="2" charset="0"/>
              </a:rPr>
              <a:t>চিহ্নিত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আসন=সিংহাসন</a:t>
            </a: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ion-c=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676400"/>
            <a:ext cx="4038600" cy="3276600"/>
          </a:xfrm>
          <a:prstGeom prst="rect">
            <a:avLst/>
          </a:prstGeom>
        </p:spPr>
      </p:pic>
      <p:pic>
        <p:nvPicPr>
          <p:cNvPr id="7" name="Picture 6" descr="l-l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676400"/>
            <a:ext cx="3733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2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মধ্যপদলোপী কর্মধারয়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7620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		</a:t>
            </a: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	   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স্মৃতি </a:t>
            </a:r>
            <a:r>
              <a:rPr lang="bn-BD" sz="4400" u="sng" dirty="0">
                <a:latin typeface="NikoshBAN" pitchFamily="2" charset="0"/>
                <a:cs typeface="NikoshBAN" pitchFamily="2" charset="0"/>
              </a:rPr>
              <a:t>রক্ষার্থে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সৌধ=স্মৃতিসৌধ</a:t>
            </a: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n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787978"/>
            <a:ext cx="6395717" cy="36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5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মধ্যপদলোপী কর্মধারয়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7620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		</a:t>
            </a: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সাহিত্য </a:t>
            </a:r>
            <a:r>
              <a:rPr lang="bn-BD" sz="4400" u="sng" dirty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সভা=সাহিত্যসভা</a:t>
            </a:r>
          </a:p>
        </p:txBody>
      </p:sp>
      <p:pic>
        <p:nvPicPr>
          <p:cNvPr id="6" name="Picture 5" descr="m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828800"/>
            <a:ext cx="58674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8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555046"/>
            <a:ext cx="1981200" cy="25691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Diagonal Corner Rectangle 4"/>
          <p:cNvSpPr/>
          <p:nvPr/>
        </p:nvSpPr>
        <p:spPr>
          <a:xfrm>
            <a:off x="914399" y="3591791"/>
            <a:ext cx="1981200" cy="1295400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>
            <a:off x="6553200" y="3893128"/>
            <a:ext cx="1752600" cy="2441863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14485" r="68333" b="36788"/>
          <a:stretch/>
        </p:blipFill>
        <p:spPr>
          <a:xfrm>
            <a:off x="914399" y="555046"/>
            <a:ext cx="2095501" cy="256915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3009900" y="19812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t="38000" r="50000" b="10121"/>
          <a:stretch/>
        </p:blipFill>
        <p:spPr>
          <a:xfrm>
            <a:off x="914400" y="3591790"/>
            <a:ext cx="1981200" cy="2656609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3105150" y="3148445"/>
            <a:ext cx="1028700" cy="6303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4" t="6263" r="9534" b="27272"/>
          <a:stretch/>
        </p:blipFill>
        <p:spPr>
          <a:xfrm>
            <a:off x="3505200" y="3910445"/>
            <a:ext cx="2227119" cy="235527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444837" y="3446320"/>
            <a:ext cx="0" cy="592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6945" r="56098" b="38848"/>
          <a:stretch/>
        </p:blipFill>
        <p:spPr>
          <a:xfrm>
            <a:off x="6293427" y="3673184"/>
            <a:ext cx="2272145" cy="249382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7239000" y="3454978"/>
            <a:ext cx="0" cy="334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C:\Users\DOEL\Desktop\C15-4790_200x2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59" y="555046"/>
            <a:ext cx="3908713" cy="285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65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712" r="26697" b="1"/>
          <a:stretch/>
        </p:blipFill>
        <p:spPr>
          <a:xfrm>
            <a:off x="3886199" y="550950"/>
            <a:ext cx="3429001" cy="3347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5" t="8254" r="17857" b="36508"/>
          <a:stretch/>
        </p:blipFill>
        <p:spPr>
          <a:xfrm>
            <a:off x="10756" y="544682"/>
            <a:ext cx="3570644" cy="33345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1455" y="427863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ভ্রমরের ন্যায়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কালো=ভ্রমরকালো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5175" y="470118"/>
            <a:ext cx="17951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কেশের সাধারণ একটি গুণ/ধর্ম হচ্ছে কালো।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8594" y="-54533"/>
            <a:ext cx="3751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উপমান কর্মধারয় সামাস</a:t>
            </a:r>
            <a:endParaRPr lang="en-US" sz="36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8594" y="3879264"/>
            <a:ext cx="4426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কেশ ভ্রমরের ন্যায় =ভ্রমরকেশ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772561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উপমান পদের সাথে উপমেয় পদের একটি সাধারণ গুণ যুক্ত হয়ে যে সমাস হয়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তাকে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কর্মধারয় সমাস বলে।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86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94395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কাজলের ন্যায় কালো =কাজলকালো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200"/>
            <a:ext cx="9144000" cy="7010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44958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তুষারের ন্যায় শুভ্র=তুষারশুভ্র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75758-9EB0-456A-AA36-540521FF1F03}"/>
              </a:ext>
            </a:extLst>
          </p:cNvPr>
          <p:cNvSpPr txBox="1"/>
          <p:nvPr/>
        </p:nvSpPr>
        <p:spPr>
          <a:xfrm>
            <a:off x="0" y="-650052"/>
            <a:ext cx="9144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প্রত্যক্ষ বস্তুর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(উপমান)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সাথে পরোক্ষ বস্তুর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(উপমেয়)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তুলনা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সাধারণ গুণ ১০০% মিলে গেলে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উপমান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কর্মধারয় সমাস হবে।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0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উপমান কর্মধারয়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69" y="1143000"/>
            <a:ext cx="8839199" cy="5715000"/>
          </a:xfrm>
          <a:noFill/>
          <a:ln w="76200">
            <a:solidFill>
              <a:srgbClr val="C00000"/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			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144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144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14400" dirty="0">
                <a:latin typeface="NikoshBAN" pitchFamily="2" charset="0"/>
                <a:cs typeface="NikoshBAN" pitchFamily="2" charset="0"/>
              </a:rPr>
              <a:t>তুষারের </a:t>
            </a:r>
            <a:r>
              <a:rPr lang="bn-BD" sz="14400" u="sng" dirty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bn-BD" sz="14400" dirty="0">
                <a:latin typeface="NikoshBAN" pitchFamily="2" charset="0"/>
                <a:cs typeface="NikoshBAN" pitchFamily="2" charset="0"/>
              </a:rPr>
              <a:t> শুভ্র=তুষারশুভ্র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6548" y="1384289"/>
            <a:ext cx="4038600" cy="3581400"/>
          </a:xfrm>
          <a:prstGeom prst="rect">
            <a:avLst/>
          </a:prstGeom>
        </p:spPr>
      </p:pic>
      <p:pic>
        <p:nvPicPr>
          <p:cNvPr id="5" name="Picture 4" descr="sn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327" y="1384289"/>
            <a:ext cx="3768969" cy="3581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874406-7A53-4694-A702-C760339E1790}"/>
              </a:ext>
            </a:extLst>
          </p:cNvPr>
          <p:cNvSpPr txBox="1"/>
          <p:nvPr/>
        </p:nvSpPr>
        <p:spPr>
          <a:xfrm>
            <a:off x="4530969" y="4965689"/>
            <a:ext cx="441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বকের সাধারণ গুণ/ধর্ম হচ্ছে সাদা</a:t>
            </a:r>
            <a:r>
              <a:rPr lang="bn-BD" sz="2000" dirty="0"/>
              <a:t>।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576D8-D95E-471C-9CF7-F9053E3ECFCB}"/>
              </a:ext>
            </a:extLst>
          </p:cNvPr>
          <p:cNvSpPr txBox="1"/>
          <p:nvPr/>
        </p:nvSpPr>
        <p:spPr>
          <a:xfrm>
            <a:off x="92027" y="4978101"/>
            <a:ext cx="475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তুষারের </a:t>
            </a:r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গুণ/ধর্ম হচ্ছে সাদা</a:t>
            </a:r>
            <a:r>
              <a:rPr lang="bn-BD" sz="2000" dirty="0"/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844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উপমান কর্মধারয়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76200">
            <a:solidFill>
              <a:srgbClr val="C00000"/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		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			</a:t>
            </a:r>
          </a:p>
          <a:p>
            <a:pPr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			</a:t>
            </a:r>
          </a:p>
          <a:p>
            <a:pPr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			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111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111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111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16000" dirty="0">
                <a:latin typeface="NikoshBAN" pitchFamily="2" charset="0"/>
                <a:cs typeface="NikoshBAN" pitchFamily="2" charset="0"/>
              </a:rPr>
              <a:t>অরু</a:t>
            </a:r>
            <a:r>
              <a:rPr lang="en-US" sz="16000" dirty="0" err="1"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160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16000" u="sng" dirty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bn-BD" sz="16000" dirty="0">
                <a:latin typeface="NikoshBAN" pitchFamily="2" charset="0"/>
                <a:cs typeface="NikoshBAN" pitchFamily="2" charset="0"/>
              </a:rPr>
              <a:t> রাঙা=অরু</a:t>
            </a:r>
            <a:r>
              <a:rPr lang="en-US" sz="160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16000" dirty="0">
                <a:latin typeface="NikoshBAN" pitchFamily="2" charset="0"/>
                <a:cs typeface="NikoshBAN" pitchFamily="2" charset="0"/>
              </a:rPr>
              <a:t>রাঙা</a:t>
            </a:r>
          </a:p>
          <a:p>
            <a:pPr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68264"/>
            <a:ext cx="3810000" cy="3122246"/>
          </a:xfrm>
          <a:prstGeom prst="rect">
            <a:avLst/>
          </a:prstGeom>
        </p:spPr>
      </p:pic>
      <p:pic>
        <p:nvPicPr>
          <p:cNvPr id="7" name="Picture 6" descr="rr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600200"/>
            <a:ext cx="3733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5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ive-Male-Lion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4457700" cy="37092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461804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পুরুষ সিংহের ন্যায় =সিংহপুরুষ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615011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সাধারণ গুণ নেই</a:t>
            </a:r>
            <a:r>
              <a:rPr lang="bn-IN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110799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</a:t>
            </a:r>
            <a:r>
              <a:rPr lang="en-US" sz="6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 কর্মধারয়</a:t>
            </a:r>
            <a:r>
              <a:rPr lang="en-US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the-big-show.jpg The Big Show image by JUSTINBM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752600"/>
            <a:ext cx="4057649" cy="3709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663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5ED64-0103-4026-BA07-17DC69588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470025"/>
          </a:xfrm>
        </p:spPr>
        <p:txBody>
          <a:bodyPr>
            <a:norm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উপমিত কর্মধারয় সমাস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6F924-01A1-4EBA-80CB-E7DE0F76E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3048000"/>
            <a:ext cx="8610600" cy="3505200"/>
          </a:xfrm>
        </p:spPr>
        <p:txBody>
          <a:bodyPr>
            <a:noAutofit/>
          </a:bodyPr>
          <a:lstStyle/>
          <a:p>
            <a:pPr algn="l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প্রত্যক্ষ বস্তুর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(উপমান)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সাথে পরোক্ষ বস্তুর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(উপমেয়)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তুলনা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 সাধারণ গুণ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১০০% মিলে যাবে না, কল্পনা করে নিতে হবে 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উপম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িত কর্মধারয় সমাসে।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039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4267"/>
            <a:ext cx="4158337" cy="4158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9" y="164267"/>
            <a:ext cx="4158338" cy="4158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4410670"/>
            <a:ext cx="1998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উপমেয়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2908" y="4419600"/>
            <a:ext cx="1803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2100" y="5410200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67A0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 সিংহের ন্যায়/ম</a:t>
            </a:r>
            <a:r>
              <a:rPr lang="en-US" sz="6000" dirty="0" err="1">
                <a:solidFill>
                  <a:srgbClr val="067A0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তো</a:t>
            </a:r>
            <a:endParaRPr lang="en-US" sz="6000" dirty="0">
              <a:solidFill>
                <a:srgbClr val="067A0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উপমিত কর্মধারয়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noFill/>
          <a:ln w="76200">
            <a:solidFill>
              <a:srgbClr val="C00000"/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			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			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     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128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16000" dirty="0">
                <a:latin typeface="NikoshBAN" pitchFamily="2" charset="0"/>
                <a:cs typeface="NikoshBAN" pitchFamily="2" charset="0"/>
              </a:rPr>
              <a:t>মুখ চন্দ্রের </a:t>
            </a:r>
            <a:r>
              <a:rPr lang="bn-BD" sz="16000" u="sng" dirty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bn-BD" sz="16000" dirty="0">
                <a:latin typeface="NikoshBAN" pitchFamily="2" charset="0"/>
                <a:cs typeface="NikoshBAN" pitchFamily="2" charset="0"/>
              </a:rPr>
              <a:t>=চন্দ্রমুখ </a:t>
            </a:r>
            <a:endParaRPr lang="bn-BD" sz="144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14400" dirty="0">
                <a:latin typeface="NikoshBAN" pitchFamily="2" charset="0"/>
                <a:cs typeface="NikoshBAN" pitchFamily="2" charset="0"/>
              </a:rPr>
              <a:t>চন্দ্রের </a:t>
            </a:r>
            <a:r>
              <a:rPr lang="bn-BD" sz="14400" u="sng" dirty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bn-BD" sz="14400" dirty="0">
                <a:latin typeface="NikoshBAN" pitchFamily="2" charset="0"/>
                <a:cs typeface="NikoshBAN" pitchFamily="2" charset="0"/>
              </a:rPr>
              <a:t> মুখ =চন্দ্রমুখ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	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14400" dirty="0">
                <a:latin typeface="NikoshBAN" pitchFamily="2" charset="0"/>
                <a:cs typeface="NikoshBAN" pitchFamily="2" charset="0"/>
              </a:rPr>
              <a:t>সাধারণ গু</a:t>
            </a:r>
            <a:r>
              <a:rPr lang="en-US" sz="144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14400" dirty="0">
                <a:latin typeface="NikoshBAN" pitchFamily="2" charset="0"/>
                <a:cs typeface="NikoshBAN" pitchFamily="2" charset="0"/>
              </a:rPr>
              <a:t>টিকে অনুমান করে তুলনা (উপমিত) </a:t>
            </a:r>
            <a:endParaRPr lang="en-US" sz="1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i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58" y="1752600"/>
            <a:ext cx="3444243" cy="27749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m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752600"/>
            <a:ext cx="3215640" cy="29366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5857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16C885E-5D8D-0740-8D27-6266019AD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2053"/>
            <a:ext cx="4572000" cy="277421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7EED82A-0FC9-FB49-AE58-1C3C0CB0C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" y="3143496"/>
            <a:ext cx="4580207" cy="3374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C45410-FCB4-C840-A976-BF743A31F1F3}"/>
              </a:ext>
            </a:extLst>
          </p:cNvPr>
          <p:cNvSpPr txBox="1"/>
          <p:nvPr/>
        </p:nvSpPr>
        <p:spPr>
          <a:xfrm rot="10800000" flipV="1">
            <a:off x="4670227" y="1486584"/>
            <a:ext cx="4281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চন্দ্রের</a:t>
            </a:r>
            <a:r>
              <a:rPr lang="en-GB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মুখচন্দ্র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A6ADBE-C3E6-0647-A36D-187E2DDB3730}"/>
              </a:ext>
            </a:extLst>
          </p:cNvPr>
          <p:cNvSpPr txBox="1"/>
          <p:nvPr/>
        </p:nvSpPr>
        <p:spPr>
          <a:xfrm rot="10800000" flipV="1">
            <a:off x="4763988" y="3308004"/>
            <a:ext cx="44737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অবাস্তব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GB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GB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GB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উপমিত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6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>
                <a:latin typeface="NikoshBAN" pitchFamily="2" charset="0"/>
                <a:cs typeface="NikoshBAN" pitchFamily="2" charset="0"/>
              </a:rPr>
              <a:t>মৌচাক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58181"/>
            <a:ext cx="6096000" cy="3810000"/>
          </a:xfrm>
        </p:spPr>
      </p:pic>
    </p:spTree>
    <p:extLst>
      <p:ext uri="{BB962C8B-B14F-4D97-AF65-F5344CB8AC3E}">
        <p14:creationId xmlns:p14="http://schemas.microsoft.com/office/powerpoint/2010/main" val="38001440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338994"/>
            <a:ext cx="4267199" cy="3852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1" y="338993"/>
            <a:ext cx="4086209" cy="37758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4197227"/>
            <a:ext cx="1803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উপমেয়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3577" y="4197227"/>
            <a:ext cx="1716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5368388"/>
            <a:ext cx="617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 চন্দ্রের ন্যায়/ম</a:t>
            </a:r>
            <a:r>
              <a:rPr lang="en-US" sz="6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তো</a:t>
            </a:r>
            <a:endParaRPr lang="en-US" sz="66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31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477" y="656771"/>
            <a:ext cx="3686630" cy="3686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97114"/>
            <a:ext cx="3120908" cy="3846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8999" y="2353270"/>
            <a:ext cx="1447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65" y="4343400"/>
            <a:ext cx="8713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চাঁদ</a:t>
            </a:r>
            <a:r>
              <a:rPr lang="bn-IN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ের ন্যায় 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মুখ =চাঁদমুখ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4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on-5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4282107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MizanA2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57200"/>
            <a:ext cx="37338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95400" y="48768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চাঁদের ন্যায় মুখ=চাঁদমুখ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7150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(সাধারণ গুণ নেই)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0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7388D-388F-4079-980B-F2FEECFCD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981200"/>
            <a:ext cx="8610600" cy="3581400"/>
          </a:xfrm>
        </p:spPr>
        <p:txBody>
          <a:bodyPr>
            <a:normAutofit fontScale="90000"/>
          </a:bodyPr>
          <a:lstStyle/>
          <a:p>
            <a:r>
              <a:rPr lang="bn-BD" sz="4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প্রত্যক্ষ বস্তুর</a:t>
            </a:r>
            <a:r>
              <a:rPr lang="bn-IN" sz="4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900" dirty="0">
                <a:latin typeface="NikoshBAN" pitchFamily="2" charset="0"/>
                <a:cs typeface="NikoshBAN" pitchFamily="2" charset="0"/>
              </a:rPr>
              <a:t>উপমান</a:t>
            </a:r>
            <a:r>
              <a:rPr lang="bn-IN" sz="49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5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 পরোক্ষ বস্তুর</a:t>
            </a:r>
            <a:r>
              <a:rPr lang="bn-IN" sz="4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900" dirty="0">
                <a:latin typeface="NikoshBAN" pitchFamily="2" charset="0"/>
                <a:cs typeface="NikoshBAN" pitchFamily="2" charset="0"/>
              </a:rPr>
              <a:t>উপম</a:t>
            </a:r>
            <a:r>
              <a:rPr lang="bn-IN" sz="4900" dirty="0">
                <a:latin typeface="NikoshBAN" pitchFamily="2" charset="0"/>
                <a:cs typeface="NikoshBAN" pitchFamily="2" charset="0"/>
              </a:rPr>
              <a:t>েয়)</a:t>
            </a:r>
            <a:r>
              <a:rPr lang="bn-IN" sz="5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bn-IN" sz="4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 সাধারণ গুণ</a:t>
            </a:r>
            <a:r>
              <a:rPr lang="bn-BD" sz="4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১০০% মিলে যাবে না, অভেদ কল্পনা করে নিতে হয় বলে অনেক বৈয়াকরণ </a:t>
            </a:r>
            <a:r>
              <a:rPr lang="bn-BD" sz="4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রূপক কর্মধারয়</a:t>
            </a:r>
            <a:r>
              <a:rPr lang="bn-IN" sz="4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সমাসকে উপমিত </a:t>
            </a:r>
            <a:r>
              <a:rPr lang="bn-BD" sz="4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কর্মধারয়</a:t>
            </a:r>
            <a:r>
              <a:rPr lang="bn-IN" sz="4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সমাসের অন্তর্ভুক্ত মনে করেন।</a:t>
            </a:r>
            <a:br>
              <a:rPr lang="en-US" sz="4000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5E158-61B9-48B1-9C8F-0AEAA84D1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381000"/>
            <a:ext cx="7772400" cy="914399"/>
          </a:xfrm>
        </p:spPr>
        <p:txBody>
          <a:bodyPr>
            <a:normAutofit lnSpcReduction="10000"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রূপক কর্মধারয়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485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123BCB9-8204-FE4E-ABB1-FD8E3953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00" y="195531"/>
            <a:ext cx="7115905" cy="44356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FA7E58-29F5-9B4B-A0D6-FB5BA132C7AF}"/>
              </a:ext>
            </a:extLst>
          </p:cNvPr>
          <p:cNvSpPr txBox="1"/>
          <p:nvPr/>
        </p:nvSpPr>
        <p:spPr>
          <a:xfrm rot="10800000" flipV="1">
            <a:off x="1864071" y="4631143"/>
            <a:ext cx="4281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GB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মাঝি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মনমাঝি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507C2-3E96-AB47-AED5-58A7A7B142DC}"/>
              </a:ext>
            </a:extLst>
          </p:cNvPr>
          <p:cNvSpPr txBox="1"/>
          <p:nvPr/>
        </p:nvSpPr>
        <p:spPr>
          <a:xfrm rot="10800000" flipV="1">
            <a:off x="415230" y="5339029"/>
            <a:ext cx="8728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ব্যাসবাক্যের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GB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GB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রুপক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6937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রূপক কর্মধারয়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76200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			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			</a:t>
            </a:r>
          </a:p>
          <a:p>
            <a:pPr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			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			    </a:t>
            </a:r>
            <a:r>
              <a:rPr lang="bn-BD" sz="3900" dirty="0">
                <a:latin typeface="NikoshBAN" pitchFamily="2" charset="0"/>
                <a:cs typeface="NikoshBAN" pitchFamily="2" charset="0"/>
              </a:rPr>
              <a:t>মন </a:t>
            </a:r>
            <a:r>
              <a:rPr lang="bn-BD" sz="3900" u="sng" dirty="0">
                <a:latin typeface="NikoshBAN" pitchFamily="2" charset="0"/>
                <a:cs typeface="NikoshBAN" pitchFamily="2" charset="0"/>
              </a:rPr>
              <a:t>রূপ</a:t>
            </a:r>
            <a:r>
              <a:rPr lang="bn-BD" sz="3900" dirty="0">
                <a:latin typeface="NikoshBAN" pitchFamily="2" charset="0"/>
                <a:cs typeface="NikoshBAN" pitchFamily="2" charset="0"/>
              </a:rPr>
              <a:t> মাঝি=মনমাঝি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	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		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		</a:t>
            </a:r>
          </a:p>
          <a:p>
            <a:pPr algn="ctr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		উপমান ও উপমেয়র মধ্যে অভিন্নতা কল্পনা</a:t>
            </a:r>
          </a:p>
          <a:p>
            <a:endParaRPr lang="en-US" dirty="0"/>
          </a:p>
        </p:txBody>
      </p:sp>
      <p:pic>
        <p:nvPicPr>
          <p:cNvPr id="6" name="Picture 5" descr="cute.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971801"/>
            <a:ext cx="2169884" cy="1981200"/>
          </a:xfrm>
          <a:prstGeom prst="rect">
            <a:avLst/>
          </a:prstGeom>
        </p:spPr>
      </p:pic>
      <p:pic>
        <p:nvPicPr>
          <p:cNvPr id="7" name="Picture 6" descr="bo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1" y="3291840"/>
            <a:ext cx="2057400" cy="16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রূপক কর্মধারয়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  <a:noFill/>
          <a:ln w="76200"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			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			    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9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9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9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9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9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9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9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9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9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9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135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135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135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13500" dirty="0">
                <a:latin typeface="NikoshBAN" pitchFamily="2" charset="0"/>
                <a:cs typeface="NikoshBAN" pitchFamily="2" charset="0"/>
              </a:rPr>
              <a:t>			</a:t>
            </a:r>
            <a:r>
              <a:rPr lang="bn-BD" sz="16000" dirty="0">
                <a:latin typeface="NikoshBAN" pitchFamily="2" charset="0"/>
                <a:cs typeface="NikoshBAN" pitchFamily="2" charset="0"/>
              </a:rPr>
              <a:t>ক্রোধ</a:t>
            </a:r>
            <a:r>
              <a:rPr lang="bn-BD" sz="16000" u="sng" dirty="0">
                <a:latin typeface="NikoshBAN" pitchFamily="2" charset="0"/>
                <a:cs typeface="NikoshBAN" pitchFamily="2" charset="0"/>
              </a:rPr>
              <a:t> রূপ </a:t>
            </a:r>
            <a:r>
              <a:rPr lang="bn-BD" sz="16000" dirty="0">
                <a:latin typeface="NikoshBAN" pitchFamily="2" charset="0"/>
                <a:cs typeface="NikoshBAN" pitchFamily="2" charset="0"/>
              </a:rPr>
              <a:t>অনল=ক্রোধানল</a:t>
            </a:r>
            <a:endParaRPr lang="bn-BD" sz="111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			</a:t>
            </a:r>
          </a:p>
          <a:p>
            <a:pPr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		</a:t>
            </a:r>
            <a:r>
              <a:rPr lang="bn-BD" sz="16000" dirty="0">
                <a:latin typeface="NikoshBAN" pitchFamily="2" charset="0"/>
                <a:cs typeface="NikoshBAN" pitchFamily="2" charset="0"/>
              </a:rPr>
              <a:t>উপমান ও উপমেয়র মধ্যে অভিন্নতা কল্পনা</a:t>
            </a:r>
            <a:endParaRPr lang="bn-BD" sz="14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4" name="Picture 3" descr="ang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8" y="1676400"/>
            <a:ext cx="3709989" cy="3124200"/>
          </a:xfrm>
          <a:prstGeom prst="rect">
            <a:avLst/>
          </a:prstGeom>
        </p:spPr>
      </p:pic>
      <p:pic>
        <p:nvPicPr>
          <p:cNvPr id="5" name="Picture 4" descr="f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76400"/>
            <a:ext cx="402336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3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zanA2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4191000" cy="4038600"/>
          </a:xfrm>
          <a:prstGeom prst="rect">
            <a:avLst/>
          </a:prstGeom>
        </p:spPr>
      </p:pic>
      <p:pic>
        <p:nvPicPr>
          <p:cNvPr id="3" name="Picture 2" descr="firing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81000"/>
            <a:ext cx="38862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4648200"/>
            <a:ext cx="6781800" cy="92333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ক্রোধ রূপ অনল=ক্রোধানল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5562600"/>
            <a:ext cx="38862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(অভেদ্য কল্পনা)</a:t>
            </a:r>
            <a:endParaRPr lang="en-US" sz="4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00_wBird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57200"/>
            <a:ext cx="4191000" cy="4495800"/>
          </a:xfrm>
          <a:prstGeom prst="rect">
            <a:avLst/>
          </a:prstGeom>
        </p:spPr>
      </p:pic>
      <p:pic>
        <p:nvPicPr>
          <p:cNvPr id="3" name="Picture 2" descr="2005-11-20__cul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57200"/>
            <a:ext cx="426720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5334000"/>
            <a:ext cx="69342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প্রাণ রূপ পাখি =প্রাণপাখি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5943600"/>
            <a:ext cx="39624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(অভেদ্য কল্পনা)</a:t>
            </a:r>
            <a:endParaRPr lang="en-US" sz="4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4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53000"/>
          </a:xfrm>
          <a:noFill/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মধ্যপদের লোপে যে সমাস হয় (মধ্যপদলোপী)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প্রত্যক্ষ বস্তুর সাথে পরোক্ষ বস্তুর তুলনা (উপমান)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সাধারণ গুণটিকে অনুমান করে তুলনা (উপমিত)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উপমান ও উপমেয়ের মধ্যে অভিন্নতা কল্পনা (রূপক)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3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4972061" y="442251"/>
            <a:ext cx="1245665" cy="13482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399279" y="442251"/>
            <a:ext cx="1245665" cy="13482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826497" y="442251"/>
            <a:ext cx="1210974" cy="13482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26968" y="442253"/>
            <a:ext cx="1245665" cy="13482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768465" y="442253"/>
            <a:ext cx="1245665" cy="13482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412352" y="442252"/>
            <a:ext cx="1245665" cy="13482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602468" y="1392370"/>
            <a:ext cx="1243957" cy="2960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3978625" y="1543218"/>
            <a:ext cx="4229093" cy="2677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3890491" y="1254370"/>
            <a:ext cx="1746580" cy="3098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3846425" y="1330570"/>
            <a:ext cx="88133" cy="3021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046284" y="1482970"/>
            <a:ext cx="2880131" cy="2916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846425" y="1254370"/>
            <a:ext cx="3117336" cy="3145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5-Point Star 70"/>
          <p:cNvSpPr/>
          <p:nvPr/>
        </p:nvSpPr>
        <p:spPr>
          <a:xfrm>
            <a:off x="3014131" y="2941429"/>
            <a:ext cx="1643886" cy="22111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7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219200"/>
          </a:xfrm>
          <a:noFill/>
          <a:ln w="7620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bn-BD" sz="73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উপমান সমাস কাকে বলে?</a:t>
            </a:r>
          </a:p>
          <a:p>
            <a:pPr>
              <a:buNone/>
            </a:pP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উপমিত সমাস কাকে বলে?</a:t>
            </a:r>
          </a:p>
          <a:p>
            <a:pPr>
              <a:buNone/>
            </a:pP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রূপক সমাস কাকে বলে?</a:t>
            </a:r>
            <a:endParaRPr lang="bn-IN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ব্যাসবাক্যসহ সমাসের নাম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চাঁদমুখ, মুখচন্দ্র, তুষারশুভ্র মনমাঝি, দুধভাত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09600"/>
            <a:ext cx="5562600" cy="2576572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923005"/>
            <a:ext cx="8229600" cy="21236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সাধারণ গুণ বাচকতাই উপমান ও উপমিত কর্মধারয়</a:t>
            </a:r>
            <a:r>
              <a:rPr lang="en-US" sz="4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bn-BD" sz="4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চেনার উপায়</a:t>
            </a:r>
            <a:r>
              <a:rPr lang="bn-IN" sz="4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- মন্তব্যটি</a:t>
            </a:r>
            <a:r>
              <a:rPr lang="en-US" sz="4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39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499080"/>
            <a:ext cx="6985000" cy="5238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2700" y="5440740"/>
            <a:ext cx="37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6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68377" y="2438400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6057900" y="34290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94902" y="685800"/>
            <a:ext cx="4953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3276600" y="457200"/>
            <a:ext cx="6096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227871" y="2286000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162800" y="4275803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686800" y="3771900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52883" y="484153"/>
            <a:ext cx="2943434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সপ্তর্ষিমণ্ডল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5151"/>
            <a:ext cx="6201236" cy="380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ED3F5-D9E7-43C1-BBA4-138D0FBE8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স্যালাইন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র মিশ্রণ প্রক্রিয়া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FC7E4B-25F2-4737-BA6D-9E5A22BF8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" y="15240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04822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66999" y="2057400"/>
            <a:ext cx="4267201" cy="2895600"/>
            <a:chOff x="840916" y="-151595"/>
            <a:chExt cx="5813377" cy="5863880"/>
          </a:xfrm>
        </p:grpSpPr>
        <p:sp>
          <p:nvSpPr>
            <p:cNvPr id="6" name="Oval 5"/>
            <p:cNvSpPr/>
            <p:nvPr/>
          </p:nvSpPr>
          <p:spPr>
            <a:xfrm>
              <a:off x="840916" y="2716"/>
              <a:ext cx="5709567" cy="570956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840916" y="-151595"/>
              <a:ext cx="5813377" cy="5863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সমাস</a:t>
              </a:r>
              <a:r>
                <a:rPr lang="en-US" sz="65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4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Compounding</a:t>
              </a:r>
              <a:r>
                <a:rPr lang="en-US" sz="44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601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4303</TotalTime>
  <Words>1136</Words>
  <Application>Microsoft Office PowerPoint</Application>
  <PresentationFormat>On-screen Show (4:3)</PresentationFormat>
  <Paragraphs>334</Paragraphs>
  <Slides>62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মৌচাক</vt:lpstr>
      <vt:lpstr>PowerPoint Presentation</vt:lpstr>
      <vt:lpstr>PowerPoint Presentation</vt:lpstr>
      <vt:lpstr>খাবার স্যালাইন তৈরির মিশ্রণ প্রক্রিয়া</vt:lpstr>
      <vt:lpstr>PowerPoint Presentation</vt:lpstr>
      <vt:lpstr>সমাসের সংজ্ঞায়ন</vt:lpstr>
      <vt:lpstr>শিক্ষামন্ত্রী </vt:lpstr>
      <vt:lpstr>PowerPoint Presentation</vt:lpstr>
      <vt:lpstr>PowerPoint Presentation</vt:lpstr>
      <vt:lpstr>PowerPoint Presentation</vt:lpstr>
      <vt:lpstr>PowerPoint Presentation</vt:lpstr>
      <vt:lpstr>সমাসের প্রকারভেদ সম্পর্কিত সংস্কৃত শ্লোক</vt:lpstr>
      <vt:lpstr>PowerPoint Presentation</vt:lpstr>
      <vt:lpstr>PowerPoint Presentation</vt:lpstr>
      <vt:lpstr>পদের প্রাধান্য অনুসারে চার শ্রেণি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শ্রেণিবিভাগ</vt:lpstr>
      <vt:lpstr>সাধারণ কর্মধারয় সমাস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নিচের ছবিসহ উদাহরণগুলো লক্ষ কর </vt:lpstr>
      <vt:lpstr>PowerPoint Presentation</vt:lpstr>
      <vt:lpstr>PowerPoint Presentation</vt:lpstr>
      <vt:lpstr>PowerPoint Presentation</vt:lpstr>
      <vt:lpstr> মধ্যপদলোপী কর্মধারয় (মধ্যপদ লোপ পাবে) </vt:lpstr>
      <vt:lpstr>মধ্যপদলোপী কর্মধারয়</vt:lpstr>
      <vt:lpstr>মধ্যপদলোপী কর্মধারয়</vt:lpstr>
      <vt:lpstr>PowerPoint Presentation</vt:lpstr>
      <vt:lpstr>PowerPoint Presentation</vt:lpstr>
      <vt:lpstr>PowerPoint Presentation</vt:lpstr>
      <vt:lpstr>উপমান কর্মধারয়</vt:lpstr>
      <vt:lpstr>উপমান কর্মধারয়</vt:lpstr>
      <vt:lpstr>PowerPoint Presentation</vt:lpstr>
      <vt:lpstr>উপমিত কর্মধারয় সমাস</vt:lpstr>
      <vt:lpstr>PowerPoint Presentation</vt:lpstr>
      <vt:lpstr>উপমিত কর্মধারয়</vt:lpstr>
      <vt:lpstr>PowerPoint Presentation</vt:lpstr>
      <vt:lpstr>PowerPoint Presentation</vt:lpstr>
      <vt:lpstr>PowerPoint Presentation</vt:lpstr>
      <vt:lpstr>PowerPoint Presentation</vt:lpstr>
      <vt:lpstr>প্রত্যক্ষ বস্তুর (উপমান) সাথে পরোক্ষ বস্তুর (উপমেয়) তুলনায় সাধারণ গুণ ১০০% মিলে যাবে না, অভেদ কল্পনা করে নিতে হয় বলে অনেক বৈয়াকরণ রূপক কর্মধারয় সমাসকে উপমিত কর্মধারয় সমাসের অন্তর্ভুক্ত মনে করেন। </vt:lpstr>
      <vt:lpstr>PowerPoint Presentation</vt:lpstr>
      <vt:lpstr>রূপক কর্মধারয়</vt:lpstr>
      <vt:lpstr>রূপক কর্মধারয়</vt:lpstr>
      <vt:lpstr>PowerPoint Presentation</vt:lpstr>
      <vt:lpstr>PowerPoint Presentation</vt:lpstr>
      <vt:lpstr>PowerPoint Presentation</vt:lpstr>
      <vt:lpstr>মূল্যায়ন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Ataur Rahman Sayem</cp:lastModifiedBy>
  <cp:revision>486</cp:revision>
  <dcterms:created xsi:type="dcterms:W3CDTF">2006-08-16T00:00:00Z</dcterms:created>
  <dcterms:modified xsi:type="dcterms:W3CDTF">2020-12-23T07:48:02Z</dcterms:modified>
</cp:coreProperties>
</file>