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notesMasterIdLst>
    <p:notesMasterId r:id="rId30"/>
  </p:notesMasterIdLst>
  <p:sldIdLst>
    <p:sldId id="316" r:id="rId2"/>
    <p:sldId id="333" r:id="rId3"/>
    <p:sldId id="315" r:id="rId4"/>
    <p:sldId id="301" r:id="rId5"/>
    <p:sldId id="287" r:id="rId6"/>
    <p:sldId id="329" r:id="rId7"/>
    <p:sldId id="288" r:id="rId8"/>
    <p:sldId id="300" r:id="rId9"/>
    <p:sldId id="321" r:id="rId10"/>
    <p:sldId id="322" r:id="rId11"/>
    <p:sldId id="302" r:id="rId12"/>
    <p:sldId id="304" r:id="rId13"/>
    <p:sldId id="324" r:id="rId14"/>
    <p:sldId id="305" r:id="rId15"/>
    <p:sldId id="306" r:id="rId16"/>
    <p:sldId id="331" r:id="rId17"/>
    <p:sldId id="307" r:id="rId18"/>
    <p:sldId id="327" r:id="rId19"/>
    <p:sldId id="308" r:id="rId20"/>
    <p:sldId id="309" r:id="rId21"/>
    <p:sldId id="310" r:id="rId22"/>
    <p:sldId id="311" r:id="rId23"/>
    <p:sldId id="312" r:id="rId24"/>
    <p:sldId id="296" r:id="rId25"/>
    <p:sldId id="303" r:id="rId26"/>
    <p:sldId id="325" r:id="rId27"/>
    <p:sldId id="314" r:id="rId28"/>
    <p:sldId id="319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990099"/>
    <a:srgbClr val="54545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0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DCBFD-C490-4E01-B0D3-9F32F4D1E0FA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AC846-2C6F-4013-ACC0-7F0F8E87AA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AC846-2C6F-4013-ACC0-7F0F8E87AA1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1FC5-06EF-4E67-8662-870838D01DD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377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1FC5-06EF-4E67-8662-870838D01D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7500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1FC5-06EF-4E67-8662-870838D01D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9388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1FC5-06EF-4E67-8662-870838D01DD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8173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প্রদত্ত স্লাইড দ্বারা বীজগণিতীয় প্রক্রিয়া চিহ্ন</a:t>
            </a:r>
            <a:r>
              <a:rPr lang="bn-IN" baseline="0" dirty="0" smtClean="0"/>
              <a:t> ব্যবহারের ধারনা দেওয়া যেতে পয়ারে।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1FC5-06EF-4E67-8662-870838D01DD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7274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1FC5-06EF-4E67-8662-870838D01DD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6774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1FC5-06EF-4E67-8662-870838D01DD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2322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damF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23850"/>
            <a:ext cx="8305800" cy="561975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676399" y="685800"/>
            <a:ext cx="6096000" cy="1828800"/>
          </a:xfrm>
        </p:spPr>
        <p:txBody>
          <a:bodyPr>
            <a:noAutofit/>
          </a:bodyPr>
          <a:lstStyle/>
          <a:p>
            <a:r>
              <a:rPr lang="en-US" sz="16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33400" y="3429000"/>
            <a:ext cx="1066800" cy="1066800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600200" y="3418114"/>
            <a:ext cx="1066800" cy="1066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4" name="Oval 13"/>
          <p:cNvSpPr/>
          <p:nvPr/>
        </p:nvSpPr>
        <p:spPr>
          <a:xfrm>
            <a:off x="2667000" y="3418114"/>
            <a:ext cx="1066800" cy="1066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766457" y="3429000"/>
            <a:ext cx="1066800" cy="1066800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6" name="Oval 15"/>
          <p:cNvSpPr/>
          <p:nvPr/>
        </p:nvSpPr>
        <p:spPr>
          <a:xfrm>
            <a:off x="2667000" y="1524000"/>
            <a:ext cx="1066800" cy="106680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2133600" y="609600"/>
            <a:ext cx="1066800" cy="106680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8" name="Oval 17"/>
          <p:cNvSpPr/>
          <p:nvPr/>
        </p:nvSpPr>
        <p:spPr>
          <a:xfrm>
            <a:off x="1066800" y="2492828"/>
            <a:ext cx="1066800" cy="1066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133600" y="2492828"/>
            <a:ext cx="1066800" cy="1066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2" y="1091628"/>
            <a:ext cx="1816515" cy="584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lIns="91436" tIns="45718" rIns="91436" bIns="45718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সংখ্যা প্রতীক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200400" y="2492828"/>
            <a:ext cx="1066800" cy="1066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600200" y="1524000"/>
            <a:ext cx="1066800" cy="106680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234543" y="620485"/>
            <a:ext cx="1066800" cy="1066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4" name="Oval 23"/>
          <p:cNvSpPr/>
          <p:nvPr/>
        </p:nvSpPr>
        <p:spPr>
          <a:xfrm>
            <a:off x="5301343" y="609599"/>
            <a:ext cx="1066800" cy="1066800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368143" y="609599"/>
            <a:ext cx="1066800" cy="1066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</a:t>
            </a:r>
          </a:p>
        </p:txBody>
      </p:sp>
      <p:sp>
        <p:nvSpPr>
          <p:cNvPr id="26" name="Oval 25"/>
          <p:cNvSpPr/>
          <p:nvPr/>
        </p:nvSpPr>
        <p:spPr>
          <a:xfrm>
            <a:off x="7467600" y="620485"/>
            <a:ext cx="1066800" cy="1066800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368143" y="2438400"/>
            <a:ext cx="1066800" cy="1066800"/>
          </a:xfrm>
          <a:prstGeom prst="ellips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834743" y="3352801"/>
            <a:ext cx="1066800" cy="106680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67943" y="1524000"/>
            <a:ext cx="1066800" cy="1066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0" name="Oval 29"/>
          <p:cNvSpPr/>
          <p:nvPr/>
        </p:nvSpPr>
        <p:spPr>
          <a:xfrm>
            <a:off x="5834743" y="1524000"/>
            <a:ext cx="1066800" cy="106680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31" name="Oval 30"/>
          <p:cNvSpPr/>
          <p:nvPr/>
        </p:nvSpPr>
        <p:spPr>
          <a:xfrm>
            <a:off x="6901543" y="1524000"/>
            <a:ext cx="1066800" cy="1066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32" name="Oval 31"/>
          <p:cNvSpPr/>
          <p:nvPr/>
        </p:nvSpPr>
        <p:spPr>
          <a:xfrm>
            <a:off x="5301343" y="2438400"/>
            <a:ext cx="1066800" cy="1066800"/>
          </a:xfrm>
          <a:prstGeom prst="ellips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grpSp>
        <p:nvGrpSpPr>
          <p:cNvPr id="3" name="Group 42"/>
          <p:cNvGrpSpPr/>
          <p:nvPr/>
        </p:nvGrpSpPr>
        <p:grpSpPr>
          <a:xfrm>
            <a:off x="533402" y="609600"/>
            <a:ext cx="4299857" cy="3886200"/>
            <a:chOff x="3015343" y="2743200"/>
            <a:chExt cx="4299857" cy="3886200"/>
          </a:xfrm>
        </p:grpSpPr>
        <p:sp>
          <p:nvSpPr>
            <p:cNvPr id="33" name="Oval 32"/>
            <p:cNvSpPr/>
            <p:nvPr/>
          </p:nvSpPr>
          <p:spPr>
            <a:xfrm>
              <a:off x="3015343" y="5562600"/>
              <a:ext cx="1066800" cy="1066800"/>
            </a:xfrm>
            <a:prstGeom prst="ellipse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4082143" y="5551714"/>
              <a:ext cx="1066800" cy="1066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5148943" y="5551714"/>
              <a:ext cx="1066800" cy="1066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248400" y="5562600"/>
              <a:ext cx="1066800" cy="1066800"/>
            </a:xfrm>
            <a:prstGeom prst="ellipse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5148943" y="3657600"/>
              <a:ext cx="1066800" cy="10668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4615543" y="2743200"/>
              <a:ext cx="1066800" cy="106680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3548743" y="4626428"/>
              <a:ext cx="1066800" cy="1066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4615543" y="4626428"/>
              <a:ext cx="1066800" cy="1066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5682343" y="4626428"/>
              <a:ext cx="1066800" cy="1066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4082143" y="3657600"/>
              <a:ext cx="1066800" cy="10668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7010400" y="3670013"/>
            <a:ext cx="1760410" cy="584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lIns="91436" tIns="45718" rIns="91436" bIns="45718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অক্ষর প্রতীক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3910" y="5257802"/>
            <a:ext cx="8142890" cy="584771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সংখ্যা প্রতীক ও অক্ষর প্রতীক একত্রে ব্যবহার করা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901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0.11493 -0.00555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44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1020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বীজগণিতে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প্রতীক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8600"/>
            <a:ext cx="9144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1, 2, 3, 4, 5, 6, 7, 8, 9, 0</a:t>
            </a:r>
            <a:endParaRPr lang="en-US" sz="1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221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10202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বীজগণিতে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প্রতীক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202"/>
            <a:ext cx="91440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b, c, …</a:t>
            </a:r>
          </a:p>
          <a:p>
            <a:pPr algn="ctr"/>
            <a:r>
              <a:rPr lang="en-US" sz="1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p, q, r, …</a:t>
            </a:r>
          </a:p>
          <a:p>
            <a:pPr algn="ctr"/>
            <a:r>
              <a:rPr lang="en-US" sz="1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 y, z, …</a:t>
            </a:r>
            <a:endParaRPr lang="en-US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024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57200"/>
            <a:ext cx="2661446" cy="20014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1" y="457200"/>
            <a:ext cx="2490506" cy="20014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68351"/>
            <a:ext cx="2667000" cy="20014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2458604"/>
            <a:ext cx="2743200" cy="46166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=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অজ্ঞাত রাশি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3106" y="1860818"/>
            <a:ext cx="389850" cy="584775"/>
          </a:xfrm>
          <a:prstGeom prst="rect">
            <a:avLst/>
          </a:prstGeom>
          <a:solidFill>
            <a:srgbClr val="33D6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57822" y="1860817"/>
            <a:ext cx="367408" cy="58477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601" y="2469755"/>
            <a:ext cx="2509046" cy="46166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Y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=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অজ্ঞাত রাশি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860819"/>
            <a:ext cx="389850" cy="584775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65371" y="2479446"/>
            <a:ext cx="2645229" cy="461665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Z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=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অজ্ঞাত রাশি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09707" y="3810000"/>
            <a:ext cx="1624294" cy="166201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চলক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>
            <a:stCxn id="5" idx="2"/>
            <a:endCxn id="11" idx="0"/>
          </p:cNvCxnSpPr>
          <p:nvPr/>
        </p:nvCxnSpPr>
        <p:spPr>
          <a:xfrm>
            <a:off x="1905001" y="2920269"/>
            <a:ext cx="2616853" cy="8897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2"/>
            <a:endCxn id="11" idx="0"/>
          </p:cNvCxnSpPr>
          <p:nvPr/>
        </p:nvCxnSpPr>
        <p:spPr>
          <a:xfrm rot="5400000">
            <a:off x="5470475" y="1992489"/>
            <a:ext cx="868891" cy="27661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2"/>
            <a:endCxn id="11" idx="0"/>
          </p:cNvCxnSpPr>
          <p:nvPr/>
        </p:nvCxnSpPr>
        <p:spPr>
          <a:xfrm flipH="1">
            <a:off x="4521853" y="2931418"/>
            <a:ext cx="9270" cy="87858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3401" y="4361674"/>
            <a:ext cx="2509046" cy="58477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পরিবর্তনশীল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41526" y="4362091"/>
            <a:ext cx="2509046" cy="46166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মান নির্দিষ্ট নয়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1" y="5816458"/>
            <a:ext cx="7941017" cy="584775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বিভিন্ন মান ধারন করতে পারে।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Arrow Connector 26"/>
          <p:cNvCxnSpPr>
            <a:stCxn id="11" idx="6"/>
            <a:endCxn id="23" idx="1"/>
          </p:cNvCxnSpPr>
          <p:nvPr/>
        </p:nvCxnSpPr>
        <p:spPr>
          <a:xfrm flipV="1">
            <a:off x="5334001" y="4592922"/>
            <a:ext cx="807526" cy="480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2" idx="3"/>
          </p:cNvCxnSpPr>
          <p:nvPr/>
        </p:nvCxnSpPr>
        <p:spPr>
          <a:xfrm>
            <a:off x="3042446" y="4654062"/>
            <a:ext cx="667260" cy="417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4" idx="0"/>
            <a:endCxn id="11" idx="4"/>
          </p:cNvCxnSpPr>
          <p:nvPr/>
        </p:nvCxnSpPr>
        <p:spPr>
          <a:xfrm flipV="1">
            <a:off x="4503909" y="5472016"/>
            <a:ext cx="17944" cy="34444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5795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" y="609600"/>
            <a:ext cx="9142722" cy="541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471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4642904"/>
              </p:ext>
            </p:extLst>
          </p:nvPr>
        </p:nvGraphicFramePr>
        <p:xfrm>
          <a:off x="0" y="914400"/>
          <a:ext cx="9144000" cy="381000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5142370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384089662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91167193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1020915504"/>
                    </a:ext>
                  </a:extLst>
                </a:gridCol>
              </a:tblGrid>
              <a:tr h="1989666">
                <a:tc>
                  <a:txBody>
                    <a:bodyPr/>
                    <a:lstStyle/>
                    <a:p>
                      <a:pPr algn="ctr"/>
                      <a:r>
                        <a:rPr lang="en-US" sz="8800" dirty="0" smtClean="0"/>
                        <a:t>+</a:t>
                      </a:r>
                      <a:endParaRPr lang="en-US" sz="8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dirty="0" smtClean="0"/>
                        <a:t>- </a:t>
                      </a:r>
                      <a:endParaRPr lang="en-US" sz="8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×</a:t>
                      </a:r>
                      <a:endParaRPr lang="en-US" sz="8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800" dirty="0" smtClean="0"/>
                        <a:t>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86418078"/>
                  </a:ext>
                </a:extLst>
              </a:tr>
              <a:tr h="1820334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প্লাস</a:t>
                      </a:r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মাইনাস</a:t>
                      </a:r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ইন্টু</a:t>
                      </a:r>
                      <a:endParaRPr lang="en-US" sz="4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মাল্টিপ্লিকেশন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ডিভিশন</a:t>
                      </a:r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8523737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541020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বীজগণিতে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ক্রি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599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be 5"/>
          <p:cNvSpPr/>
          <p:nvPr/>
        </p:nvSpPr>
        <p:spPr>
          <a:xfrm>
            <a:off x="7546849" y="1461409"/>
            <a:ext cx="1216152" cy="1586593"/>
          </a:xfrm>
          <a:prstGeom prst="cub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7" name="Pie 6"/>
          <p:cNvSpPr/>
          <p:nvPr/>
        </p:nvSpPr>
        <p:spPr>
          <a:xfrm rot="16200000">
            <a:off x="685800" y="3077936"/>
            <a:ext cx="1524000" cy="1676400"/>
          </a:xfrm>
          <a:prstGeom prst="pie">
            <a:avLst>
              <a:gd name="adj1" fmla="val 9086771"/>
              <a:gd name="adj2" fmla="val 11802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Pie 7"/>
          <p:cNvSpPr/>
          <p:nvPr/>
        </p:nvSpPr>
        <p:spPr>
          <a:xfrm rot="16200000">
            <a:off x="685801" y="3077936"/>
            <a:ext cx="1524000" cy="1676400"/>
          </a:xfrm>
          <a:prstGeom prst="pie">
            <a:avLst>
              <a:gd name="adj1" fmla="val 0"/>
              <a:gd name="adj2" fmla="val 917696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1782" y="3306538"/>
            <a:ext cx="492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grpSp>
        <p:nvGrpSpPr>
          <p:cNvPr id="3" name="Group 4"/>
          <p:cNvGrpSpPr/>
          <p:nvPr/>
        </p:nvGrpSpPr>
        <p:grpSpPr>
          <a:xfrm>
            <a:off x="3429001" y="3154138"/>
            <a:ext cx="1676400" cy="1524001"/>
            <a:chOff x="2362200" y="2971799"/>
            <a:chExt cx="1676400" cy="1524001"/>
          </a:xfrm>
        </p:grpSpPr>
        <p:sp>
          <p:nvSpPr>
            <p:cNvPr id="17" name="Pie 16"/>
            <p:cNvSpPr/>
            <p:nvPr/>
          </p:nvSpPr>
          <p:spPr>
            <a:xfrm rot="16200000">
              <a:off x="2438400" y="2895600"/>
              <a:ext cx="1524000" cy="1676400"/>
            </a:xfrm>
            <a:prstGeom prst="pie">
              <a:avLst>
                <a:gd name="adj1" fmla="val 0"/>
                <a:gd name="adj2" fmla="val 917696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5" name="Group 2"/>
            <p:cNvGrpSpPr/>
            <p:nvPr/>
          </p:nvGrpSpPr>
          <p:grpSpPr>
            <a:xfrm>
              <a:off x="2362200" y="2971799"/>
              <a:ext cx="1676400" cy="1524000"/>
              <a:chOff x="3276600" y="2819400"/>
              <a:chExt cx="1676400" cy="1524000"/>
            </a:xfrm>
          </p:grpSpPr>
          <p:sp>
            <p:nvSpPr>
              <p:cNvPr id="9" name="Pie 8"/>
              <p:cNvSpPr/>
              <p:nvPr/>
            </p:nvSpPr>
            <p:spPr>
              <a:xfrm rot="16200000">
                <a:off x="3352800" y="2743200"/>
                <a:ext cx="1524000" cy="1676400"/>
              </a:xfrm>
              <a:prstGeom prst="pie">
                <a:avLst>
                  <a:gd name="adj1" fmla="val 0"/>
                  <a:gd name="adj2" fmla="val 9176966"/>
                </a:avLst>
              </a:prstGeom>
              <a:solidFill>
                <a:srgbClr val="33D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249578" y="3048000"/>
                <a:ext cx="49244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</a:p>
            </p:txBody>
          </p:sp>
        </p:grpSp>
      </p:grpSp>
      <p:cxnSp>
        <p:nvCxnSpPr>
          <p:cNvPr id="11" name="Straight Arrow Connector 10"/>
          <p:cNvCxnSpPr/>
          <p:nvPr/>
        </p:nvCxnSpPr>
        <p:spPr>
          <a:xfrm>
            <a:off x="1374649" y="3535136"/>
            <a:ext cx="190195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76602" y="3154136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̶ y</a:t>
            </a:r>
          </a:p>
        </p:txBody>
      </p:sp>
      <p:sp>
        <p:nvSpPr>
          <p:cNvPr id="21" name="Minus 20"/>
          <p:cNvSpPr/>
          <p:nvPr/>
        </p:nvSpPr>
        <p:spPr>
          <a:xfrm>
            <a:off x="2598639" y="3535136"/>
            <a:ext cx="1219200" cy="1189264"/>
          </a:xfrm>
          <a:prstGeom prst="mathMinus">
            <a:avLst>
              <a:gd name="adj1" fmla="val 4699"/>
            </a:avLst>
          </a:prstGeom>
          <a:solidFill>
            <a:srgbClr val="0000D0"/>
          </a:solidFill>
          <a:ln w="28575"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90" y="4802752"/>
            <a:ext cx="1905000" cy="15699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616" y="4800602"/>
            <a:ext cx="1808947" cy="15699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6852"/>
            <a:ext cx="1647825" cy="264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Plus 23"/>
          <p:cNvSpPr/>
          <p:nvPr/>
        </p:nvSpPr>
        <p:spPr>
          <a:xfrm>
            <a:off x="2517489" y="4993083"/>
            <a:ext cx="1219200" cy="1189264"/>
          </a:xfrm>
          <a:prstGeom prst="mathPlus">
            <a:avLst>
              <a:gd name="adj1" fmla="val 11765"/>
            </a:avLst>
          </a:prstGeom>
          <a:solidFill>
            <a:srgbClr val="0000D0"/>
          </a:solidFill>
          <a:ln w="28575"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66449" y="4802752"/>
            <a:ext cx="3044152" cy="1354217"/>
          </a:xfrm>
          <a:prstGeom prst="rect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IN" sz="2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bn-BD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চলকের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</a:p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প্রকাশ কর</a:t>
            </a:r>
          </a:p>
          <a:p>
            <a:pPr algn="ctr"/>
            <a:endParaRPr lang="bn-IN" sz="1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Plus 27"/>
          <p:cNvSpPr/>
          <p:nvPr/>
        </p:nvSpPr>
        <p:spPr>
          <a:xfrm>
            <a:off x="2385005" y="535441"/>
            <a:ext cx="1219200" cy="834114"/>
          </a:xfrm>
          <a:prstGeom prst="mathPlus">
            <a:avLst>
              <a:gd name="adj1" fmla="val 11765"/>
            </a:avLst>
          </a:prstGeom>
          <a:solidFill>
            <a:srgbClr val="0000D0"/>
          </a:solidFill>
          <a:ln w="28575"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Minus 28"/>
          <p:cNvSpPr/>
          <p:nvPr/>
        </p:nvSpPr>
        <p:spPr>
          <a:xfrm>
            <a:off x="3604205" y="529317"/>
            <a:ext cx="1219200" cy="834114"/>
          </a:xfrm>
          <a:prstGeom prst="mathMinus">
            <a:avLst>
              <a:gd name="adj1" fmla="val 15683"/>
            </a:avLst>
          </a:prstGeom>
          <a:solidFill>
            <a:srgbClr val="0000D0"/>
          </a:solidFill>
          <a:ln w="28575"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Division 29"/>
          <p:cNvSpPr/>
          <p:nvPr/>
        </p:nvSpPr>
        <p:spPr>
          <a:xfrm>
            <a:off x="6324600" y="513670"/>
            <a:ext cx="1219200" cy="834114"/>
          </a:xfrm>
          <a:prstGeom prst="mathDivide">
            <a:avLst>
              <a:gd name="adj1" fmla="val 10459"/>
              <a:gd name="adj2" fmla="val 2930"/>
              <a:gd name="adj3" fmla="val 5571"/>
            </a:avLst>
          </a:prstGeom>
          <a:solidFill>
            <a:srgbClr val="0000D0"/>
          </a:solidFill>
          <a:ln w="28575"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019800" y="796015"/>
            <a:ext cx="224518" cy="213632"/>
          </a:xfrm>
          <a:prstGeom prst="ellipse">
            <a:avLst/>
          </a:prstGeom>
          <a:solidFill>
            <a:srgbClr val="0000D0"/>
          </a:solidFill>
          <a:ln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Wave 31"/>
          <p:cNvSpPr/>
          <p:nvPr/>
        </p:nvSpPr>
        <p:spPr>
          <a:xfrm>
            <a:off x="7772400" y="902831"/>
            <a:ext cx="787853" cy="142196"/>
          </a:xfrm>
          <a:prstGeom prst="wave">
            <a:avLst>
              <a:gd name="adj1" fmla="val 20000"/>
              <a:gd name="adj2" fmla="val 890"/>
            </a:avLst>
          </a:prstGeom>
          <a:solidFill>
            <a:srgbClr val="0000D0"/>
          </a:solidFill>
          <a:ln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Cube 13"/>
          <p:cNvSpPr/>
          <p:nvPr/>
        </p:nvSpPr>
        <p:spPr>
          <a:xfrm>
            <a:off x="3051049" y="1461409"/>
            <a:ext cx="1444752" cy="1586593"/>
          </a:xfrm>
          <a:prstGeom prst="cub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3" name="Multiply 32"/>
          <p:cNvSpPr/>
          <p:nvPr/>
        </p:nvSpPr>
        <p:spPr>
          <a:xfrm>
            <a:off x="4837339" y="513670"/>
            <a:ext cx="1219200" cy="834114"/>
          </a:xfrm>
          <a:prstGeom prst="mathMultiply">
            <a:avLst>
              <a:gd name="adj1" fmla="val 14377"/>
            </a:avLst>
          </a:prstGeom>
          <a:solidFill>
            <a:srgbClr val="0000D0"/>
          </a:solidFill>
          <a:ln w="28575"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66449" y="3660737"/>
            <a:ext cx="3044152" cy="46166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বীজগণিতে প্রক্রিয়া চিহ্ন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ube 12"/>
          <p:cNvSpPr/>
          <p:nvPr/>
        </p:nvSpPr>
        <p:spPr>
          <a:xfrm>
            <a:off x="4114801" y="1461409"/>
            <a:ext cx="1451649" cy="1586593"/>
          </a:xfrm>
          <a:prstGeom prst="cub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15" name="Plus 14"/>
          <p:cNvSpPr/>
          <p:nvPr/>
        </p:nvSpPr>
        <p:spPr>
          <a:xfrm>
            <a:off x="3813048" y="2329216"/>
            <a:ext cx="603504" cy="490184"/>
          </a:xfrm>
          <a:prstGeom prst="mathPlus">
            <a:avLst>
              <a:gd name="adj1" fmla="val 7323"/>
            </a:avLst>
          </a:prstGeom>
          <a:solidFill>
            <a:srgbClr val="0000D0"/>
          </a:solidFill>
          <a:ln w="28575"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Cube 3"/>
          <p:cNvSpPr/>
          <p:nvPr/>
        </p:nvSpPr>
        <p:spPr>
          <a:xfrm>
            <a:off x="381000" y="1461409"/>
            <a:ext cx="1216152" cy="1586593"/>
          </a:xfrm>
          <a:prstGeom prst="cub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</p:spTree>
    <p:extLst>
      <p:ext uri="{BB962C8B-B14F-4D97-AF65-F5344CB8AC3E}">
        <p14:creationId xmlns="" xmlns:p14="http://schemas.microsoft.com/office/powerpoint/2010/main" val="354767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30833 -2.22222E-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1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8" grpId="1" animBg="1"/>
      <p:bldP spid="2" grpId="0"/>
      <p:bldP spid="2" grpId="1"/>
      <p:bldP spid="20" grpId="0"/>
      <p:bldP spid="21" grpId="0" animBg="1"/>
      <p:bldP spid="21" grpId="1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14" grpId="0" animBg="1"/>
      <p:bldP spid="33" grpId="0" animBg="1"/>
      <p:bldP spid="36" grpId="0" animBg="1"/>
      <p:bldP spid="13" grpId="0" animBg="1"/>
      <p:bldP spid="15" grpId="0" animBg="1"/>
      <p:bldP spid="4" grpId="0" animBg="1"/>
      <p:bldP spid="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1003"/>
            <a:ext cx="9144000" cy="396239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89794"/>
            <a:ext cx="9144001" cy="8680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817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29" t="6446" r="26067" b="4007"/>
          <a:stretch/>
        </p:blipFill>
        <p:spPr>
          <a:xfrm>
            <a:off x="609600" y="609600"/>
            <a:ext cx="1796144" cy="1447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29" t="6446" r="26067" b="4007"/>
          <a:stretch/>
        </p:blipFill>
        <p:spPr>
          <a:xfrm>
            <a:off x="2427517" y="609600"/>
            <a:ext cx="1796144" cy="1447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29" t="6446" r="26067" b="4007"/>
          <a:stretch/>
        </p:blipFill>
        <p:spPr>
          <a:xfrm>
            <a:off x="4256319" y="609600"/>
            <a:ext cx="1796144" cy="1447800"/>
          </a:xfrm>
          <a:prstGeom prst="rect">
            <a:avLst/>
          </a:prstGeom>
        </p:spPr>
      </p:pic>
      <p:sp>
        <p:nvSpPr>
          <p:cNvPr id="15" name="Equal 14"/>
          <p:cNvSpPr/>
          <p:nvPr/>
        </p:nvSpPr>
        <p:spPr>
          <a:xfrm>
            <a:off x="6016610" y="967963"/>
            <a:ext cx="914400" cy="914400"/>
          </a:xfrm>
          <a:prstGeom prst="mathEqual">
            <a:avLst>
              <a:gd name="adj1" fmla="val 11615"/>
              <a:gd name="adj2" fmla="val 9379"/>
            </a:avLst>
          </a:prstGeom>
          <a:solidFill>
            <a:srgbClr val="000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2802" y="1009666"/>
            <a:ext cx="800211" cy="83099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3x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87" t="6349" r="12830" b="9206"/>
          <a:stretch/>
        </p:blipFill>
        <p:spPr>
          <a:xfrm>
            <a:off x="500414" y="2147763"/>
            <a:ext cx="1490676" cy="1099857"/>
          </a:xfrm>
          <a:prstGeom prst="rect">
            <a:avLst/>
          </a:prstGeom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87" t="6349" r="12830" b="9206"/>
          <a:stretch/>
        </p:blipFill>
        <p:spPr>
          <a:xfrm>
            <a:off x="2029192" y="2136878"/>
            <a:ext cx="1490676" cy="1099857"/>
          </a:xfrm>
          <a:prstGeom prst="rect">
            <a:avLst/>
          </a:prstGeom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87" t="6349" r="12830" b="9206"/>
          <a:stretch/>
        </p:blipFill>
        <p:spPr>
          <a:xfrm>
            <a:off x="3552525" y="2147763"/>
            <a:ext cx="1490676" cy="1099857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87" t="6349" r="12830" b="9206"/>
          <a:stretch/>
        </p:blipFill>
        <p:spPr>
          <a:xfrm>
            <a:off x="5064973" y="2136878"/>
            <a:ext cx="1490676" cy="1099857"/>
          </a:xfrm>
          <a:prstGeom prst="rect">
            <a:avLst/>
          </a:prstGeom>
          <a:ln>
            <a:noFill/>
          </a:ln>
        </p:spPr>
      </p:pic>
      <p:sp>
        <p:nvSpPr>
          <p:cNvPr id="20" name="Equal 19"/>
          <p:cNvSpPr/>
          <p:nvPr/>
        </p:nvSpPr>
        <p:spPr>
          <a:xfrm>
            <a:off x="6536541" y="2213075"/>
            <a:ext cx="914400" cy="914400"/>
          </a:xfrm>
          <a:prstGeom prst="mathEqual">
            <a:avLst>
              <a:gd name="adj1" fmla="val 11615"/>
              <a:gd name="adj2" fmla="val 9379"/>
            </a:avLst>
          </a:prstGeom>
          <a:solidFill>
            <a:srgbClr val="000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46252" y="2213077"/>
            <a:ext cx="800211" cy="83099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4y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29" t="2686" r="2915" b="2458"/>
          <a:stretch/>
        </p:blipFill>
        <p:spPr>
          <a:xfrm>
            <a:off x="489524" y="3279878"/>
            <a:ext cx="1347942" cy="1292125"/>
          </a:xfrm>
          <a:prstGeom prst="rect">
            <a:avLst/>
          </a:prstGeom>
          <a:ln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29" t="2686" r="2915" b="2458"/>
          <a:stretch/>
        </p:blipFill>
        <p:spPr>
          <a:xfrm>
            <a:off x="1864684" y="3279878"/>
            <a:ext cx="1347942" cy="1292125"/>
          </a:xfrm>
          <a:prstGeom prst="rect">
            <a:avLst/>
          </a:prstGeom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29" t="2686" r="2915" b="2458"/>
          <a:stretch/>
        </p:blipFill>
        <p:spPr>
          <a:xfrm>
            <a:off x="3190855" y="3279878"/>
            <a:ext cx="1347942" cy="1292125"/>
          </a:xfrm>
          <a:prstGeom prst="rect">
            <a:avLst/>
          </a:prstGeom>
          <a:ln>
            <a:noFill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29" t="2686" r="2915" b="2458"/>
          <a:stretch/>
        </p:blipFill>
        <p:spPr>
          <a:xfrm>
            <a:off x="4538797" y="3279878"/>
            <a:ext cx="1347942" cy="1292125"/>
          </a:xfrm>
          <a:prstGeom prst="rect">
            <a:avLst/>
          </a:prstGeom>
          <a:ln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29" t="2686" r="2915" b="2458"/>
          <a:stretch/>
        </p:blipFill>
        <p:spPr>
          <a:xfrm>
            <a:off x="5875854" y="3279878"/>
            <a:ext cx="1347942" cy="1292125"/>
          </a:xfrm>
          <a:prstGeom prst="rect">
            <a:avLst/>
          </a:prstGeom>
          <a:ln>
            <a:noFill/>
          </a:ln>
        </p:spPr>
      </p:pic>
      <p:sp>
        <p:nvSpPr>
          <p:cNvPr id="27" name="Equal 26"/>
          <p:cNvSpPr/>
          <p:nvPr/>
        </p:nvSpPr>
        <p:spPr>
          <a:xfrm>
            <a:off x="7239000" y="3494470"/>
            <a:ext cx="609600" cy="879377"/>
          </a:xfrm>
          <a:prstGeom prst="mathEqual">
            <a:avLst>
              <a:gd name="adj1" fmla="val 11615"/>
              <a:gd name="adj2" fmla="val 9379"/>
            </a:avLst>
          </a:prstGeom>
          <a:solidFill>
            <a:srgbClr val="000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48600" y="3508477"/>
            <a:ext cx="835477" cy="83099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5p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29" t="6446" r="26067" b="4007"/>
          <a:stretch/>
        </p:blipFill>
        <p:spPr>
          <a:xfrm>
            <a:off x="2580249" y="4644807"/>
            <a:ext cx="1665510" cy="1063995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4529124" y="5029201"/>
            <a:ext cx="224518" cy="205450"/>
          </a:xfrm>
          <a:prstGeom prst="ellipse">
            <a:avLst/>
          </a:prstGeom>
          <a:solidFill>
            <a:srgbClr val="0000D0"/>
          </a:solidFill>
          <a:ln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033893" y="5035124"/>
            <a:ext cx="224518" cy="205450"/>
          </a:xfrm>
          <a:prstGeom prst="ellipse">
            <a:avLst/>
          </a:prstGeom>
          <a:solidFill>
            <a:srgbClr val="0000D0"/>
          </a:solidFill>
          <a:ln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34" name="Equal 33"/>
          <p:cNvSpPr/>
          <p:nvPr/>
        </p:nvSpPr>
        <p:spPr>
          <a:xfrm>
            <a:off x="6671161" y="4800600"/>
            <a:ext cx="609600" cy="914400"/>
          </a:xfrm>
          <a:prstGeom prst="mathEqual">
            <a:avLst>
              <a:gd name="adj1" fmla="val 11615"/>
              <a:gd name="adj2" fmla="val 9379"/>
            </a:avLst>
          </a:prstGeom>
          <a:solidFill>
            <a:srgbClr val="000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73620" y="4842304"/>
            <a:ext cx="1313172" cy="83099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mxy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0415" y="5943602"/>
            <a:ext cx="8183671" cy="584771"/>
          </a:xfrm>
          <a:prstGeom prst="rect">
            <a:avLst/>
          </a:prstGeom>
          <a:solidFill>
            <a:srgbClr val="A3FFFF"/>
          </a:solidFill>
          <a:ln w="19050"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চলকের সাথে গুণক হিসেবে যুক্ত সংখ্যা বা অক্ষরকে সহগ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7357" y="1425165"/>
            <a:ext cx="389842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68570" y="2213078"/>
            <a:ext cx="389842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1410" y="3541135"/>
            <a:ext cx="412284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Plus 38"/>
          <p:cNvSpPr/>
          <p:nvPr/>
        </p:nvSpPr>
        <p:spPr>
          <a:xfrm>
            <a:off x="1864684" y="1490910"/>
            <a:ext cx="610424" cy="477618"/>
          </a:xfrm>
          <a:prstGeom prst="mathPlus">
            <a:avLst>
              <a:gd name="adj1" fmla="val 1376"/>
            </a:avLst>
          </a:prstGeom>
          <a:solidFill>
            <a:srgbClr val="66FF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41" name="Plus 40"/>
          <p:cNvSpPr/>
          <p:nvPr/>
        </p:nvSpPr>
        <p:spPr>
          <a:xfrm>
            <a:off x="3810000" y="1539963"/>
            <a:ext cx="610424" cy="477618"/>
          </a:xfrm>
          <a:prstGeom prst="mathPlus">
            <a:avLst>
              <a:gd name="adj1" fmla="val 1376"/>
            </a:avLst>
          </a:prstGeom>
          <a:solidFill>
            <a:srgbClr val="0000D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42" name="Plus 41"/>
          <p:cNvSpPr/>
          <p:nvPr/>
        </p:nvSpPr>
        <p:spPr>
          <a:xfrm>
            <a:off x="1723980" y="2802257"/>
            <a:ext cx="610424" cy="477618"/>
          </a:xfrm>
          <a:prstGeom prst="mathPlus">
            <a:avLst>
              <a:gd name="adj1" fmla="val 1376"/>
            </a:avLst>
          </a:prstGeom>
          <a:solidFill>
            <a:srgbClr val="0000D0"/>
          </a:solidFill>
          <a:ln w="28575"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43" name="Plus 42"/>
          <p:cNvSpPr/>
          <p:nvPr/>
        </p:nvSpPr>
        <p:spPr>
          <a:xfrm>
            <a:off x="3248216" y="2802257"/>
            <a:ext cx="610424" cy="477618"/>
          </a:xfrm>
          <a:prstGeom prst="mathPlus">
            <a:avLst>
              <a:gd name="adj1" fmla="val 1376"/>
            </a:avLst>
          </a:prstGeom>
          <a:solidFill>
            <a:srgbClr val="0000D0"/>
          </a:solidFill>
          <a:ln w="28575"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44" name="Plus 43"/>
          <p:cNvSpPr/>
          <p:nvPr/>
        </p:nvSpPr>
        <p:spPr>
          <a:xfrm>
            <a:off x="4759760" y="2805264"/>
            <a:ext cx="610424" cy="477618"/>
          </a:xfrm>
          <a:prstGeom prst="mathPlus">
            <a:avLst>
              <a:gd name="adj1" fmla="val 1376"/>
            </a:avLst>
          </a:prstGeom>
          <a:solidFill>
            <a:srgbClr val="0000D0"/>
          </a:solidFill>
          <a:ln w="28575"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45" name="Plus 44"/>
          <p:cNvSpPr/>
          <p:nvPr/>
        </p:nvSpPr>
        <p:spPr>
          <a:xfrm>
            <a:off x="1507673" y="4135036"/>
            <a:ext cx="610424" cy="477618"/>
          </a:xfrm>
          <a:prstGeom prst="mathPlus">
            <a:avLst>
              <a:gd name="adj1" fmla="val 1376"/>
            </a:avLst>
          </a:prstGeom>
          <a:solidFill>
            <a:srgbClr val="0000D0"/>
          </a:solidFill>
          <a:ln w="28575"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2885643" y="4173388"/>
            <a:ext cx="610424" cy="477618"/>
          </a:xfrm>
          <a:prstGeom prst="mathPlus">
            <a:avLst>
              <a:gd name="adj1" fmla="val 1376"/>
            </a:avLst>
          </a:prstGeom>
          <a:solidFill>
            <a:srgbClr val="0000D0"/>
          </a:solidFill>
          <a:ln w="28575"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49" name="Plus 48"/>
          <p:cNvSpPr/>
          <p:nvPr/>
        </p:nvSpPr>
        <p:spPr>
          <a:xfrm>
            <a:off x="4223661" y="4173388"/>
            <a:ext cx="610424" cy="477618"/>
          </a:xfrm>
          <a:prstGeom prst="mathPlus">
            <a:avLst>
              <a:gd name="adj1" fmla="val 1376"/>
            </a:avLst>
          </a:prstGeom>
          <a:solidFill>
            <a:srgbClr val="0000D0"/>
          </a:solidFill>
          <a:ln w="28575"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50" name="Plus 49"/>
          <p:cNvSpPr/>
          <p:nvPr/>
        </p:nvSpPr>
        <p:spPr>
          <a:xfrm>
            <a:off x="5570641" y="4173388"/>
            <a:ext cx="610424" cy="477618"/>
          </a:xfrm>
          <a:prstGeom prst="mathPlus">
            <a:avLst>
              <a:gd name="adj1" fmla="val 1376"/>
            </a:avLst>
          </a:prstGeom>
          <a:solidFill>
            <a:srgbClr val="0000D0"/>
          </a:solidFill>
          <a:ln w="28575"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995930" y="1412013"/>
            <a:ext cx="389842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22918" y="1383756"/>
            <a:ext cx="389842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38656" y="2223765"/>
            <a:ext cx="389842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050833" y="2227041"/>
            <a:ext cx="389842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570641" y="2232157"/>
            <a:ext cx="389842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015225" y="3588612"/>
            <a:ext cx="412284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330701" y="3588612"/>
            <a:ext cx="412284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683644" y="3588612"/>
            <a:ext cx="412284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60491" y="3588612"/>
            <a:ext cx="412284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53291" y="5088525"/>
            <a:ext cx="389842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536737" y="4847420"/>
            <a:ext cx="389842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87" t="6349" r="12830" b="9206"/>
          <a:stretch/>
        </p:blipFill>
        <p:spPr>
          <a:xfrm>
            <a:off x="5029200" y="4648203"/>
            <a:ext cx="1490676" cy="1099857"/>
          </a:xfrm>
          <a:prstGeom prst="rect">
            <a:avLst/>
          </a:prstGeom>
          <a:ln>
            <a:noFill/>
          </a:ln>
        </p:spPr>
      </p:pic>
      <p:sp>
        <p:nvSpPr>
          <p:cNvPr id="62" name="TextBox 61"/>
          <p:cNvSpPr txBox="1"/>
          <p:nvPr/>
        </p:nvSpPr>
        <p:spPr>
          <a:xfrm>
            <a:off x="5497357" y="4713518"/>
            <a:ext cx="389842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5063" y="4822859"/>
            <a:ext cx="612660" cy="707882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83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20" grpId="0" animBg="1"/>
      <p:bldP spid="21" grpId="0" animBg="1"/>
      <p:bldP spid="27" grpId="0" animBg="1"/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2" grpId="0"/>
      <p:bldP spid="37" grpId="0"/>
      <p:bldP spid="38" grpId="0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9" grpId="0" animBg="1"/>
      <p:bldP spid="50" grpId="0" animBg="1"/>
      <p:bldP spid="47" grpId="0"/>
      <p:bldP spid="48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1020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বীজগণিতীয়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রাশি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200"/>
            <a:ext cx="914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5x</a:t>
            </a:r>
          </a:p>
          <a:p>
            <a:pPr algn="ctr"/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2x + 3y</a:t>
            </a:r>
          </a:p>
          <a:p>
            <a:pPr algn="ctr"/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5x + 3y – z</a:t>
            </a:r>
          </a:p>
          <a:p>
            <a:pPr algn="ctr"/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3b </a:t>
            </a:r>
            <a:r>
              <a:rPr lang="en-US" sz="6600" b="1" dirty="0" smtClean="0">
                <a:solidFill>
                  <a:schemeClr val="lt1"/>
                </a:solidFill>
              </a:rPr>
              <a:t>×</a:t>
            </a:r>
            <a:r>
              <a:rPr lang="en-US" sz="6600" dirty="0" smtClean="0"/>
              <a:t> 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– y</a:t>
            </a:r>
          </a:p>
          <a:p>
            <a:pPr algn="ctr"/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5x </a:t>
            </a:r>
            <a:r>
              <a:rPr lang="en-US" sz="6600" dirty="0" smtClean="0"/>
              <a:t>÷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2y + 9x - y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626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bd\Desktop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2" y="228601"/>
            <a:ext cx="1793326" cy="1828799"/>
          </a:xfrm>
          <a:prstGeom prst="rect">
            <a:avLst/>
          </a:prstGeom>
          <a:noFill/>
        </p:spPr>
      </p:pic>
      <p:pic>
        <p:nvPicPr>
          <p:cNvPr id="6" name="Picture 2" descr="C:\Users\bd\Desktop\1545900755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04803"/>
            <a:ext cx="1905002" cy="171318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09600" y="2758968"/>
            <a:ext cx="7946777" cy="3310759"/>
          </a:xfrm>
          <a:prstGeom prst="rect">
            <a:avLst/>
          </a:prstGeom>
          <a:gradFill flip="none" rotWithShape="1">
            <a:gsLst>
              <a:gs pos="0">
                <a:srgbClr val="6DD9FF">
                  <a:tint val="66000"/>
                  <a:satMod val="160000"/>
                </a:srgbClr>
              </a:gs>
              <a:gs pos="50000">
                <a:srgbClr val="6DD9FF">
                  <a:tint val="44500"/>
                  <a:satMod val="160000"/>
                </a:srgbClr>
              </a:gs>
              <a:gs pos="100000">
                <a:srgbClr val="6DD9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জেসমিন আক্তার </a:t>
            </a:r>
            <a:endParaRPr lang="en-AU" sz="5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AU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AU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AU" sz="5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 আজম উচ্চ বিদ্যালয়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AU" sz="5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ফুলগাজী</a:t>
            </a:r>
            <a:r>
              <a:rPr lang="en-AU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AU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ফেনী</a:t>
            </a:r>
            <a:endParaRPr lang="en-AU" sz="5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41482" y="228600"/>
            <a:ext cx="4852674" cy="144254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পরিচিতি </a:t>
            </a:r>
            <a:endParaRPr lang="en-AU" sz="6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50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সংখ্যাসূচক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প্রতীকের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অর্থবোধক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বিন্যাসকে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বীজগণিতীয়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274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99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4x</a:t>
            </a: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একপদী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রাশি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5727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2x + 3y</a:t>
            </a: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দ্বিপদী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রাশি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43847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a – 2b + 4c</a:t>
            </a: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ত্রিপদী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রাশি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529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বীজগণিতীয়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প্রত্যেকটিকে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892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8267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একপদী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রাশি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2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3x, 5y</a:t>
            </a:r>
          </a:p>
          <a:p>
            <a:pPr algn="ctr"/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8xy, 9a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76880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3, 5, 8, 9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99247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সহগ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749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057400"/>
            <a:ext cx="8488584" cy="3785652"/>
          </a:xfrm>
          <a:prstGeom prst="rect">
            <a:avLst/>
          </a:prstGeom>
          <a:gradFill flip="none" rotWithShape="1">
            <a:gsLst>
              <a:gs pos="0">
                <a:srgbClr val="2EC000">
                  <a:tint val="66000"/>
                  <a:satMod val="160000"/>
                </a:srgbClr>
              </a:gs>
              <a:gs pos="50000">
                <a:srgbClr val="2EC000">
                  <a:tint val="44500"/>
                  <a:satMod val="160000"/>
                </a:srgbClr>
              </a:gs>
              <a:gs pos="100000">
                <a:srgbClr val="2EC000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+, </a:t>
            </a:r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̶</a:t>
            </a:r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, </a:t>
            </a:r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÷</a:t>
            </a:r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চিহ্নের সাহায্যে লেখঃ</a:t>
            </a:r>
          </a:p>
          <a:p>
            <a:pPr marL="571500" indent="-571500">
              <a:buFontTx/>
              <a:buAutoNum type="romanLcParenBoth"/>
            </a:pP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x 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এর পাচগুণ থেকে 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y 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এর তিনগুণ বিয়োগ।</a:t>
            </a:r>
          </a:p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(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ii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) 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a 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ও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 b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 এর গুণফলের সাথে 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c 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এর দ্বিগুণ যোগ।</a:t>
            </a:r>
          </a:p>
          <a:p>
            <a:pPr marL="571500" indent="-571500">
              <a:buFontTx/>
              <a:buAutoNum type="romanLcParenBoth" startAt="3"/>
            </a:pP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 x 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ও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 y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 এর যোগফলকে 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x 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থেকে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 y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এবিয়োগফল</a:t>
            </a:r>
            <a:endParaRPr lang="bn-IN" sz="4000" dirty="0">
              <a:solidFill>
                <a:prstClr val="black"/>
              </a:solidFill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 দ্বারা ভাগ।</a:t>
            </a:r>
          </a:p>
          <a:p>
            <a:endParaRPr lang="bn-IN" sz="4000" dirty="0">
              <a:solidFill>
                <a:prstClr val="black"/>
              </a:solidFill>
              <a:latin typeface="NikoshBAN" pitchFamily="2" charset="0"/>
              <a:cs typeface="NikoshBAN" pitchFamily="2" charset="0"/>
              <a:sym typeface="Symbo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227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chemeClr val="accent6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57400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চিহ্নের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করঃ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marL="914400" indent="-914400">
              <a:buAutoNum type="arabicPeriod"/>
            </a:pP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x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অর্ধেক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y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অর্ধেকের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914400" indent="-914400">
              <a:buAutoNum type="arabicPeriod"/>
            </a:pP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x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9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4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বিয়োগ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473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685800"/>
            <a:ext cx="4343400" cy="9233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154036"/>
            <a:ext cx="6313714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5y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এর চলক কোনটি?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1" y="3002416"/>
            <a:ext cx="6302828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7x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এর সহগ কোনটি?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1" y="3830436"/>
            <a:ext cx="4474028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7m+3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রাশিটি দ্বারা কী বোঝায়?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668636"/>
            <a:ext cx="6313714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2a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5y</a:t>
            </a:r>
            <a:r>
              <a:rPr lang="bn-I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এর পার্থক্য কিভাবে লেখা হয়?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506836"/>
            <a:ext cx="6934200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এর পাঁচগুণ ও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n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এর চারগুণ একত্রে কিভাবে লেখা হয়?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0" y="2123260"/>
            <a:ext cx="1068786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96193" y="2940863"/>
            <a:ext cx="1092592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3830436"/>
            <a:ext cx="3583386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bn-I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গুণের সাথে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যোগ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3573" y="4637859"/>
            <a:ext cx="1295212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2a </a:t>
            </a:r>
            <a:r>
              <a:rPr lang="en-US" sz="3200" b="1" dirty="0" smtClean="0">
                <a:latin typeface="Times New Roman"/>
                <a:cs typeface="Times New Roman"/>
              </a:rPr>
              <a:t>~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31688" y="5506836"/>
            <a:ext cx="1383712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5m + 4n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279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609602"/>
            <a:ext cx="3657600" cy="76944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57401"/>
            <a:ext cx="9144000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গরুর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x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ছাগলের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y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10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15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ছাগলের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293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457200"/>
            <a:ext cx="556260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:\My Pic\Facebook\Digital\FB_IMG_15821246791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676402"/>
            <a:ext cx="5486400" cy="4114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0266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5400" y="2590800"/>
            <a:ext cx="6934200" cy="3948582"/>
          </a:xfrm>
          <a:prstGeom prst="roundRect">
            <a:avLst/>
          </a:prstGeom>
          <a:ln w="5715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4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endParaRPr lang="bn-IN" sz="44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IN" sz="4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4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চার</a:t>
            </a:r>
          </a:p>
          <a:p>
            <a:pPr algn="ctr"/>
            <a:r>
              <a:rPr lang="bn-IN" sz="4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বীজগণিতীয় রাশি </a:t>
            </a:r>
            <a:r>
              <a:rPr lang="bn-BD" sz="4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4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24100" y="533402"/>
            <a:ext cx="4495800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b, c, …</a:t>
            </a:r>
          </a:p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50520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2, 3, …</a:t>
            </a:r>
          </a:p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="" xmlns:p14="http://schemas.microsoft.com/office/powerpoint/2010/main" val="48309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76402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 y, z, …</a:t>
            </a:r>
            <a:endParaRPr lang="en-US" sz="4400" b="1" dirty="0" smtClean="0"/>
          </a:p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বর্ণগুলো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বীজগণিতে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430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1" y="3239696"/>
            <a:ext cx="3809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শিক্ষার্থী সংখ্যা =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1310" y="5912280"/>
            <a:ext cx="3758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যাত্রী সংখ্যা =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5906696"/>
            <a:ext cx="383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পেয়ারার পরিমান =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3249876"/>
            <a:ext cx="383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দুধের পরিমান =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1143000"/>
            <a:ext cx="3834728" cy="213687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08" y="3794236"/>
            <a:ext cx="3821091" cy="214936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3767794"/>
            <a:ext cx="3834728" cy="213890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143000"/>
            <a:ext cx="3223446" cy="213687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60958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631527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বীজগণিতীয়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প্রতীক,চলক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সহগ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xmlns="" id="{5FA12132-4C1C-4717-B71B-198F6515EBDA}"/>
              </a:ext>
            </a:extLst>
          </p:cNvPr>
          <p:cNvSpPr txBox="1">
            <a:spLocks/>
          </p:cNvSpPr>
          <p:nvPr/>
        </p:nvSpPr>
        <p:spPr>
          <a:xfrm>
            <a:off x="1143000" y="433236"/>
            <a:ext cx="6705600" cy="1323439"/>
          </a:xfrm>
          <a:prstGeom prst="rect">
            <a:avLst/>
          </a:prstGeom>
          <a:solidFill>
            <a:schemeClr val="bg2"/>
          </a:solidFill>
        </p:spPr>
        <p:txBody>
          <a:bodyPr vert="horz" wrap="square" rtlCol="0" anchor="ctr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endParaRPr lang="bn-IN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405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52601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বীজগণিতীয়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চলক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চলক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1" y="152402"/>
            <a:ext cx="4572000" cy="120032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393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555172" y="5867400"/>
            <a:ext cx="7903028" cy="523216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প্রতীক দ্বারা কোনো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বস্তুকে চিহ্নিত 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সহজে প্রকাশ করা যায়।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70"/>
          <a:stretch/>
        </p:blipFill>
        <p:spPr>
          <a:xfrm>
            <a:off x="576943" y="304800"/>
            <a:ext cx="3519340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406" b="18983"/>
          <a:stretch/>
        </p:blipFill>
        <p:spPr>
          <a:xfrm>
            <a:off x="576943" y="3962400"/>
            <a:ext cx="3519340" cy="1808796"/>
          </a:xfrm>
          <a:prstGeom prst="rect">
            <a:avLst/>
          </a:prstGeom>
        </p:spPr>
      </p:pic>
      <p:grpSp>
        <p:nvGrpSpPr>
          <p:cNvPr id="5" name="Group 16"/>
          <p:cNvGrpSpPr/>
          <p:nvPr/>
        </p:nvGrpSpPr>
        <p:grpSpPr>
          <a:xfrm>
            <a:off x="6751237" y="693061"/>
            <a:ext cx="1687558" cy="4925741"/>
            <a:chOff x="8788038" y="704973"/>
            <a:chExt cx="2193825" cy="525412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657" r="24457"/>
            <a:stretch/>
          </p:blipFill>
          <p:spPr>
            <a:xfrm>
              <a:off x="8788038" y="704973"/>
              <a:ext cx="2060110" cy="156069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grpSp>
          <p:nvGrpSpPr>
            <p:cNvPr id="6" name="Group 14"/>
            <p:cNvGrpSpPr/>
            <p:nvPr/>
          </p:nvGrpSpPr>
          <p:grpSpPr>
            <a:xfrm>
              <a:off x="8788038" y="2519680"/>
              <a:ext cx="2193825" cy="3439417"/>
              <a:chOff x="8788038" y="2519680"/>
              <a:chExt cx="2193825" cy="343941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552" r="69247" b="9756"/>
              <a:stretch/>
            </p:blipFill>
            <p:spPr>
              <a:xfrm>
                <a:off x="8788038" y="4282184"/>
                <a:ext cx="2179320" cy="1676913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3191" b="6078"/>
              <a:stretch/>
            </p:blipFill>
            <p:spPr>
              <a:xfrm>
                <a:off x="8802189" y="2519680"/>
                <a:ext cx="2179674" cy="1694771"/>
              </a:xfrm>
              <a:prstGeom prst="rect">
                <a:avLst/>
              </a:prstGeom>
            </p:spPr>
          </p:pic>
        </p:grp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173" y="2408815"/>
            <a:ext cx="3541111" cy="1509579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343400" y="976885"/>
            <a:ext cx="2133600" cy="865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প্রতীক কী?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343400" y="2730785"/>
            <a:ext cx="2133600" cy="865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প্রতীক কী?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343400" y="4367785"/>
            <a:ext cx="2133600" cy="865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প্রতীক কী?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927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1523</TotalTime>
  <Words>594</Words>
  <Application>Microsoft Office PowerPoint</Application>
  <PresentationFormat>On-screen Show (4:3)</PresentationFormat>
  <Paragraphs>175</Paragraphs>
  <Slides>28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স্বাগতম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bd</cp:lastModifiedBy>
  <cp:revision>242</cp:revision>
  <dcterms:created xsi:type="dcterms:W3CDTF">2006-08-16T00:00:00Z</dcterms:created>
  <dcterms:modified xsi:type="dcterms:W3CDTF">2020-12-23T12:47:51Z</dcterms:modified>
</cp:coreProperties>
</file>