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1"/>
  </p:notesMasterIdLst>
  <p:sldIdLst>
    <p:sldId id="292" r:id="rId2"/>
    <p:sldId id="302" r:id="rId3"/>
    <p:sldId id="308" r:id="rId4"/>
    <p:sldId id="309" r:id="rId5"/>
    <p:sldId id="320" r:id="rId6"/>
    <p:sldId id="303" r:id="rId7"/>
    <p:sldId id="316" r:id="rId8"/>
    <p:sldId id="296" r:id="rId9"/>
    <p:sldId id="304" r:id="rId10"/>
    <p:sldId id="311" r:id="rId11"/>
    <p:sldId id="317" r:id="rId12"/>
    <p:sldId id="315" r:id="rId13"/>
    <p:sldId id="312" r:id="rId14"/>
    <p:sldId id="318" r:id="rId15"/>
    <p:sldId id="313" r:id="rId16"/>
    <p:sldId id="319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tik" id="{6295E52C-01A3-4960-BF5A-3462E3639C54}">
          <p14:sldIdLst/>
        </p14:section>
        <p14:section name="Untitled Section" id="{183907D7-6FB7-436B-A028-43AF2F8D0531}">
          <p14:sldIdLst>
            <p14:sldId id="292"/>
            <p14:sldId id="302"/>
            <p14:sldId id="308"/>
            <p14:sldId id="309"/>
            <p14:sldId id="320"/>
            <p14:sldId id="303"/>
            <p14:sldId id="316"/>
            <p14:sldId id="296"/>
            <p14:sldId id="304"/>
            <p14:sldId id="311"/>
            <p14:sldId id="317"/>
            <p14:sldId id="315"/>
            <p14:sldId id="312"/>
            <p14:sldId id="318"/>
            <p14:sldId id="313"/>
            <p14:sldId id="319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006" autoAdjust="0"/>
  </p:normalViewPr>
  <p:slideViewPr>
    <p:cSldViewPr snapToGrid="0">
      <p:cViewPr varScale="1">
        <p:scale>
          <a:sx n="80" d="100"/>
          <a:sy n="80" d="100"/>
        </p:scale>
        <p:origin x="930" y="7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0"/>
    </p:cViewPr>
  </p:sorterViewPr>
  <p:notesViewPr>
    <p:cSldViewPr snapToGrid="0">
      <p:cViewPr varScale="1">
        <p:scale>
          <a:sx n="58" d="100"/>
          <a:sy n="58" d="100"/>
        </p:scale>
        <p:origin x="17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86BD2-F2ED-454B-A833-BC64C2B59D6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BD70-AE35-4BF2-B357-6AC0870C4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7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9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7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8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D359-E127-4703-8C97-251C08E16D3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BI-I_Chapter-2.ht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c.gov.bd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1880"/>
          <a:stretch/>
        </p:blipFill>
        <p:spPr>
          <a:xfrm>
            <a:off x="0" y="0"/>
            <a:ext cx="9091784" cy="6781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066801"/>
            <a:ext cx="8991600" cy="2362200"/>
          </a:xfrm>
        </p:spPr>
        <p:txBody>
          <a:bodyPr>
            <a:noAutofit/>
          </a:bodyPr>
          <a:lstStyle/>
          <a:p>
            <a:r>
              <a:rPr lang="en-US" sz="138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588" y="1635291"/>
            <a:ext cx="813334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057400" algn="l"/>
                <a:tab pos="2857500" algn="l"/>
                <a:tab pos="5292090" algn="r"/>
              </a:tabLst>
            </a:pPr>
            <a:r>
              <a:rPr lang="en-US" sz="2400" dirty="0" smtClean="0">
                <a:latin typeface="SutonnyMJ" pitchFamily="2" charset="0"/>
                <a:ea typeface="MS Mincho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জনাব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জনসন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সোনালী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ব্যাংক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গণপ্রস্তাব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400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শেয়ার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ক্রয়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বন্ধু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জ্যাকসন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চট্টগ্রাম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স্টক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একচেঞ্জ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স্টক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দালালের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শেয়ার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ক্রয়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শেয়ারের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দাম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বৃদ্ধি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পেলে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উক্ত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শেয়ারগুলি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ঐ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বাজারে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বিক্রি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শেয়ার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ক্রয়-বিক্রয়ের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জ্যাকসন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বেশ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মুনাফা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অর্জন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বাংলাদেশে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1969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স্টক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এক্সচেঞ্জসমূহকে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নিয়ন্ত্রন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কমিশন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SutonnyMJ" pitchFamily="2" charset="0"/>
                <a:ea typeface="MS Mincho"/>
                <a:cs typeface="SutonnyMJ" pitchFamily="2" charset="0"/>
              </a:rPr>
              <a:t> </a:t>
            </a:r>
          </a:p>
          <a:p>
            <a:pPr marL="228600" marR="0" indent="-2286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057400" algn="l"/>
                <a:tab pos="2857500" algn="l"/>
                <a:tab pos="5292090" algn="r"/>
              </a:tabLst>
            </a:pP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	K) </a:t>
            </a:r>
            <a:r>
              <a:rPr lang="en-US" sz="2400" dirty="0" err="1" smtClean="0">
                <a:latin typeface="SutonnyMJ" pitchFamily="2" charset="0"/>
                <a:ea typeface="MS Mincho"/>
                <a:cs typeface="SutonnyMJ" pitchFamily="2" charset="0"/>
              </a:rPr>
              <a:t>gvwb</a:t>
            </a:r>
            <a:r>
              <a:rPr lang="en-US" sz="2400" dirty="0" smtClean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jÛvwis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Kx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?	</a:t>
            </a:r>
            <a:r>
              <a:rPr lang="en-US" sz="2400" dirty="0" smtClean="0">
                <a:latin typeface="SutonnyMJ" pitchFamily="2" charset="0"/>
                <a:ea typeface="MS Mincho"/>
                <a:cs typeface="SutonnyMJ" pitchFamily="2" charset="0"/>
              </a:rPr>
              <a:t>				1</a:t>
            </a:r>
            <a:endParaRPr lang="en-US" sz="2800" dirty="0">
              <a:latin typeface="SutonnyMJ" pitchFamily="2" charset="0"/>
              <a:ea typeface="MS Mincho"/>
              <a:cs typeface="SutonnyMJ" pitchFamily="2" charset="0"/>
            </a:endParaRPr>
          </a:p>
          <a:p>
            <a:pPr marL="228600" marR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74320" algn="l"/>
                <a:tab pos="548640" algn="l"/>
                <a:tab pos="5394960" algn="r"/>
              </a:tabLst>
            </a:pP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	L) </a:t>
            </a:r>
            <a:r>
              <a:rPr lang="en-US" sz="2400" dirty="0" err="1" smtClean="0">
                <a:latin typeface="SutonnyMJ" pitchFamily="2" charset="0"/>
                <a:ea typeface="MS Mincho"/>
                <a:cs typeface="SutonnyMJ" pitchFamily="2" charset="0"/>
              </a:rPr>
              <a:t>Avw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_©K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evRvi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Kx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?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eywS‡q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wjL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| 	</a:t>
            </a:r>
            <a:r>
              <a:rPr lang="en-US" sz="2400" dirty="0" smtClean="0">
                <a:latin typeface="SutonnyMJ" pitchFamily="2" charset="0"/>
                <a:ea typeface="MS Mincho"/>
                <a:cs typeface="SutonnyMJ" pitchFamily="2" charset="0"/>
              </a:rPr>
              <a:t>			2</a:t>
            </a:r>
            <a:endParaRPr lang="en-US" sz="2800" dirty="0">
              <a:latin typeface="SutonnyMJ" pitchFamily="2" charset="0"/>
              <a:ea typeface="MS Mincho"/>
              <a:cs typeface="SutonnyMJ" pitchFamily="2" charset="0"/>
            </a:endParaRPr>
          </a:p>
          <a:p>
            <a:pPr marL="228600" marR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74320" algn="l"/>
                <a:tab pos="548640" algn="l"/>
                <a:tab pos="5394960" algn="r"/>
              </a:tabLst>
            </a:pP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	M) 	†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Kvb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kqvi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evRv‡i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Rbmb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Zvi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A_©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wewb‡qvM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K‡i‡Qb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?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evRviwU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m¤ú‡K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Av‡jvPbv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Ki| </a:t>
            </a:r>
            <a:r>
              <a:rPr lang="en-US" sz="2400" dirty="0" smtClean="0">
                <a:latin typeface="SutonnyMJ" pitchFamily="2" charset="0"/>
                <a:ea typeface="MS Mincho"/>
                <a:cs typeface="SutonnyMJ" pitchFamily="2" charset="0"/>
              </a:rPr>
              <a:t>				3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	</a:t>
            </a:r>
            <a:r>
              <a:rPr lang="en-US" sz="2400" dirty="0" smtClean="0">
                <a:latin typeface="SutonnyMJ" pitchFamily="2" charset="0"/>
                <a:ea typeface="MS Mincho"/>
                <a:cs typeface="SutonnyMJ" pitchFamily="2" charset="0"/>
              </a:rPr>
              <a:t>N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) </a:t>
            </a:r>
            <a:r>
              <a:rPr lang="en-US" sz="2400" dirty="0" smtClean="0">
                <a:latin typeface="SutonnyMJ" pitchFamily="2" charset="0"/>
                <a:ea typeface="MS Mincho"/>
                <a:cs typeface="SutonnyMJ" pitchFamily="2" charset="0"/>
              </a:rPr>
              <a:t>1969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mv‡j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cÖwZwôZ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Kwgk‡bi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bvg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Kx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? </a:t>
            </a:r>
            <a:r>
              <a:rPr lang="en-US" sz="2400" dirty="0" err="1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জ্যাকসন</a:t>
            </a:r>
            <a:r>
              <a:rPr lang="en-US" sz="2400" dirty="0" smtClean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KZ©„K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wewb‡qvMK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…Z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gv‡K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©‡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Ui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Av‡jv‡K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D³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Kwgk‡bi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f~wgKv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ea typeface="MS Mincho"/>
                <a:cs typeface="SutonnyMJ" pitchFamily="2" charset="0"/>
              </a:rPr>
              <a:t>Av‡jvPbv</a:t>
            </a:r>
            <a:r>
              <a:rPr lang="en-US" sz="2400" dirty="0">
                <a:latin typeface="SutonnyMJ" pitchFamily="2" charset="0"/>
                <a:ea typeface="MS Mincho"/>
                <a:cs typeface="SutonnyMJ" pitchFamily="2" charset="0"/>
              </a:rPr>
              <a:t> Ki| </a:t>
            </a:r>
            <a:r>
              <a:rPr lang="en-US" sz="2400" dirty="0" smtClean="0">
                <a:latin typeface="SutonnyMJ" pitchFamily="2" charset="0"/>
                <a:ea typeface="MS Mincho"/>
                <a:cs typeface="SutonnyMJ" pitchFamily="2" charset="0"/>
              </a:rPr>
              <a:t>		4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3495" y="659731"/>
            <a:ext cx="4608093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বোর্ড-2019</a:t>
            </a:r>
          </a:p>
        </p:txBody>
      </p:sp>
    </p:spTree>
    <p:extLst>
      <p:ext uri="{BB962C8B-B14F-4D97-AF65-F5344CB8AC3E}">
        <p14:creationId xmlns:p14="http://schemas.microsoft.com/office/powerpoint/2010/main" val="248528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642" y="1635291"/>
            <a:ext cx="79222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057400" algn="l"/>
                <a:tab pos="2857500" algn="l"/>
                <a:tab pos="5292090" algn="r"/>
              </a:tabLst>
            </a:pPr>
            <a:r>
              <a:rPr lang="en-US" sz="2800" dirty="0" smtClean="0">
                <a:latin typeface="SutonnyMJ" pitchFamily="2" charset="0"/>
                <a:ea typeface="MS Mincho"/>
                <a:cs typeface="SutonnyMJ" pitchFamily="2" charset="0"/>
              </a:rPr>
              <a:t>M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) </a:t>
            </a:r>
            <a:r>
              <a:rPr lang="en-US" sz="2800" dirty="0" smtClean="0">
                <a:latin typeface="SutonnyMJ" pitchFamily="2" charset="0"/>
                <a:ea typeface="MS Mincho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kqvi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evRv‡i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Rbmb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A_©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wewb‡qvM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K‡i‡Qb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evRviwU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m¤ú‡K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Av‡jvPbv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Ki| </a:t>
            </a:r>
            <a:endParaRPr lang="en-US" sz="2800" dirty="0" smtClean="0">
              <a:latin typeface="SutonnyMJ" pitchFamily="2" charset="0"/>
              <a:ea typeface="MS Mincho"/>
              <a:cs typeface="SutonnyMJ" pitchFamily="2" charset="0"/>
            </a:endParaRPr>
          </a:p>
          <a:p>
            <a:pPr marL="228600" marR="0" indent="-2286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057400" algn="l"/>
                <a:tab pos="2857500" algn="l"/>
                <a:tab pos="5292090" algn="r"/>
              </a:tabLst>
            </a:pPr>
            <a:r>
              <a:rPr lang="en-US" sz="2800" dirty="0" smtClean="0">
                <a:latin typeface="SutonnyMJ" pitchFamily="2" charset="0"/>
                <a:ea typeface="MS Mincho"/>
                <a:cs typeface="SutonnyMJ" pitchFamily="2" charset="0"/>
              </a:rPr>
              <a:t>	</a:t>
            </a:r>
            <a:endParaRPr lang="en-US" sz="2800" dirty="0">
              <a:latin typeface="SutonnyMJ" pitchFamily="2" charset="0"/>
              <a:ea typeface="MS Mincho"/>
              <a:cs typeface="SutonnyMJ" pitchFamily="2" charset="0"/>
            </a:endParaRPr>
          </a:p>
          <a:p>
            <a:pPr marL="228600" marR="0" indent="-2286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057400" algn="l"/>
                <a:tab pos="2857500" algn="l"/>
                <a:tab pos="5292090" algn="r"/>
              </a:tabLst>
            </a:pP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প্রাথমিক</a:t>
            </a:r>
            <a:r>
              <a:rPr lang="en-US" sz="2800" b="1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শেয়ার</a:t>
            </a:r>
            <a:r>
              <a:rPr lang="en-US" sz="2800" b="1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বাজারে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জনসন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বিনিয়োগ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।</a:t>
            </a:r>
          </a:p>
          <a:p>
            <a:pPr marL="228600" marR="0" indent="-2286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057400" algn="l"/>
                <a:tab pos="2857500" algn="l"/>
                <a:tab pos="5292090" algn="r"/>
              </a:tabLst>
            </a:pPr>
            <a:endParaRPr lang="en-US" sz="1200" dirty="0" smtClean="0">
              <a:latin typeface="SutonnyMJ" pitchFamily="2" charset="0"/>
              <a:ea typeface="MS Mincho"/>
              <a:cs typeface="SutonnyMJ" pitchFamily="2" charset="0"/>
            </a:endParaRPr>
          </a:p>
          <a:p>
            <a:pPr marL="228600" marR="0" indent="-2286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057400" algn="l"/>
                <a:tab pos="2857500" algn="l"/>
                <a:tab pos="5292090" algn="r"/>
              </a:tabLst>
            </a:pP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	      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পুজিঁ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বাজারের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বাজারের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জনসাধারণের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শেয়ার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বন্ড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বিক্রি</a:t>
            </a:r>
            <a:r>
              <a:rPr lang="en-US" sz="2800" dirty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সংগ্রহ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বাজারের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মূলধন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সংগ্রহের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কৌশল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গণ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প্রস্তাব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IPO),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ব্যক্তিগত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Private Placement)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বাজারকে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Initial Public Offering(IPO) ও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। 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বাজারে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মার্চেন্ট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ব্যাংক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অবলেখকরা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মধ্যস্থকারী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SutonnyMJ" pitchFamily="2" charset="0"/>
                <a:ea typeface="MS Mincho"/>
                <a:cs typeface="SutonnyMJ" pitchFamily="2" charset="0"/>
              </a:rPr>
              <a:t>	     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3495" y="659731"/>
            <a:ext cx="4608093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48661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494" y="865270"/>
            <a:ext cx="8133347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057400" algn="l"/>
                <a:tab pos="2857500" algn="l"/>
                <a:tab pos="5292090" algn="r"/>
              </a:tabLst>
            </a:pP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ea typeface="MS Mincho"/>
                <a:cs typeface="SutonnyMJ" pitchFamily="2" charset="0"/>
              </a:rPr>
              <a:t>N) </a:t>
            </a:r>
            <a:r>
              <a:rPr lang="en-US" sz="2800" dirty="0" smtClean="0">
                <a:latin typeface="SutonnyMJ" pitchFamily="2" charset="0"/>
                <a:ea typeface="MS Mincho"/>
                <a:cs typeface="SutonnyMJ" pitchFamily="2" charset="0"/>
              </a:rPr>
              <a:t>1969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mv‡j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cÖwZwôZ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Kwgk‡bi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bvg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? </a:t>
            </a:r>
            <a:r>
              <a:rPr lang="en-US" sz="2800" dirty="0" err="1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জ্যাকসন</a:t>
            </a:r>
            <a:r>
              <a:rPr lang="en-US" sz="2800" dirty="0" smtClean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KZ©„K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wewb‡qvMK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…Z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gv‡K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©‡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Ui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Av‡jv‡K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D³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Kwgk‡bi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f~wgKv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MS Mincho"/>
                <a:cs typeface="SutonnyMJ" pitchFamily="2" charset="0"/>
              </a:rPr>
              <a:t>Av‡jvPbv</a:t>
            </a:r>
            <a:r>
              <a:rPr lang="en-US" sz="2800" dirty="0">
                <a:latin typeface="SutonnyMJ" pitchFamily="2" charset="0"/>
                <a:ea typeface="MS Mincho"/>
                <a:cs typeface="SutonnyMJ" pitchFamily="2" charset="0"/>
              </a:rPr>
              <a:t> Ki| </a:t>
            </a:r>
            <a:endParaRPr lang="en-US" sz="2800" dirty="0" smtClean="0">
              <a:latin typeface="SutonnyMJ" pitchFamily="2" charset="0"/>
              <a:ea typeface="MS Mincho"/>
              <a:cs typeface="SutonnyMJ" pitchFamily="2" charset="0"/>
            </a:endParaRPr>
          </a:p>
          <a:p>
            <a:pPr marL="228600" marR="0" indent="-2286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057400" algn="l"/>
                <a:tab pos="2857500" algn="l"/>
                <a:tab pos="5292090" algn="r"/>
              </a:tabLst>
            </a:pPr>
            <a:endParaRPr lang="en-US" sz="1400" dirty="0">
              <a:latin typeface="SutonnyMJ" pitchFamily="2" charset="0"/>
              <a:ea typeface="MS Mincho"/>
              <a:cs typeface="SutonnyMJ" pitchFamily="2" charset="0"/>
            </a:endParaRPr>
          </a:p>
          <a:p>
            <a:pPr marL="228600" indent="-228600" algn="just">
              <a:lnSpc>
                <a:spcPct val="90000"/>
              </a:lnSpc>
              <a:tabLst>
                <a:tab pos="228600" algn="l"/>
                <a:tab pos="2057400" algn="l"/>
                <a:tab pos="2857500" algn="l"/>
                <a:tab pos="5292090" algn="r"/>
              </a:tabLst>
            </a:pP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1969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প্রতিষ্ঠিত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কমিশনের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এসইসি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(SEC)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পরবর্তীতে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বিএসইসি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(BSEC)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নামকরণ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।</a:t>
            </a:r>
          </a:p>
          <a:p>
            <a:pPr marL="228600" indent="-228600" algn="just">
              <a:lnSpc>
                <a:spcPct val="90000"/>
              </a:lnSpc>
              <a:tabLst>
                <a:tab pos="228600" algn="l"/>
                <a:tab pos="2057400" algn="l"/>
                <a:tab pos="2857500" algn="l"/>
                <a:tab pos="5292090" algn="r"/>
              </a:tabLst>
            </a:pPr>
            <a:endParaRPr lang="en-US" sz="1400" dirty="0" smtClean="0">
              <a:latin typeface="NikoshBAN" panose="02000000000000000000" pitchFamily="2" charset="0"/>
              <a:ea typeface="MS Mincho"/>
              <a:cs typeface="NikoshBAN" panose="02000000000000000000" pitchFamily="2" charset="0"/>
            </a:endParaRPr>
          </a:p>
          <a:p>
            <a:pPr marL="228600" indent="-228600" algn="just">
              <a:lnSpc>
                <a:spcPct val="90000"/>
              </a:lnSpc>
              <a:tabLst>
                <a:tab pos="228600" algn="l"/>
                <a:tab pos="2057400" algn="l"/>
                <a:tab pos="2857500" algn="l"/>
                <a:tab pos="5292090" algn="r"/>
              </a:tabLst>
            </a:pPr>
            <a:r>
              <a:rPr lang="en-US" sz="2800" dirty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	  </a:t>
            </a:r>
            <a:r>
              <a:rPr lang="en-US" sz="28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সিকিউরিটিজ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এক্সচেঞ্জ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(BSEC)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সংবিধিবদ্ধ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এক্সচেঞ্জ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এক্সচেঞ্জের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মূল্যসমূহের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গতিপ্রকৃতি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অধীনস্ত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স্বার্থসংরক্ষণ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পুঁজিবাজারকে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1993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08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সিকিউরিটিজ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এক্সচেঞ্জ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1993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2012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এসইসি’র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বিএসইসি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ea typeface="MS Mincho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8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738" y="1635291"/>
            <a:ext cx="81333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SutonnyMJ" pitchFamily="2" charset="0"/>
                <a:cs typeface="SutonnyMJ" pitchFamily="2" charset="0"/>
              </a:rPr>
              <a:t>wg‡mm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Avmgv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Av‡gwiKvq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vqxfv‡e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emevmiZ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mwÂZ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¯^í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evwYwR¨K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KvMR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µq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Ab¨w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bvwdR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emevmiZ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evRv‡i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wewb‡qvMKvix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bvwdR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µ‡qi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eÛI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µq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Ae‡jLK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†K? 	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					1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L)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ÔKj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evRviÕ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eyS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				2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wg‡mm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Avmgv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evRv‡i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wewb‡qvM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Ki|3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Ôwg‡mm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Avmgvi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wewb‡qvMK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bvwd‡Ri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wewb‡qvMK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wfbœÕÑ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we‡k­lY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Ki|	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				4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3495" y="659731"/>
            <a:ext cx="4608093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বোর্ড-2019</a:t>
            </a:r>
          </a:p>
        </p:txBody>
      </p:sp>
    </p:spTree>
    <p:extLst>
      <p:ext uri="{BB962C8B-B14F-4D97-AF65-F5344CB8AC3E}">
        <p14:creationId xmlns:p14="http://schemas.microsoft.com/office/powerpoint/2010/main" val="10883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642" y="1635291"/>
            <a:ext cx="792229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M)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wg‡mm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Avmgv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evRv‡i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wewb‡qvM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1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মিসেস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আসমা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মুদ্রা</a:t>
            </a:r>
            <a:r>
              <a:rPr lang="en-US" sz="3200" b="1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বাজারে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বিনিয়োগ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N)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Ôwg‡mm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Avmgvi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wewb‡qvMK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bvwd‡Ri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wewb‡qvMK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wfbœÕÑ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1400" dirty="0">
              <a:latin typeface="SutonnyMJ" pitchFamily="2" charset="0"/>
              <a:ea typeface="MS Mincho"/>
              <a:cs typeface="SutonnyMJ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মিসেস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আসমা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বিনিয়োগকৃত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মুদ্রা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নাফিজের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বিনিয়োগকৃত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SutonnyMJ" pitchFamily="2" charset="0"/>
                <a:ea typeface="MS Mincho"/>
                <a:cs typeface="SutonnyMJ" pitchFamily="2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3495" y="659731"/>
            <a:ext cx="4608093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02557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738" y="1635291"/>
            <a:ext cx="81333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Avwei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we‡`‡k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emevmiZ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cvVv‡bv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ˆe‡`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`ªv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AbygwZ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e¨wZ‡i‡K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µq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cÖ‡qvMKvix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wePv‡ii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AvIZvq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Ab¨w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`‡K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iwng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10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eÜzmn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wÎg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e¨w³mËvwewkó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_©K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wcÖwgqv‡gi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D³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gvwjK‡K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wZc~iY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cÖwZôvbwUi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MÖvnK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cÖZviYvi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nvZ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i¶v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wbqš¿K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KZ…©c¶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K)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`ªv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?	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					1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Ki| 	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		2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M)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DÏxc‡K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¯’vi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K_v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Ki| 	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	3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N)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DÏxc‡K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Avwei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f½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kvw¯Í‡hvM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Aciva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Ñ Dchy³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gZvgZ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				4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3495" y="659731"/>
            <a:ext cx="4608093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বোর্ড-2019</a:t>
            </a:r>
          </a:p>
        </p:txBody>
      </p:sp>
    </p:spTree>
    <p:extLst>
      <p:ext uri="{BB962C8B-B14F-4D97-AF65-F5344CB8AC3E}">
        <p14:creationId xmlns:p14="http://schemas.microsoft.com/office/powerpoint/2010/main" val="354128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642" y="1635291"/>
            <a:ext cx="792229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DÏxc‡K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¯’vi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K_v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Ki| 		</a:t>
            </a:r>
          </a:p>
          <a:p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উদ্দীপকে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বিমা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কর্তৃপক্ষের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N)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DÏxc‡K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Avwei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f½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kvw¯Í‡hvM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Aciva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Ñ Dchy³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gZvgZ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endParaRPr lang="en-US" sz="1400" dirty="0">
              <a:latin typeface="SutonnyMJ" pitchFamily="2" charset="0"/>
              <a:ea typeface="MS Mincho"/>
              <a:cs typeface="SutonnyMJ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জনাব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আবির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মানি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লন্ডারিং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ভঙ্গ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শাস্তিযোগ্য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অপরাধ</a:t>
            </a:r>
            <a:r>
              <a:rPr lang="en-US" sz="3200" dirty="0" smtClean="0">
                <a:latin typeface="NikoshBAN" panose="02000000000000000000" pitchFamily="2" charset="0"/>
                <a:ea typeface="MS Mincho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SutonnyMJ" pitchFamily="2" charset="0"/>
                <a:ea typeface="MS Mincho"/>
                <a:cs typeface="SutonnyMJ" pitchFamily="2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3495" y="659731"/>
            <a:ext cx="4608093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69254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9522" y="884905"/>
            <a:ext cx="457200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SG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hlinkClick r:id="rId2" action="ppaction://hlinkfile"/>
          </p:cNvPr>
          <p:cNvSpPr/>
          <p:nvPr/>
        </p:nvSpPr>
        <p:spPr>
          <a:xfrm>
            <a:off x="2069431" y="2839454"/>
            <a:ext cx="4487779" cy="1864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1536" y="1120880"/>
            <a:ext cx="473423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419" y="2802195"/>
            <a:ext cx="7683910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2017 ও 2018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8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hanky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418" y="983632"/>
            <a:ext cx="7654413" cy="44160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B85D-39AC-4C9B-A652-C58CB1B96937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CEDP_Teacher's Training_8th Batch_Management_Group-6/F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8E3-2ACC-435A-99A7-6B78584471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44"/>
    </mc:Choice>
    <mc:Fallback xmlns="">
      <p:transition advTm="1204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81864" y="3934325"/>
            <a:ext cx="1612232" cy="2165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3" name="Picture 2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0" r="1880"/>
              <a:stretch/>
            </p:blipFill>
            <p:spPr>
              <a:xfrm>
                <a:off x="0" y="0"/>
                <a:ext cx="9091784" cy="6781800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04" b="5179"/>
                <a:stretch/>
              </p:blipFill>
              <p:spPr>
                <a:xfrm>
                  <a:off x="4584032" y="0"/>
                  <a:ext cx="4559968" cy="4843489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53" b="5094"/>
                <a:stretch/>
              </p:blipFill>
              <p:spPr>
                <a:xfrm>
                  <a:off x="0" y="1949116"/>
                  <a:ext cx="4596063" cy="4908884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9928" y="4785631"/>
                  <a:ext cx="2619946" cy="2072369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794085" y="6160168"/>
                  <a:ext cx="1612232" cy="216569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064" y="24064"/>
                  <a:ext cx="1905000" cy="1905000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088"/>
                <a:stretch/>
              </p:blipFill>
              <p:spPr>
                <a:xfrm>
                  <a:off x="2237873" y="0"/>
                  <a:ext cx="2057400" cy="197317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</p:grpSp>
        <p:sp>
          <p:nvSpPr>
            <p:cNvPr id="16" name="Rectangle 15"/>
            <p:cNvSpPr/>
            <p:nvPr/>
          </p:nvSpPr>
          <p:spPr>
            <a:xfrm>
              <a:off x="5342019" y="3922295"/>
              <a:ext cx="1528013" cy="2406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Process 14"/>
          <p:cNvSpPr/>
          <p:nvPr/>
        </p:nvSpPr>
        <p:spPr>
          <a:xfrm>
            <a:off x="2792786" y="4566173"/>
            <a:ext cx="3487698" cy="1606032"/>
          </a:xfrm>
          <a:prstGeom prst="flowChartProcess">
            <a:avLst/>
          </a:prstGeom>
          <a:solidFill>
            <a:srgbClr val="FFFF00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আতিক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কো-অর্ডিনেটর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792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1103" y="457200"/>
            <a:ext cx="8325852" cy="5877426"/>
            <a:chOff x="421103" y="457200"/>
            <a:chExt cx="8325852" cy="5877426"/>
          </a:xfrm>
        </p:grpSpPr>
        <p:sp>
          <p:nvSpPr>
            <p:cNvPr id="20" name="TextBox 19"/>
            <p:cNvSpPr txBox="1"/>
            <p:nvPr/>
          </p:nvSpPr>
          <p:spPr>
            <a:xfrm>
              <a:off x="1383633" y="457200"/>
              <a:ext cx="6176211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আর্থিক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বাজারের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নিয়ন্ত্রক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সংস্থাসমূহ</a:t>
              </a:r>
              <a:endPara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28265" y="3272589"/>
              <a:ext cx="7188515" cy="3062037"/>
              <a:chOff x="913396" y="3075424"/>
              <a:chExt cx="7564570" cy="417360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396" y="5281864"/>
                <a:ext cx="3481225" cy="192504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8145" y="5305926"/>
                <a:ext cx="3469821" cy="19431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190" y="3075424"/>
                <a:ext cx="2112196" cy="2112196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397"/>
              <a:stretch/>
            </p:blipFill>
            <p:spPr>
              <a:xfrm>
                <a:off x="4656797" y="3308682"/>
                <a:ext cx="3781999" cy="1720518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421103" y="1419724"/>
              <a:ext cx="8325852" cy="15696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নিয়ন্ত্রক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সংস্থা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৪টি</a:t>
              </a:r>
            </a:p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১)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বিএসইসি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			২)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ব্যাংক</a:t>
              </a:r>
              <a:endPara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৩)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বিমা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উন্নয়ন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নিয়ন্ত্রণ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কর্তৃপক্ষ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৪)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ঋণ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নিয়ন্ত্রণ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কর্তৃপক্ষ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9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82303" y="926431"/>
            <a:ext cx="7560344" cy="4817897"/>
            <a:chOff x="782303" y="926431"/>
            <a:chExt cx="7560344" cy="4817897"/>
          </a:xfrm>
        </p:grpSpPr>
        <p:sp>
          <p:nvSpPr>
            <p:cNvPr id="20" name="TextBox 19"/>
            <p:cNvSpPr txBox="1"/>
            <p:nvPr/>
          </p:nvSpPr>
          <p:spPr>
            <a:xfrm>
              <a:off x="2045370" y="926431"/>
              <a:ext cx="4608093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শেয়ার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endPara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6746" y="2189751"/>
              <a:ext cx="6894097" cy="107721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দেশের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২টি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শেয়ার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১)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শেয়ার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	২)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চট্টগ্রাম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শেয়ার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03" y="3633546"/>
              <a:ext cx="3588449" cy="210653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24"/>
            <a:stretch/>
          </p:blipFill>
          <p:spPr>
            <a:xfrm>
              <a:off x="4668253" y="3657601"/>
              <a:ext cx="3674394" cy="2086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0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4557" y="771963"/>
            <a:ext cx="702644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পূর্বপাঠ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বিগত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261" y="3331584"/>
            <a:ext cx="7683910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https://www.sec.gov.bd/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ভিজিট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বিএসইসি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2052" y="1094876"/>
            <a:ext cx="7615989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এক্সচেঞ্জ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এক্সচেঞ্জ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668" y="721901"/>
            <a:ext cx="7880687" cy="550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লন্ডারিং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গোপনকরণ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সহয়তা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লন্ডারিং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2002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লন্ডারিং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7দিনের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892838" y="639176"/>
            <a:ext cx="4010525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SG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SG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SG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en-SG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(লেকচার-02)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397" y="5122941"/>
              <a:ext cx="2876550" cy="15906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993" y="3989221"/>
              <a:ext cx="4311007" cy="28687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094" y="2845469"/>
              <a:ext cx="2857500" cy="1600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5" y="4511846"/>
              <a:ext cx="2312069" cy="231206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76537" cy="282742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16645"/>
              <a:ext cx="3243753" cy="16831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97"/>
            <a:stretch/>
          </p:blipFill>
          <p:spPr>
            <a:xfrm>
              <a:off x="5967664" y="2863514"/>
              <a:ext cx="3144900" cy="1430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3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66975" y="388937"/>
            <a:ext cx="4225925" cy="1033463"/>
          </a:xfrm>
          <a:solidFill>
            <a:schemeClr val="bg2"/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2146852" y="5781433"/>
            <a:ext cx="4546048" cy="954156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205947" y="5857458"/>
            <a:ext cx="755375" cy="781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977820" y="5824325"/>
            <a:ext cx="755375" cy="781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0335" y="1828800"/>
            <a:ext cx="7327231" cy="2899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endParaRPr lang="en-US" sz="4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2019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প্রশ্নসমূহের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2334</TotalTime>
  <Words>451</Words>
  <Application>Microsoft Office PowerPoint</Application>
  <PresentationFormat>On-screen Show (4:3)</PresentationFormat>
  <Paragraphs>91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MS Mincho</vt:lpstr>
      <vt:lpstr>NikoshBAN</vt:lpstr>
      <vt:lpstr>SutonnyMJ</vt:lpstr>
      <vt:lpstr>Times New Roman</vt:lpstr>
      <vt:lpstr>Wingdings</vt:lpstr>
      <vt:lpstr>Office Theme</vt:lpstr>
      <vt:lpstr>সবাইকে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Raozan College</dc:creator>
  <cp:lastModifiedBy>Windows User</cp:lastModifiedBy>
  <cp:revision>334</cp:revision>
  <dcterms:created xsi:type="dcterms:W3CDTF">2019-06-11T16:39:17Z</dcterms:created>
  <dcterms:modified xsi:type="dcterms:W3CDTF">2020-10-05T04:37:32Z</dcterms:modified>
</cp:coreProperties>
</file>