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4"/>
  </p:notesMasterIdLst>
  <p:sldIdLst>
    <p:sldId id="292" r:id="rId2"/>
    <p:sldId id="257" r:id="rId3"/>
    <p:sldId id="293" r:id="rId4"/>
    <p:sldId id="305" r:id="rId5"/>
    <p:sldId id="304" r:id="rId6"/>
    <p:sldId id="296" r:id="rId7"/>
    <p:sldId id="262" r:id="rId8"/>
    <p:sldId id="309" r:id="rId9"/>
    <p:sldId id="320" r:id="rId10"/>
    <p:sldId id="285" r:id="rId11"/>
    <p:sldId id="302" r:id="rId12"/>
    <p:sldId id="316" r:id="rId13"/>
    <p:sldId id="303" r:id="rId14"/>
    <p:sldId id="317" r:id="rId15"/>
    <p:sldId id="300" r:id="rId16"/>
    <p:sldId id="318" r:id="rId17"/>
    <p:sldId id="306" r:id="rId18"/>
    <p:sldId id="298" r:id="rId19"/>
    <p:sldId id="319" r:id="rId20"/>
    <p:sldId id="308" r:id="rId21"/>
    <p:sldId id="301" r:id="rId22"/>
    <p:sldId id="310" r:id="rId23"/>
    <p:sldId id="307" r:id="rId24"/>
    <p:sldId id="311" r:id="rId25"/>
    <p:sldId id="312" r:id="rId26"/>
    <p:sldId id="299" r:id="rId27"/>
    <p:sldId id="314" r:id="rId28"/>
    <p:sldId id="315" r:id="rId29"/>
    <p:sldId id="313"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tik" id="{6295E52C-01A3-4960-BF5A-3462E3639C54}">
          <p14:sldIdLst/>
        </p14:section>
        <p14:section name="Untitled Section" id="{183907D7-6FB7-436B-A028-43AF2F8D0531}">
          <p14:sldIdLst>
            <p14:sldId id="292"/>
            <p14:sldId id="257"/>
            <p14:sldId id="293"/>
            <p14:sldId id="305"/>
            <p14:sldId id="304"/>
            <p14:sldId id="296"/>
            <p14:sldId id="262"/>
            <p14:sldId id="309"/>
            <p14:sldId id="320"/>
            <p14:sldId id="285"/>
            <p14:sldId id="302"/>
            <p14:sldId id="316"/>
            <p14:sldId id="303"/>
            <p14:sldId id="317"/>
            <p14:sldId id="300"/>
            <p14:sldId id="318"/>
            <p14:sldId id="306"/>
            <p14:sldId id="298"/>
            <p14:sldId id="319"/>
            <p14:sldId id="308"/>
            <p14:sldId id="301"/>
            <p14:sldId id="310"/>
            <p14:sldId id="307"/>
            <p14:sldId id="311"/>
            <p14:sldId id="312"/>
            <p14:sldId id="299"/>
            <p14:sldId id="314"/>
            <p14:sldId id="315"/>
            <p14:sldId id="313"/>
            <p14:sldId id="289"/>
            <p14:sldId id="290"/>
            <p14:sldId id="2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4027" autoAdjust="0"/>
  </p:normalViewPr>
  <p:slideViewPr>
    <p:cSldViewPr snapToGrid="0">
      <p:cViewPr varScale="1">
        <p:scale>
          <a:sx n="68" d="100"/>
          <a:sy n="68" d="100"/>
        </p:scale>
        <p:origin x="1260" y="66"/>
      </p:cViewPr>
      <p:guideLst>
        <p:guide orient="horz" pos="2160"/>
        <p:guide pos="2880"/>
      </p:guideLst>
    </p:cSldViewPr>
  </p:slideViewPr>
  <p:outlineViewPr>
    <p:cViewPr>
      <p:scale>
        <a:sx n="66" d="100"/>
        <a:sy n="66" d="100"/>
      </p:scale>
      <p:origin x="0" y="0"/>
    </p:cViewPr>
  </p:outlineViewPr>
  <p:notesTextViewPr>
    <p:cViewPr>
      <p:scale>
        <a:sx n="1" d="1"/>
        <a:sy n="1" d="1"/>
      </p:scale>
      <p:origin x="0" y="0"/>
    </p:cViewPr>
  </p:notesTextViewPr>
  <p:sorterViewPr>
    <p:cViewPr>
      <p:scale>
        <a:sx n="100" d="100"/>
        <a:sy n="100" d="100"/>
      </p:scale>
      <p:origin x="0" y="-1530"/>
    </p:cViewPr>
  </p:sorterViewPr>
  <p:notesViewPr>
    <p:cSldViewPr snapToGrid="0">
      <p:cViewPr varScale="1">
        <p:scale>
          <a:sx n="58" d="100"/>
          <a:sy n="58" d="100"/>
        </p:scale>
        <p:origin x="178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86BD2-F2ED-454B-A833-BC64C2B59D68}" type="datetimeFigureOut">
              <a:rPr lang="en-US" smtClean="0"/>
              <a:t>12/23/2020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BD70-AE35-4BF2-B357-6AC0870C4E29}" type="slidenum">
              <a:rPr lang="en-US" smtClean="0"/>
              <a:t>‹#›</a:t>
            </a:fld>
            <a:endParaRPr lang="en-US"/>
          </a:p>
        </p:txBody>
      </p:sp>
    </p:spTree>
    <p:extLst>
      <p:ext uri="{BB962C8B-B14F-4D97-AF65-F5344CB8AC3E}">
        <p14:creationId xmlns:p14="http://schemas.microsoft.com/office/powerpoint/2010/main" val="103781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ABD70-AE35-4BF2-B357-6AC0870C4E29}" type="slidenum">
              <a:rPr lang="en-US" smtClean="0"/>
              <a:t>2</a:t>
            </a:fld>
            <a:endParaRPr lang="en-US"/>
          </a:p>
        </p:txBody>
      </p:sp>
    </p:spTree>
    <p:extLst>
      <p:ext uri="{BB962C8B-B14F-4D97-AF65-F5344CB8AC3E}">
        <p14:creationId xmlns:p14="http://schemas.microsoft.com/office/powerpoint/2010/main" val="113576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BD70-AE35-4BF2-B357-6AC0870C4E29}" type="slidenum">
              <a:rPr lang="en-US" smtClean="0"/>
              <a:t>7</a:t>
            </a:fld>
            <a:endParaRPr lang="en-US"/>
          </a:p>
        </p:txBody>
      </p:sp>
    </p:spTree>
    <p:extLst>
      <p:ext uri="{BB962C8B-B14F-4D97-AF65-F5344CB8AC3E}">
        <p14:creationId xmlns:p14="http://schemas.microsoft.com/office/powerpoint/2010/main" val="369764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BD70-AE35-4BF2-B357-6AC0870C4E29}" type="slidenum">
              <a:rPr lang="en-US" smtClean="0"/>
              <a:t>8</a:t>
            </a:fld>
            <a:endParaRPr lang="en-US"/>
          </a:p>
        </p:txBody>
      </p:sp>
    </p:spTree>
    <p:extLst>
      <p:ext uri="{BB962C8B-B14F-4D97-AF65-F5344CB8AC3E}">
        <p14:creationId xmlns:p14="http://schemas.microsoft.com/office/powerpoint/2010/main" val="196989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ABD70-AE35-4BF2-B357-6AC0870C4E29}" type="slidenum">
              <a:rPr lang="en-US" smtClean="0"/>
              <a:t>9</a:t>
            </a:fld>
            <a:endParaRPr lang="en-US"/>
          </a:p>
        </p:txBody>
      </p:sp>
    </p:spTree>
    <p:extLst>
      <p:ext uri="{BB962C8B-B14F-4D97-AF65-F5344CB8AC3E}">
        <p14:creationId xmlns:p14="http://schemas.microsoft.com/office/powerpoint/2010/main" val="84495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A5D359-E127-4703-8C97-251C08E16D3D}"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94377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5D359-E127-4703-8C97-251C08E16D3D}"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83820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5D359-E127-4703-8C97-251C08E16D3D}"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27774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5D359-E127-4703-8C97-251C08E16D3D}"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213796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5D359-E127-4703-8C97-251C08E16D3D}"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89609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A5D359-E127-4703-8C97-251C08E16D3D}"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87428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A5D359-E127-4703-8C97-251C08E16D3D}" type="datetimeFigureOut">
              <a:rPr lang="en-US" smtClean="0"/>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301195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A5D359-E127-4703-8C97-251C08E16D3D}" type="datetimeFigureOut">
              <a:rPr lang="en-US" smtClean="0"/>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69703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5D359-E127-4703-8C97-251C08E16D3D}" type="datetimeFigureOut">
              <a:rPr lang="en-US" smtClean="0"/>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110627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99176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A5D359-E127-4703-8C97-251C08E16D3D}"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4021C-2E8A-4780-83A8-DAE4EBB8DE51}" type="slidenum">
              <a:rPr lang="en-US" smtClean="0"/>
              <a:t>‹#›</a:t>
            </a:fld>
            <a:endParaRPr lang="en-US"/>
          </a:p>
        </p:txBody>
      </p:sp>
    </p:spTree>
    <p:extLst>
      <p:ext uri="{BB962C8B-B14F-4D97-AF65-F5344CB8AC3E}">
        <p14:creationId xmlns:p14="http://schemas.microsoft.com/office/powerpoint/2010/main" val="53228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A5D359-E127-4703-8C97-251C08E16D3D}" type="datetimeFigureOut">
              <a:rPr lang="en-US" smtClean="0"/>
              <a:t>12/23/2020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44021C-2E8A-4780-83A8-DAE4EBB8DE51}" type="slidenum">
              <a:rPr lang="en-US" smtClean="0"/>
              <a:t>‹#›</a:t>
            </a:fld>
            <a:endParaRPr lang="en-US"/>
          </a:p>
        </p:txBody>
      </p:sp>
    </p:spTree>
    <p:extLst>
      <p:ext uri="{BB962C8B-B14F-4D97-AF65-F5344CB8AC3E}">
        <p14:creationId xmlns:p14="http://schemas.microsoft.com/office/powerpoint/2010/main" val="25657092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2" Type="http://schemas.openxmlformats.org/officeDocument/2006/relationships/hyperlink" Target="https://www.economics.com.bd/%e0%a6%b2%e0%a7%8b%e0%a6%a8-%e0%a6%95%e0%a7%8d%e0%a6%af%e0%a6%be%e0%a6%b2%e0%a6%95%e0%a7%81%e0%a6%b2%e0%a7%87%e0%a6%9f%e0%a6%b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economics.com.bd/%e0%a6%8f%e0%a6%95%e0%a6%be%e0%a6%89%e0%a6%a8%e0%a7%8d%e0%a6%9f-%e0%a6%96%e0%a7%81%e0%a6%b2%e0%a6%a4%e0%a7%87-%e0%a6%95%e0%a6%bf-%e0%a6%95%e0%a6%bf-%e0%a6%b2%e0%a6%be%e0%a6%97%e0%a7%87/"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onomics.com.bd/%e0%a6%aa%e0%a6%be%e0%a6%b0%e0%a6%bf%e0%a6%ac%e0%a6%be%e0%a6%b0%e0%a6%bf%e0%a6%95-%e0%a6%b8%e0%a6%9e%e0%a7%8d%e0%a6%9a%e0%a6%af%e0%a6%bc%e0%a6%aa%e0%a6%a4%e0%a7%8d%e0%a6%b0-%e0%a6%95%e0%a6%b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s.com.bd/%e0%a6%b2%e0%a7%8b%e0%a6%a8-%e0%a6%95%e0%a7%8d%e0%a6%af%e0%a6%be%e0%a6%b2%e0%a6%95%e0%a7%81%e0%a6%b2%e0%a7%87%e0%a6%9f%e0%a6%b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ATMDebitCardCreditCard.ht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1880" r="1880"/>
          <a:stretch/>
        </p:blipFill>
        <p:spPr>
          <a:xfrm>
            <a:off x="0" y="0"/>
            <a:ext cx="9091784" cy="6781800"/>
          </a:xfrm>
          <a:prstGeom prst="rect">
            <a:avLst/>
          </a:prstGeom>
        </p:spPr>
      </p:pic>
      <p:sp>
        <p:nvSpPr>
          <p:cNvPr id="8" name="Title 1"/>
          <p:cNvSpPr>
            <a:spLocks noGrp="1"/>
          </p:cNvSpPr>
          <p:nvPr>
            <p:ph type="ctrTitle"/>
          </p:nvPr>
        </p:nvSpPr>
        <p:spPr>
          <a:xfrm>
            <a:off x="0" y="1066801"/>
            <a:ext cx="8991600" cy="2362200"/>
          </a:xfrm>
        </p:spPr>
        <p:txBody>
          <a:bodyPr>
            <a:noAutofit/>
          </a:bodyPr>
          <a:lstStyle/>
          <a:p>
            <a:r>
              <a:rPr lang="en-US" sz="13800" b="1" dirty="0" err="1">
                <a:ln w="6600">
                  <a:solidFill>
                    <a:srgbClr val="FF0000"/>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সবাইকে</a:t>
            </a:r>
            <a:r>
              <a:rPr lang="en-US" sz="13800" b="1" dirty="0">
                <a:ln w="6600">
                  <a:solidFill>
                    <a:srgbClr val="FF0000"/>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13800" b="1" dirty="0" err="1">
                <a:ln w="6600">
                  <a:solidFill>
                    <a:srgbClr val="FF0000"/>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শুভেচ্ছা</a:t>
            </a:r>
            <a:endParaRPr lang="en-US" sz="13800" b="1" dirty="0">
              <a:ln w="6600">
                <a:solidFill>
                  <a:srgbClr val="FF0000"/>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318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901" y="1389082"/>
            <a:ext cx="7948496" cy="1200329"/>
          </a:xfrm>
          <a:prstGeom prst="rect">
            <a:avLst/>
          </a:prstGeom>
          <a:solidFill>
            <a:schemeClr val="accent4">
              <a:lumMod val="20000"/>
              <a:lumOff val="80000"/>
            </a:schemeClr>
          </a:solidFill>
          <a:ln>
            <a:solidFill>
              <a:schemeClr val="tx2"/>
            </a:solidFill>
          </a:ln>
        </p:spPr>
        <p:txBody>
          <a:bodyPr wrap="square" rtlCol="0">
            <a:spAutoFit/>
          </a:bodyPr>
          <a:lstStyle/>
          <a:p>
            <a:pPr algn="ctr"/>
            <a:r>
              <a:rPr lang="en-US" sz="3200" dirty="0">
                <a:latin typeface="NikoshBAN" panose="02000000000000000000" pitchFamily="2" charset="0"/>
                <a:cs typeface="NikoshBAN" panose="02000000000000000000" pitchFamily="2" charset="0"/>
              </a:rPr>
              <a:t>ATM - Automated Teller Machine</a:t>
            </a:r>
          </a:p>
          <a:p>
            <a:pPr algn="ctr"/>
            <a:r>
              <a:rPr lang="en-US" sz="4000" dirty="0" err="1">
                <a:latin typeface="NikoshBAN" panose="02000000000000000000" pitchFamily="2" charset="0"/>
                <a:cs typeface="NikoshBAN" panose="02000000000000000000" pitchFamily="2" charset="0"/>
              </a:rPr>
              <a:t>স্বয়ংক্রিয়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গণনা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যন্ত্র</a:t>
            </a:r>
            <a:r>
              <a:rPr lang="en-US" sz="4000" dirty="0">
                <a:latin typeface="NikoshBAN" panose="02000000000000000000" pitchFamily="2" charset="0"/>
                <a:cs typeface="NikoshBAN" panose="02000000000000000000" pitchFamily="2" charset="0"/>
              </a:rPr>
              <a:t>।</a:t>
            </a:r>
          </a:p>
        </p:txBody>
      </p:sp>
      <p:sp>
        <p:nvSpPr>
          <p:cNvPr id="6" name="TextBox 5"/>
          <p:cNvSpPr txBox="1"/>
          <p:nvPr/>
        </p:nvSpPr>
        <p:spPr>
          <a:xfrm>
            <a:off x="2152368" y="382624"/>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এটিএম</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
        <p:nvSpPr>
          <p:cNvPr id="5" name="TextBox 4"/>
          <p:cNvSpPr txBox="1"/>
          <p:nvPr/>
        </p:nvSpPr>
        <p:spPr>
          <a:xfrm>
            <a:off x="364225" y="2790888"/>
            <a:ext cx="8308715" cy="3785652"/>
          </a:xfrm>
          <a:prstGeom prst="rect">
            <a:avLst/>
          </a:prstGeom>
          <a:noFill/>
          <a:ln>
            <a:solidFill>
              <a:schemeClr val="tx2"/>
            </a:solidFill>
          </a:ln>
        </p:spPr>
        <p:txBody>
          <a:bodyPr wrap="square" rtlCol="0">
            <a:spAutoFit/>
          </a:bodyPr>
          <a:lstStyle/>
          <a:p>
            <a:pPr marL="685800" indent="-685800" algn="just">
              <a:buFont typeface="Wingdings" panose="05000000000000000000" pitchFamily="2" charset="2"/>
              <a:buChar char="§"/>
            </a:pPr>
            <a:r>
              <a:rPr lang="en-US" sz="4000" dirty="0" err="1">
                <a:latin typeface="NikoshBAN" panose="02000000000000000000" pitchFamily="2" charset="0"/>
                <a:cs typeface="NikoshBAN" panose="02000000000000000000" pitchFamily="2" charset="0"/>
              </a:rPr>
              <a:t>সাধারণ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দৃষ্টিতে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এটিএম</a:t>
            </a:r>
            <a:r>
              <a:rPr lang="en-US" sz="4000" dirty="0">
                <a:latin typeface="NikoshBAN" panose="02000000000000000000" pitchFamily="2" charset="0"/>
                <a:cs typeface="NikoshBAN" panose="02000000000000000000" pitchFamily="2" charset="0"/>
              </a:rPr>
              <a:t>-এ </a:t>
            </a:r>
            <a:r>
              <a:rPr lang="en-US" sz="4000" dirty="0" err="1">
                <a:latin typeface="NikoshBAN" panose="02000000000000000000" pitchFamily="2" charset="0"/>
                <a:cs typeface="NikoshBAN" panose="02000000000000000000" pitchFamily="2" charset="0"/>
              </a:rPr>
              <a:t>ব্যবহার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উপযোগী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সকল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কার্ডকে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এটিএম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কার্ড</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a:t>
            </a:r>
            <a:r>
              <a:rPr lang="en-US" sz="4000" dirty="0">
                <a:latin typeface="NikoshBAN" panose="02000000000000000000" pitchFamily="2" charset="0"/>
                <a:cs typeface="NikoshBAN" panose="02000000000000000000" pitchFamily="2" charset="0"/>
              </a:rPr>
              <a:t>।</a:t>
            </a:r>
          </a:p>
          <a:p>
            <a:pPr marL="685800" indent="-685800" algn="just">
              <a:buFont typeface="Wingdings" panose="05000000000000000000" pitchFamily="2" charset="2"/>
              <a:buChar char="§"/>
            </a:pPr>
            <a:r>
              <a:rPr lang="en-US" sz="4000" dirty="0" err="1">
                <a:latin typeface="NikoshBAN" panose="02000000000000000000" pitchFamily="2" charset="0"/>
                <a:cs typeface="NikoshBAN" panose="02000000000000000000" pitchFamily="2" charset="0"/>
              </a:rPr>
              <a:t>এটি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চুম্বকীয়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শক্তিসম্পন্ন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সাংকেতিক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নম্বরযুক্ত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একধরণের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প্লাস্টিক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কার্ড</a:t>
            </a:r>
            <a:r>
              <a:rPr lang="en-US" sz="4000" dirty="0">
                <a:latin typeface="NikoshBAN" panose="02000000000000000000" pitchFamily="2" charset="0"/>
                <a:cs typeface="NikoshBAN" panose="02000000000000000000" pitchFamily="2" charset="0"/>
              </a:rPr>
              <a:t>।</a:t>
            </a:r>
          </a:p>
          <a:p>
            <a:pPr marL="685800" indent="-685800" algn="just">
              <a:buFont typeface="Wingdings" panose="05000000000000000000" pitchFamily="2" charset="2"/>
              <a:buChar char="§"/>
            </a:pPr>
            <a:r>
              <a:rPr lang="en-US" sz="4000" dirty="0" err="1">
                <a:latin typeface="NikoshBAN" panose="02000000000000000000" pitchFamily="2" charset="0"/>
                <a:cs typeface="NikoshBAN" panose="02000000000000000000" pitchFamily="2" charset="0"/>
              </a:rPr>
              <a:t>এটি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ব্যবহার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শুধুমাত্র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ইস্যুকৃত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প্রতিষ্ঠানের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নির্ধারিত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টাকা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উত্তোলন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যায়</a:t>
            </a:r>
            <a:r>
              <a:rPr lang="en-US" sz="4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34922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55"/>
            <a:ext cx="4518810" cy="28267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289"/>
          <a:stretch/>
        </p:blipFill>
        <p:spPr>
          <a:xfrm>
            <a:off x="4379188" y="1219199"/>
            <a:ext cx="4723247" cy="29648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764" y="4211781"/>
            <a:ext cx="4807526" cy="24981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97927"/>
            <a:ext cx="4294909" cy="2660073"/>
          </a:xfrm>
          <a:prstGeom prst="rect">
            <a:avLst/>
          </a:prstGeom>
        </p:spPr>
      </p:pic>
      <p:sp>
        <p:nvSpPr>
          <p:cNvPr id="9" name="TextBox 8"/>
          <p:cNvSpPr txBox="1"/>
          <p:nvPr/>
        </p:nvSpPr>
        <p:spPr>
          <a:xfrm>
            <a:off x="2083096" y="451900"/>
            <a:ext cx="4816468" cy="923330"/>
          </a:xfrm>
          <a:prstGeom prst="rect">
            <a:avLst/>
          </a:prstGeom>
          <a:solidFill>
            <a:srgbClr val="FFFF00"/>
          </a:solidFill>
          <a:ln>
            <a:solidFill>
              <a:schemeClr val="tx2"/>
            </a:solidFill>
          </a:ln>
        </p:spPr>
        <p:txBody>
          <a:bodyPr wrap="square" rtlCol="0">
            <a:spAutoFit/>
          </a:bodyPr>
          <a:lstStyle/>
          <a:p>
            <a:pPr algn="ctr"/>
            <a:r>
              <a:rPr lang="en-SG" sz="5400" b="1" dirty="0">
                <a:latin typeface="NikoshBAN" panose="02000000000000000000" pitchFamily="2" charset="0"/>
                <a:cs typeface="NikoshBAN" panose="02000000000000000000" pitchFamily="2" charset="0"/>
              </a:rPr>
              <a:t>ATM/</a:t>
            </a:r>
            <a:r>
              <a:rPr lang="en-SG" sz="5400" b="1" dirty="0" err="1">
                <a:latin typeface="NikoshBAN" panose="02000000000000000000" pitchFamily="2" charset="0"/>
                <a:cs typeface="NikoshBAN" panose="02000000000000000000" pitchFamily="2" charset="0"/>
              </a:rPr>
              <a:t>এটিএম</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6144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2368" y="382624"/>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কার্ড</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পরিচিতি</a:t>
            </a:r>
            <a:endParaRPr lang="en-US" sz="5400" b="1" dirty="0">
              <a:latin typeface="NikoshBAN" panose="02000000000000000000" pitchFamily="2" charset="0"/>
              <a:cs typeface="NikoshBAN" panose="02000000000000000000" pitchFamily="2" charset="0"/>
            </a:endParaRPr>
          </a:p>
        </p:txBody>
      </p:sp>
      <p:sp>
        <p:nvSpPr>
          <p:cNvPr id="5" name="TextBox 4"/>
          <p:cNvSpPr txBox="1"/>
          <p:nvPr/>
        </p:nvSpPr>
        <p:spPr>
          <a:xfrm>
            <a:off x="405789" y="1474706"/>
            <a:ext cx="8308715" cy="5016758"/>
          </a:xfrm>
          <a:prstGeom prst="rect">
            <a:avLst/>
          </a:prstGeom>
          <a:noFill/>
          <a:ln>
            <a:solidFill>
              <a:schemeClr val="tx2"/>
            </a:solidFill>
          </a:ln>
        </p:spPr>
        <p:txBody>
          <a:bodyPr wrap="square" rtlCol="0">
            <a:spAutoFit/>
          </a:bodyPr>
          <a:lstStyle/>
          <a:p>
            <a:pPr algn="just"/>
            <a:r>
              <a:rPr lang="as-IN" sz="4000" dirty="0">
                <a:latin typeface="NikoshBAN" panose="02000000000000000000" pitchFamily="2" charset="0"/>
                <a:cs typeface="NikoshBAN" panose="02000000000000000000" pitchFamily="2" charset="0"/>
              </a:rPr>
              <a:t>সাধারণত একটি ডেবিট বা ক্রেডিট কার্ডের সামনের অংশে ১৬ সংখ্যার একটি গোপনীয় কার্ড নম্বর, মেয়াদোত্তীর্ণের তারিখ এবং ইস্যুয়ার/পার্টনার প্রতিষ্ঠানের লোগো (যেমনঃ সিটি ব্যাংক, ভিসা, মাস্টারকার্ড ইত্যাদি) থাকে। কার্ডের অপর পাশে সিভিভি (আরেকটি গোপনীয় নম্বর), কার্ড-ধারকের স্বাক্ষর এবং কাস্টমার সার্ভিস এর ফোন নাম্বার দেয়া থাকে।</a:t>
            </a:r>
          </a:p>
        </p:txBody>
      </p:sp>
    </p:spTree>
    <p:extLst>
      <p:ext uri="{BB962C8B-B14F-4D97-AF65-F5344CB8AC3E}">
        <p14:creationId xmlns:p14="http://schemas.microsoft.com/office/powerpoint/2010/main" val="279814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53" y="187468"/>
            <a:ext cx="7901856" cy="42044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4156363"/>
            <a:ext cx="4197928" cy="267392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59" t="2187" r="2557" b="3791"/>
          <a:stretch/>
        </p:blipFill>
        <p:spPr>
          <a:xfrm>
            <a:off x="4239490" y="4364180"/>
            <a:ext cx="4876800" cy="2466109"/>
          </a:xfrm>
          <a:prstGeom prst="rect">
            <a:avLst/>
          </a:prstGeom>
        </p:spPr>
      </p:pic>
    </p:spTree>
    <p:extLst>
      <p:ext uri="{BB962C8B-B14F-4D97-AF65-F5344CB8AC3E}">
        <p14:creationId xmlns:p14="http://schemas.microsoft.com/office/powerpoint/2010/main" val="62945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989" t="5374" r="16425" b="54446"/>
          <a:stretch/>
        </p:blipFill>
        <p:spPr>
          <a:xfrm>
            <a:off x="0" y="4003964"/>
            <a:ext cx="4017818" cy="245225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09" t="3539" r="1060" b="4100"/>
          <a:stretch/>
        </p:blipFill>
        <p:spPr>
          <a:xfrm>
            <a:off x="0" y="13849"/>
            <a:ext cx="9144000" cy="361603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9091" t="7853" r="9358" b="11092"/>
          <a:stretch/>
        </p:blipFill>
        <p:spPr>
          <a:xfrm>
            <a:off x="3956576" y="3616034"/>
            <a:ext cx="5159724" cy="3214255"/>
          </a:xfrm>
          <a:prstGeom prst="rect">
            <a:avLst/>
          </a:prstGeom>
        </p:spPr>
      </p:pic>
    </p:spTree>
    <p:extLst>
      <p:ext uri="{BB962C8B-B14F-4D97-AF65-F5344CB8AC3E}">
        <p14:creationId xmlns:p14="http://schemas.microsoft.com/office/powerpoint/2010/main" val="213933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6950" y="341060"/>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ডেবিট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
        <p:nvSpPr>
          <p:cNvPr id="5" name="TextBox 4"/>
          <p:cNvSpPr txBox="1"/>
          <p:nvPr/>
        </p:nvSpPr>
        <p:spPr>
          <a:xfrm>
            <a:off x="706582" y="1735447"/>
            <a:ext cx="7841673" cy="4524315"/>
          </a:xfrm>
          <a:prstGeom prst="rect">
            <a:avLst/>
          </a:prstGeom>
          <a:noFill/>
          <a:ln>
            <a:solidFill>
              <a:schemeClr val="tx2"/>
            </a:solidFill>
          </a:ln>
        </p:spPr>
        <p:txBody>
          <a:bodyPr wrap="square" rtlCol="0">
            <a:spAutoFit/>
          </a:bodyPr>
          <a:lstStyle/>
          <a:p>
            <a:pPr algn="just"/>
            <a:r>
              <a:rPr lang="en-US" sz="4800" dirty="0" err="1">
                <a:latin typeface="NikoshBAN" panose="02000000000000000000" pitchFamily="2" charset="0"/>
                <a:cs typeface="NikoshBAN" panose="02000000000000000000" pitchFamily="2" charset="0"/>
              </a:rPr>
              <a:t>চুম্বকীয়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শক্তিসম্পন্ন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সাংকেতিক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নম্বরযুক্ত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এবং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গ্রাহকের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ছবি</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অন্যান্য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তথ্য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সম্বলিত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প্লাস্টিক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কার্ড</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মাধ্যমে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গ্রাহকের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হিসাবে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স্থিতি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থাকা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সাপেক্ষে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টাকা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উত্তোলন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তহবিল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স্থানান্তর</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কেনাকাটা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যায়</a:t>
            </a:r>
            <a:r>
              <a:rPr lang="en-US" sz="4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39442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6950" y="341060"/>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ডেবিট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
        <p:nvSpPr>
          <p:cNvPr id="5" name="TextBox 4"/>
          <p:cNvSpPr txBox="1"/>
          <p:nvPr/>
        </p:nvSpPr>
        <p:spPr>
          <a:xfrm>
            <a:off x="471049" y="1389082"/>
            <a:ext cx="8160327" cy="5016758"/>
          </a:xfrm>
          <a:prstGeom prst="rect">
            <a:avLst/>
          </a:prstGeom>
          <a:noFill/>
          <a:ln>
            <a:solidFill>
              <a:schemeClr val="tx2"/>
            </a:solidFill>
          </a:ln>
        </p:spPr>
        <p:txBody>
          <a:bodyPr wrap="square" rtlCol="0">
            <a:spAutoFit/>
          </a:bodyPr>
          <a:lstStyle/>
          <a:p>
            <a:pPr algn="just"/>
            <a:r>
              <a:rPr lang="as-IN" sz="3200" dirty="0">
                <a:latin typeface="NikoshBAN" panose="02000000000000000000" pitchFamily="2" charset="0"/>
                <a:cs typeface="NikoshBAN" panose="02000000000000000000" pitchFamily="2" charset="0"/>
              </a:rPr>
              <a:t>সেভিংস (সঞ্চয়ী) কিংবা কারেন্ট (চলতি) অ্যাকাউন্ট এর গ্রাহকদের ব্যাংক থেকে ডেবিট কার্ড প্রদান করা হয়। এছাড়াও কর্পোরেট ব্যক্তিত্বদেরও ডেবিট কার্ড প্রদান করা হয়। এই কার্ডগুলি গ্রাহকের অ্যাকাউন্টের সাথে যুক্ত থাকে। যদি আপনার অ্যাকাউন্টে পর্যাপ্ত ব্যালেন্স থাকে তাহলে ডেবিট কার্ড ব্যবহার করে এটিএম বুথ থেকে টাকা তুলতে পারবেন, অনলাইন এবং অফলাইনে কেনাকাটা করতে পারবেন এবং আপনার অ্যাকাউন্ট থেকে অন্য কারও অ্যাকাউন্টে অর্থ স্থানান্তরও করতে পারবেন। বিভিন্ন ধরনের সেবা পেতে কিংবা পণ্য ক্রয় করতে ডেবিট কার্ড ব্যবহার করা যায়, এক্ষেত্রে আপনার একাউন্ট থেকে টাকা কেটে নেয়া হবে।</a:t>
            </a:r>
          </a:p>
        </p:txBody>
      </p:sp>
    </p:spTree>
    <p:extLst>
      <p:ext uri="{BB962C8B-B14F-4D97-AF65-F5344CB8AC3E}">
        <p14:creationId xmlns:p14="http://schemas.microsoft.com/office/powerpoint/2010/main" val="17493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59" t="2187" r="2557" b="3791"/>
          <a:stretch/>
        </p:blipFill>
        <p:spPr>
          <a:xfrm>
            <a:off x="6109853" y="4793672"/>
            <a:ext cx="2992582" cy="203661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195" t="13333" r="1663" b="7619"/>
          <a:stretch/>
        </p:blipFill>
        <p:spPr>
          <a:xfrm>
            <a:off x="4612733" y="0"/>
            <a:ext cx="4531268" cy="26600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4599709" cy="27154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93673"/>
            <a:ext cx="3094700" cy="206432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724" y="4835235"/>
            <a:ext cx="3144549" cy="199505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7962" y="2660073"/>
            <a:ext cx="3574473" cy="213741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639291"/>
            <a:ext cx="3629891" cy="2209800"/>
          </a:xfrm>
          <a:prstGeom prst="rect">
            <a:avLst/>
          </a:prstGeom>
        </p:spPr>
      </p:pic>
      <p:sp>
        <p:nvSpPr>
          <p:cNvPr id="10" name="TextBox 9"/>
          <p:cNvSpPr txBox="1"/>
          <p:nvPr/>
        </p:nvSpPr>
        <p:spPr>
          <a:xfrm>
            <a:off x="3616036" y="2682477"/>
            <a:ext cx="1845774" cy="2123658"/>
          </a:xfrm>
          <a:prstGeom prst="rect">
            <a:avLst/>
          </a:prstGeom>
          <a:solidFill>
            <a:srgbClr val="FFFF00"/>
          </a:solidFill>
          <a:ln>
            <a:solidFill>
              <a:schemeClr val="tx2"/>
            </a:solidFill>
          </a:ln>
        </p:spPr>
        <p:txBody>
          <a:bodyPr wrap="square" rtlCol="0">
            <a:spAutoFit/>
          </a:bodyPr>
          <a:lstStyle/>
          <a:p>
            <a:pPr algn="ctr"/>
            <a:r>
              <a:rPr lang="en-SG" sz="6600" b="1" dirty="0" err="1">
                <a:latin typeface="NikoshBAN" panose="02000000000000000000" pitchFamily="2" charset="0"/>
                <a:cs typeface="NikoshBAN" panose="02000000000000000000" pitchFamily="2" charset="0"/>
              </a:rPr>
              <a:t>ডেবিট</a:t>
            </a:r>
            <a:endParaRPr lang="en-SG" sz="6600" b="1" dirty="0">
              <a:latin typeface="NikoshBAN" panose="02000000000000000000" pitchFamily="2" charset="0"/>
              <a:cs typeface="NikoshBAN" panose="02000000000000000000" pitchFamily="2" charset="0"/>
            </a:endParaRPr>
          </a:p>
          <a:p>
            <a:pPr algn="ctr"/>
            <a:r>
              <a:rPr lang="en-SG" sz="6600" b="1" dirty="0">
                <a:latin typeface="NikoshBAN" panose="02000000000000000000" pitchFamily="2" charset="0"/>
                <a:cs typeface="NikoshBAN" panose="02000000000000000000" pitchFamily="2" charset="0"/>
              </a:rPr>
              <a:t> </a:t>
            </a:r>
            <a:r>
              <a:rPr lang="en-SG" sz="6600" b="1" dirty="0" err="1">
                <a:latin typeface="NikoshBAN" panose="02000000000000000000" pitchFamily="2" charset="0"/>
                <a:cs typeface="NikoshBAN" panose="02000000000000000000" pitchFamily="2" charset="0"/>
              </a:rPr>
              <a:t>কার্ড</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705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0709" y="2123377"/>
            <a:ext cx="7315199" cy="4154984"/>
          </a:xfrm>
          <a:prstGeom prst="rect">
            <a:avLst/>
          </a:prstGeom>
          <a:noFill/>
          <a:ln>
            <a:solidFill>
              <a:schemeClr val="tx2"/>
            </a:solidFill>
          </a:ln>
        </p:spPr>
        <p:txBody>
          <a:bodyPr wrap="square" rtlCol="0">
            <a:spAutoFit/>
          </a:bodyPr>
          <a:lstStyle/>
          <a:p>
            <a:pPr algn="just"/>
            <a:r>
              <a:rPr lang="en-US" sz="4400" dirty="0" err="1">
                <a:latin typeface="NikoshBAN" panose="02000000000000000000" pitchFamily="2" charset="0"/>
                <a:cs typeface="NikoshBAN" panose="02000000000000000000" pitchFamily="2" charset="0"/>
              </a:rPr>
              <a:t>চুম্বকীয়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শক্তিসম্পন্ন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সাংকেতিক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নম্বরযুক্ত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গ্রাহকের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ছবি</a:t>
            </a:r>
            <a:r>
              <a:rPr lang="en-US" sz="4400" dirty="0">
                <a:latin typeface="NikoshBAN" panose="02000000000000000000" pitchFamily="2" charset="0"/>
                <a:cs typeface="NikoshBAN" panose="02000000000000000000" pitchFamily="2" charset="0"/>
              </a:rPr>
              <a:t> ও </a:t>
            </a:r>
            <a:r>
              <a:rPr lang="en-US" sz="4400" dirty="0" err="1">
                <a:latin typeface="NikoshBAN" panose="02000000000000000000" pitchFamily="2" charset="0"/>
                <a:cs typeface="NikoshBAN" panose="02000000000000000000" pitchFamily="2" charset="0"/>
              </a:rPr>
              <a:t>অন্যান্য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তথ্য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সম্বলিত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প্লাস্টিক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কার্ড</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মাধ্যমে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গ্রহকের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হিসাবে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স্থিতি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থাকলেও</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কতিপয়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শর্ত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সাপেক্ষে</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টাকা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উত্তোলন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তহবিল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স্থানান্তর</a:t>
            </a:r>
            <a:r>
              <a:rPr lang="en-US" sz="4400" dirty="0">
                <a:latin typeface="NikoshBAN" panose="02000000000000000000" pitchFamily="2" charset="0"/>
                <a:cs typeface="NikoshBAN" panose="02000000000000000000" pitchFamily="2" charset="0"/>
              </a:rPr>
              <a:t> ও </a:t>
            </a:r>
            <a:r>
              <a:rPr lang="en-US" sz="4400" dirty="0" err="1">
                <a:latin typeface="NikoshBAN" panose="02000000000000000000" pitchFamily="2" charset="0"/>
                <a:cs typeface="NikoshBAN" panose="02000000000000000000" pitchFamily="2" charset="0"/>
              </a:rPr>
              <a:t>কেনাকাটা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যায়</a:t>
            </a:r>
            <a:r>
              <a:rPr lang="en-US" sz="4400" dirty="0">
                <a:latin typeface="NikoshBAN" panose="02000000000000000000" pitchFamily="2" charset="0"/>
                <a:cs typeface="NikoshBAN" panose="02000000000000000000" pitchFamily="2" charset="0"/>
              </a:rPr>
              <a:t>।</a:t>
            </a:r>
          </a:p>
        </p:txBody>
      </p:sp>
      <p:sp>
        <p:nvSpPr>
          <p:cNvPr id="6" name="TextBox 5"/>
          <p:cNvSpPr txBox="1"/>
          <p:nvPr/>
        </p:nvSpPr>
        <p:spPr>
          <a:xfrm>
            <a:off x="2138514" y="798260"/>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ক্রেডিট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605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96950" y="202511"/>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ক্রেডিট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
        <p:nvSpPr>
          <p:cNvPr id="5" name="TextBox 4"/>
          <p:cNvSpPr txBox="1"/>
          <p:nvPr/>
        </p:nvSpPr>
        <p:spPr>
          <a:xfrm>
            <a:off x="471060" y="1375225"/>
            <a:ext cx="8215746" cy="5078313"/>
          </a:xfrm>
          <a:prstGeom prst="rect">
            <a:avLst/>
          </a:prstGeom>
          <a:noFill/>
          <a:ln>
            <a:solidFill>
              <a:schemeClr val="tx2"/>
            </a:solidFill>
          </a:ln>
        </p:spPr>
        <p:txBody>
          <a:bodyPr wrap="square" rtlCol="0">
            <a:spAutoFit/>
          </a:bodyPr>
          <a:lstStyle/>
          <a:p>
            <a:pPr algn="just"/>
            <a:r>
              <a:rPr lang="as-IN" sz="3600" dirty="0">
                <a:latin typeface="NikoshBAN" panose="02000000000000000000" pitchFamily="2" charset="0"/>
                <a:cs typeface="NikoshBAN" panose="02000000000000000000" pitchFamily="2" charset="0"/>
              </a:rPr>
              <a:t>ক্রেডিট কার্ড হল এমন একটি </a:t>
            </a:r>
            <a:r>
              <a:rPr lang="en-US" sz="3600" dirty="0" err="1">
                <a:latin typeface="NikoshBAN" panose="02000000000000000000" pitchFamily="2" charset="0"/>
                <a:cs typeface="NikoshBAN" panose="02000000000000000000" pitchFamily="2" charset="0"/>
              </a:rPr>
              <a:t>প্লাষ্টিক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কার্ড</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যে কার্ডের বিপরীতে ব্যাংক অথবা আর্থিক প্রতিষ্ঠান তার গ্রাহকদেরকে নির্দিষ্ট পরিমাণে ঋণ মঞ্জুর করে থাকে এবং গ্রাহক সেই মঞ্জুরকৃত ঋণের টাকা তার চাহিদা মত যে কোন সময় পণ্য এবং সেবা ক্রয় করতে পারে অথবা ক্যাশ টাকা উত্তোলন করতে পারে। এবং নির্দিষ্ট সময়ের মধ্যে সেই টাকা আবার ব্যাংক বা আর্থিক প্রতিষ্ঠানকে ফেরত দিতে বাধ্য থাকে। সময়মতো অর্থ পরিশোধে ব্যর্থ হলে এর জন্য উক্ত প্রতিষ্ঠান থেকে জরিমানা/সুদ ধার্য্য করা হয়।</a:t>
            </a:r>
          </a:p>
        </p:txBody>
      </p:sp>
    </p:spTree>
    <p:extLst>
      <p:ext uri="{BB962C8B-B14F-4D97-AF65-F5344CB8AC3E}">
        <p14:creationId xmlns:p14="http://schemas.microsoft.com/office/powerpoint/2010/main" val="26340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rot="16200000">
            <a:off x="6083713" y="3841948"/>
            <a:ext cx="1873044" cy="3421629"/>
          </a:xfrm>
          <a:prstGeom prst="corner">
            <a:avLst/>
          </a:prstGeom>
          <a:solidFill>
            <a:schemeClr val="accent4">
              <a:lumMod val="20000"/>
              <a:lumOff val="80000"/>
            </a:schemeClr>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Flowchart: Process 6"/>
          <p:cNvSpPr/>
          <p:nvPr/>
        </p:nvSpPr>
        <p:spPr>
          <a:xfrm>
            <a:off x="3851564" y="595745"/>
            <a:ext cx="4585854" cy="2493819"/>
          </a:xfrm>
          <a:prstGeom prst="flowChartProcess">
            <a:avLst/>
          </a:prstGeom>
          <a:solidFill>
            <a:schemeClr val="bg1"/>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আতিক</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উল্লাহ</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চৌধুরী</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প্রভাষক</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ব্যবস্থাপনা</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বিভাগ</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কো-অর্ডিনেটর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অনার্স</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কোর্স</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রাউজান</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কলেজ</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চট্টগ্রাম</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SG" sz="2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ইমেইল</a:t>
            </a:r>
            <a:r>
              <a:rPr lang="en-SG"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atikucctg@gmail.com</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202" y="3446692"/>
            <a:ext cx="2308577" cy="1826077"/>
          </a:xfrm>
          <a:prstGeom prst="rect">
            <a:avLst/>
          </a:prstGeom>
        </p:spPr>
      </p:pic>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3052" y="3109857"/>
            <a:ext cx="3333093" cy="3482742"/>
          </a:xfr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19" y="647700"/>
            <a:ext cx="1905000" cy="1905000"/>
          </a:xfrm>
          <a:prstGeom prst="rect">
            <a:avLst/>
          </a:prstGeom>
        </p:spPr>
      </p:pic>
    </p:spTree>
    <p:extLst>
      <p:ext uri="{BB962C8B-B14F-4D97-AF65-F5344CB8AC3E}">
        <p14:creationId xmlns:p14="http://schemas.microsoft.com/office/powerpoint/2010/main" val="139517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77157" cy="30341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1164"/>
            <a:ext cx="4419603" cy="23552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455" y="0"/>
            <a:ext cx="4710545" cy="299002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309" y="3827877"/>
            <a:ext cx="4696691" cy="303012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1635" t="11255" r="7394" b="3895"/>
          <a:stretch/>
        </p:blipFill>
        <p:spPr>
          <a:xfrm>
            <a:off x="41565" y="2930237"/>
            <a:ext cx="4405744" cy="1586345"/>
          </a:xfrm>
          <a:prstGeom prst="rect">
            <a:avLst/>
          </a:prstGeom>
        </p:spPr>
      </p:pic>
      <p:sp>
        <p:nvSpPr>
          <p:cNvPr id="9" name="TextBox 8"/>
          <p:cNvSpPr txBox="1"/>
          <p:nvPr/>
        </p:nvSpPr>
        <p:spPr>
          <a:xfrm>
            <a:off x="4559938" y="2987279"/>
            <a:ext cx="4542497" cy="830997"/>
          </a:xfrm>
          <a:prstGeom prst="rect">
            <a:avLst/>
          </a:prstGeom>
          <a:solidFill>
            <a:srgbClr val="FFFF00"/>
          </a:solidFill>
          <a:ln>
            <a:solidFill>
              <a:schemeClr val="tx2"/>
            </a:solidFill>
          </a:ln>
        </p:spPr>
        <p:txBody>
          <a:bodyPr wrap="square" rtlCol="0">
            <a:spAutoFit/>
          </a:bodyPr>
          <a:lstStyle/>
          <a:p>
            <a:pPr algn="ctr"/>
            <a:r>
              <a:rPr lang="en-SG" sz="4800" b="1" dirty="0" err="1">
                <a:latin typeface="NikoshBAN" panose="02000000000000000000" pitchFamily="2" charset="0"/>
                <a:cs typeface="NikoshBAN" panose="02000000000000000000" pitchFamily="2" charset="0"/>
              </a:rPr>
              <a:t>ক্রেডিট</a:t>
            </a:r>
            <a:r>
              <a:rPr lang="en-SG" sz="4800" b="1" dirty="0">
                <a:latin typeface="NikoshBAN" panose="02000000000000000000" pitchFamily="2" charset="0"/>
                <a:cs typeface="NikoshBAN" panose="02000000000000000000" pitchFamily="2" charset="0"/>
              </a:rPr>
              <a:t> </a:t>
            </a:r>
            <a:r>
              <a:rPr lang="en-SG" sz="4800" b="1" dirty="0" err="1">
                <a:latin typeface="NikoshBAN" panose="02000000000000000000" pitchFamily="2" charset="0"/>
                <a:cs typeface="NikoshBAN" panose="02000000000000000000" pitchFamily="2" charset="0"/>
              </a:rPr>
              <a:t>কার্ড</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213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3933" y="354917"/>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প্রিপেইড</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
        <p:nvSpPr>
          <p:cNvPr id="4" name="TextBox 3"/>
          <p:cNvSpPr txBox="1"/>
          <p:nvPr/>
        </p:nvSpPr>
        <p:spPr>
          <a:xfrm>
            <a:off x="346363" y="1475078"/>
            <a:ext cx="8381999" cy="5078313"/>
          </a:xfrm>
          <a:prstGeom prst="rect">
            <a:avLst/>
          </a:prstGeom>
          <a:noFill/>
          <a:ln>
            <a:solidFill>
              <a:schemeClr val="tx2"/>
            </a:solidFill>
          </a:ln>
        </p:spPr>
        <p:txBody>
          <a:bodyPr wrap="square" rtlCol="0">
            <a:spAutoFit/>
          </a:bodyPr>
          <a:lstStyle/>
          <a:p>
            <a:pPr algn="just"/>
            <a:r>
              <a:rPr lang="en-US" sz="3600" dirty="0" err="1">
                <a:latin typeface="NikoshBAN" panose="02000000000000000000" pitchFamily="2" charset="0"/>
                <a:cs typeface="NikoshBAN" panose="02000000000000000000" pitchFamily="2" charset="0"/>
              </a:rPr>
              <a:t>চুম্বকীয়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শক্তিসম্পন্ন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সাংকেতিক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নম্বরযুক্ত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গ্রাহকের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ছবি</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অন্যান্য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তথ্য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প্লাস্টিক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কার্ড</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যেটিতে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নির্দিষ্ট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ইচ্ছেমত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জায়গায়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খরচ</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a:t>
            </a:r>
            <a:r>
              <a:rPr lang="en-US" sz="3600" dirty="0">
                <a:latin typeface="NikoshBAN" panose="02000000000000000000" pitchFamily="2" charset="0"/>
                <a:cs typeface="NikoshBAN" panose="02000000000000000000" pitchFamily="2" charset="0"/>
              </a:rPr>
              <a:t>।</a:t>
            </a:r>
          </a:p>
          <a:p>
            <a:pPr algn="just"/>
            <a:r>
              <a:rPr lang="as-IN" sz="3600" dirty="0">
                <a:latin typeface="NikoshBAN" panose="02000000000000000000" pitchFamily="2" charset="0"/>
                <a:cs typeface="NikoshBAN" panose="02000000000000000000" pitchFamily="2" charset="0"/>
              </a:rPr>
              <a:t>প্রিপেইড নাম শুনেই আমরা বুজতে পারছি যে এটা </a:t>
            </a:r>
            <a:r>
              <a:rPr lang="en-US" sz="3600" dirty="0" err="1">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 আমরা যা রিফিল করবো তাই ব্যবহার করবো সিম কার্ডের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মত।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বাংলাদে</a:t>
            </a:r>
            <a:r>
              <a:rPr lang="en-US" sz="3600" dirty="0" err="1">
                <a:latin typeface="NikoshBAN" panose="02000000000000000000" pitchFamily="2" charset="0"/>
                <a:cs typeface="NikoshBAN" panose="02000000000000000000" pitchFamily="2" charset="0"/>
              </a:rPr>
              <a:t>শে</a:t>
            </a:r>
            <a:r>
              <a:rPr lang="as-IN" sz="3600" dirty="0">
                <a:latin typeface="NikoshBAN" panose="02000000000000000000" pitchFamily="2" charset="0"/>
                <a:cs typeface="NikoshBAN" panose="02000000000000000000" pitchFamily="2" charset="0"/>
              </a:rPr>
              <a:t> প্রচলিত ব্য</a:t>
            </a:r>
            <a:r>
              <a:rPr lang="en-US" sz="3600" dirty="0" err="1">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কগুলো</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যে প্রিপেইড কার্ড সেবা দিয়ে থাকে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তাতে কোনো ব্য</a:t>
            </a:r>
            <a:r>
              <a:rPr lang="en-US" sz="3600" dirty="0" err="1">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ক একাউন্ট এর প্রয়োজন </a:t>
            </a:r>
            <a:r>
              <a:rPr lang="en-US" sz="3600" dirty="0" err="1">
                <a:latin typeface="NikoshBAN" panose="02000000000000000000" pitchFamily="2" charset="0"/>
                <a:cs typeface="NikoshBAN" panose="02000000000000000000" pitchFamily="2" charset="0"/>
              </a:rPr>
              <a:t>পড়ে</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প্রিপেইড কার্ডে </a:t>
            </a:r>
            <a:r>
              <a:rPr lang="en-US" sz="3600" dirty="0" err="1">
                <a:latin typeface="NikoshBAN" panose="02000000000000000000" pitchFamily="2" charset="0"/>
                <a:cs typeface="NikoshBAN" panose="02000000000000000000" pitchFamily="2" charset="0"/>
              </a:rPr>
              <a:t>খরচ</a:t>
            </a:r>
            <a:r>
              <a:rPr lang="as-IN" sz="3600" dirty="0">
                <a:latin typeface="NikoshBAN" panose="02000000000000000000" pitchFamily="2" charset="0"/>
                <a:cs typeface="NikoshBAN" panose="02000000000000000000" pitchFamily="2" charset="0"/>
              </a:rPr>
              <a:t> অন্যান্য কার্ডের তুলনায় কম।</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4110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22"/>
            <a:ext cx="9144000" cy="175171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421" t="9884" r="11572" b="16213"/>
          <a:stretch/>
        </p:blipFill>
        <p:spPr>
          <a:xfrm>
            <a:off x="27710" y="1828805"/>
            <a:ext cx="3311235" cy="25215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418" y="1801091"/>
            <a:ext cx="3754582" cy="240679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089" t="5216" r="4992" b="16699"/>
          <a:stretch/>
        </p:blipFill>
        <p:spPr>
          <a:xfrm>
            <a:off x="4585855" y="4197927"/>
            <a:ext cx="4558146" cy="266007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7354" b="18647"/>
          <a:stretch/>
        </p:blipFill>
        <p:spPr>
          <a:xfrm>
            <a:off x="0" y="4156364"/>
            <a:ext cx="4572000" cy="2660072"/>
          </a:xfrm>
          <a:prstGeom prst="rect">
            <a:avLst/>
          </a:prstGeom>
        </p:spPr>
      </p:pic>
      <p:sp>
        <p:nvSpPr>
          <p:cNvPr id="7" name="TextBox 6"/>
          <p:cNvSpPr txBox="1"/>
          <p:nvPr/>
        </p:nvSpPr>
        <p:spPr>
          <a:xfrm>
            <a:off x="3269673" y="1795776"/>
            <a:ext cx="2092037" cy="2369880"/>
          </a:xfrm>
          <a:prstGeom prst="rect">
            <a:avLst/>
          </a:prstGeom>
          <a:solidFill>
            <a:srgbClr val="FFFF00"/>
          </a:solidFill>
          <a:ln>
            <a:solidFill>
              <a:schemeClr val="tx2"/>
            </a:solidFill>
          </a:ln>
        </p:spPr>
        <p:txBody>
          <a:bodyPr wrap="square" rtlCol="0">
            <a:spAutoFit/>
          </a:bodyPr>
          <a:lstStyle/>
          <a:p>
            <a:pPr algn="ctr"/>
            <a:endParaRPr lang="en-SG" sz="2000" b="1" dirty="0">
              <a:latin typeface="NikoshBAN" panose="02000000000000000000" pitchFamily="2" charset="0"/>
              <a:cs typeface="NikoshBAN" panose="02000000000000000000" pitchFamily="2" charset="0"/>
            </a:endParaRPr>
          </a:p>
          <a:p>
            <a:pPr algn="ctr"/>
            <a:r>
              <a:rPr lang="en-SG" sz="5400" b="1" dirty="0" err="1">
                <a:latin typeface="NikoshBAN" panose="02000000000000000000" pitchFamily="2" charset="0"/>
                <a:cs typeface="NikoshBAN" panose="02000000000000000000" pitchFamily="2" charset="0"/>
              </a:rPr>
              <a:t>প্রিপেইড</a:t>
            </a:r>
            <a:endParaRPr lang="en-SG" sz="5400" b="1" dirty="0">
              <a:latin typeface="NikoshBAN" panose="02000000000000000000" pitchFamily="2" charset="0"/>
              <a:cs typeface="NikoshBAN" panose="02000000000000000000" pitchFamily="2" charset="0"/>
            </a:endParaRPr>
          </a:p>
          <a:p>
            <a:pPr algn="ct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SG" sz="5400" b="1" dirty="0">
              <a:latin typeface="NikoshBAN" panose="02000000000000000000" pitchFamily="2" charset="0"/>
              <a:cs typeface="NikoshBAN" panose="02000000000000000000" pitchFamily="2" charset="0"/>
            </a:endParaRPr>
          </a:p>
          <a:p>
            <a:pPr algn="ct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3083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3931" y="507315"/>
            <a:ext cx="4542497"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ভার্চুয়াল</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419652" y="1724453"/>
            <a:ext cx="8253291" cy="4524315"/>
          </a:xfrm>
          <a:prstGeom prst="rect">
            <a:avLst/>
          </a:prstGeom>
          <a:noFill/>
          <a:ln>
            <a:solidFill>
              <a:schemeClr val="tx2"/>
            </a:solidFill>
          </a:ln>
        </p:spPr>
        <p:txBody>
          <a:bodyPr wrap="square" rtlCol="0">
            <a:spAutoFit/>
          </a:bodyPr>
          <a:lstStyle/>
          <a:p>
            <a:pPr algn="just"/>
            <a:r>
              <a:rPr lang="as-IN" sz="3600" dirty="0">
                <a:latin typeface="NikoshBAN" panose="02000000000000000000" pitchFamily="2" charset="0"/>
                <a:cs typeface="NikoshBAN" panose="02000000000000000000" pitchFamily="2" charset="0"/>
              </a:rPr>
              <a:t>ভার্চুয়াল কার্ড হচ্ছে এক ধরণের ক্রেডিট কার্ড। </a:t>
            </a:r>
            <a:r>
              <a:rPr lang="en-US" sz="3600" dirty="0" err="1">
                <a:latin typeface="NikoshBAN" panose="02000000000000000000" pitchFamily="2" charset="0"/>
                <a:cs typeface="NikoshBAN" panose="02000000000000000000" pitchFamily="2" charset="0"/>
              </a:rPr>
              <a:t>এটি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দৃশ্যমান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কার্ড</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এটিএম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অন্যান্য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কার্ডের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একাউন্ট নাম্বার, সিকিউরিটি কোড, এক্সপায়েরি ডেট সবই এর থাকে। </a:t>
            </a:r>
            <a:r>
              <a:rPr lang="en-US" sz="3600" dirty="0" err="1">
                <a:latin typeface="NikoshBAN" panose="02000000000000000000" pitchFamily="2" charset="0"/>
                <a:cs typeface="NikoshBAN" panose="02000000000000000000" pitchFamily="2" charset="0"/>
              </a:rPr>
              <a:t>এসব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তথ্য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গ্রাহকের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ইমেইলে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নির্ধারিত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ঠিকানায়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পাঠানো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অফলাইনে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ব্যবহার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ডলারের সমপরিমাণ টাকা জমা দিলে তা ওই একাউন্টে জমা হয়ে যাবে যেটি দিয়ে ফি পরিশোধ করা যায়।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108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4526" cy="297491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159" y="2964873"/>
            <a:ext cx="6887841" cy="389312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812" t="13077" r="11810" b="12331"/>
          <a:stretch/>
        </p:blipFill>
        <p:spPr>
          <a:xfrm>
            <a:off x="4668982" y="0"/>
            <a:ext cx="4502729" cy="2964873"/>
          </a:xfrm>
          <a:prstGeom prst="rect">
            <a:avLst/>
          </a:prstGeom>
        </p:spPr>
      </p:pic>
      <p:sp>
        <p:nvSpPr>
          <p:cNvPr id="5" name="TextBox 4"/>
          <p:cNvSpPr txBox="1"/>
          <p:nvPr/>
        </p:nvSpPr>
        <p:spPr>
          <a:xfrm rot="16200000">
            <a:off x="-383883" y="4456669"/>
            <a:ext cx="3020231"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ভার্চুয়াল</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767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552" t="9261" r="9085" b="7389"/>
          <a:stretch/>
        </p:blipFill>
        <p:spPr>
          <a:xfrm>
            <a:off x="-1" y="0"/>
            <a:ext cx="4544291" cy="284018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7866"/>
          <a:stretch/>
        </p:blipFill>
        <p:spPr>
          <a:xfrm>
            <a:off x="4572000" y="0"/>
            <a:ext cx="4572000" cy="27986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4114799"/>
            <a:ext cx="4416136" cy="26462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3629" y="4142508"/>
            <a:ext cx="4271096" cy="2646217"/>
          </a:xfrm>
          <a:prstGeom prst="rect">
            <a:avLst/>
          </a:prstGeom>
        </p:spPr>
      </p:pic>
      <p:sp>
        <p:nvSpPr>
          <p:cNvPr id="9" name="TextBox 8"/>
          <p:cNvSpPr txBox="1"/>
          <p:nvPr/>
        </p:nvSpPr>
        <p:spPr>
          <a:xfrm>
            <a:off x="41565" y="2807165"/>
            <a:ext cx="9047018" cy="1323439"/>
          </a:xfrm>
          <a:prstGeom prst="rect">
            <a:avLst/>
          </a:prstGeom>
          <a:solidFill>
            <a:srgbClr val="FFFF00"/>
          </a:solidFill>
          <a:ln>
            <a:solidFill>
              <a:schemeClr val="tx2"/>
            </a:solidFill>
          </a:ln>
        </p:spPr>
        <p:txBody>
          <a:bodyPr wrap="square" rtlCol="0">
            <a:spAutoFit/>
          </a:bodyPr>
          <a:lstStyle/>
          <a:p>
            <a:pPr algn="ctr"/>
            <a:r>
              <a:rPr lang="en-SG" sz="4000" b="1" dirty="0" err="1">
                <a:latin typeface="NikoshBAN" panose="02000000000000000000" pitchFamily="2" charset="0"/>
                <a:cs typeface="NikoshBAN" panose="02000000000000000000" pitchFamily="2" charset="0"/>
              </a:rPr>
              <a:t>অন্যান্য</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কার্ডঃ</a:t>
            </a:r>
            <a:endParaRPr lang="en-SG" sz="4000" b="1" dirty="0">
              <a:latin typeface="NikoshBAN" panose="02000000000000000000" pitchFamily="2" charset="0"/>
              <a:cs typeface="NikoshBAN" panose="02000000000000000000" pitchFamily="2" charset="0"/>
            </a:endParaRPr>
          </a:p>
          <a:p>
            <a:pPr algn="ctr"/>
            <a:r>
              <a:rPr lang="en-SG" sz="4000" b="1" dirty="0" err="1">
                <a:latin typeface="NikoshBAN" panose="02000000000000000000" pitchFamily="2" charset="0"/>
                <a:cs typeface="NikoshBAN" panose="02000000000000000000" pitchFamily="2" charset="0"/>
              </a:rPr>
              <a:t>ভ্রমণ</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কার্ড</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উপহার</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কার্ড</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হজ্ব</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কার্ড</a:t>
            </a:r>
            <a:r>
              <a:rPr lang="en-SG" sz="4000" b="1" dirty="0">
                <a:latin typeface="NikoshBAN" panose="02000000000000000000" pitchFamily="2" charset="0"/>
                <a:cs typeface="NikoshBAN" panose="02000000000000000000" pitchFamily="2" charset="0"/>
              </a:rPr>
              <a:t> </a:t>
            </a:r>
            <a:r>
              <a:rPr lang="en-SG" sz="4000" b="1" dirty="0" err="1">
                <a:latin typeface="NikoshBAN" panose="02000000000000000000" pitchFamily="2" charset="0"/>
                <a:cs typeface="NikoshBAN" panose="02000000000000000000" pitchFamily="2" charset="0"/>
              </a:rPr>
              <a:t>ইত্যাদি</a:t>
            </a:r>
            <a:r>
              <a:rPr lang="en-SG" sz="4000" b="1" dirty="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233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507" y="424186"/>
            <a:ext cx="8409709"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ডেবিট</a:t>
            </a:r>
            <a:r>
              <a:rPr lang="en-SG" sz="5400" b="1" dirty="0">
                <a:latin typeface="NikoshBAN" panose="02000000000000000000" pitchFamily="2" charset="0"/>
                <a:cs typeface="NikoshBAN" panose="02000000000000000000" pitchFamily="2" charset="0"/>
              </a:rPr>
              <a:t> ও </a:t>
            </a:r>
            <a:r>
              <a:rPr lang="en-SG" sz="5400" b="1" dirty="0" err="1">
                <a:latin typeface="NikoshBAN" panose="02000000000000000000" pitchFamily="2" charset="0"/>
                <a:cs typeface="NikoshBAN" panose="02000000000000000000" pitchFamily="2" charset="0"/>
              </a:rPr>
              <a:t>ক্রেডিট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কার্ডের</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পার্থক্য</a:t>
            </a:r>
            <a:endParaRPr lang="en-US" sz="5400" b="1" dirty="0">
              <a:latin typeface="NikoshBAN" panose="02000000000000000000" pitchFamily="2" charset="0"/>
              <a:cs typeface="NikoshBAN"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75776224"/>
              </p:ext>
            </p:extLst>
          </p:nvPr>
        </p:nvGraphicFramePr>
        <p:xfrm>
          <a:off x="387927" y="1468586"/>
          <a:ext cx="8484524" cy="5059680"/>
        </p:xfrm>
        <a:graphic>
          <a:graphicData uri="http://schemas.openxmlformats.org/drawingml/2006/table">
            <a:tbl>
              <a:tblPr firstRow="1" bandRow="1">
                <a:tableStyleId>{7DF18680-E054-41AD-8BC1-D1AEF772440D}</a:tableStyleId>
              </a:tblPr>
              <a:tblGrid>
                <a:gridCol w="4186844">
                  <a:extLst>
                    <a:ext uri="{9D8B030D-6E8A-4147-A177-3AD203B41FA5}">
                      <a16:colId xmlns:a16="http://schemas.microsoft.com/office/drawing/2014/main" val="899589041"/>
                    </a:ext>
                  </a:extLst>
                </a:gridCol>
                <a:gridCol w="4297680">
                  <a:extLst>
                    <a:ext uri="{9D8B030D-6E8A-4147-A177-3AD203B41FA5}">
                      <a16:colId xmlns:a16="http://schemas.microsoft.com/office/drawing/2014/main" val="2974536603"/>
                    </a:ext>
                  </a:extLst>
                </a:gridCol>
              </a:tblGrid>
              <a:tr h="0">
                <a:tc>
                  <a:txBody>
                    <a:bodyPr/>
                    <a:lstStyle/>
                    <a:p>
                      <a:pPr algn="ctr"/>
                      <a:r>
                        <a:rPr lang="en-US" sz="2800" dirty="0" err="1">
                          <a:latin typeface="NikoshBAN" panose="02000000000000000000" pitchFamily="2" charset="0"/>
                          <a:cs typeface="NikoshBAN" panose="02000000000000000000" pitchFamily="2" charset="0"/>
                        </a:rPr>
                        <a:t>ডেবিট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err="1">
                          <a:latin typeface="NikoshBAN" panose="02000000000000000000" pitchFamily="2" charset="0"/>
                          <a:cs typeface="NikoshBAN" panose="02000000000000000000" pitchFamily="2" charset="0"/>
                        </a:rPr>
                        <a:t>ক্রেডিট</a:t>
                      </a:r>
                      <a:r>
                        <a:rPr lang="en-US" sz="2800" baseline="0" dirty="0">
                          <a:latin typeface="NikoshBAN" panose="02000000000000000000" pitchFamily="2" charset="0"/>
                          <a:cs typeface="NikoshBAN" panose="02000000000000000000" pitchFamily="2" charset="0"/>
                        </a:rPr>
                        <a:t> </a:t>
                      </a:r>
                      <a:r>
                        <a:rPr lang="en-US" sz="2800" baseline="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12867862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কার্ডের মাধ্যমে একাউন্টে শুধু নিজের জমা করা টাকা ব্যবহার করা যায়।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ব্যাংক বা আর্থিক প্রতিষ্ঠান যে ক্রেডিট লিমিট দিয়ে থাকে, সেই টাকা ক্রেডিট কার্ড দিয়ে ব্যবহার করা যায়।</a:t>
                      </a:r>
                    </a:p>
                  </a:txBody>
                  <a:tcPr/>
                </a:tc>
                <a:extLst>
                  <a:ext uri="{0D108BD9-81ED-4DB2-BD59-A6C34878D82A}">
                    <a16:rowId xmlns:a16="http://schemas.microsoft.com/office/drawing/2014/main" val="381480616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কার্ডের ক্ষেত্রে গ্রাহকের একাউন্টে টাকা জমা থাকলে প্রতিষ্ঠান কর্তৃক গ্রাহককে সুদ বা মুনাফা প্রদান করা হয় ।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কার্ডের আউটস্ট্যান্ডিং ব্যালেন্স থাকলে তার বিপরীতে গ্রাহক কর্তৃক ক্রেডিট কার্ড প্রদানকারী প্রতিষ্ঠানকে সুদ প্রদান করতে হয়।</a:t>
                      </a:r>
                    </a:p>
                  </a:txBody>
                  <a:tcPr/>
                </a:tc>
                <a:extLst>
                  <a:ext uri="{0D108BD9-81ED-4DB2-BD59-A6C34878D82A}">
                    <a16:rowId xmlns:a16="http://schemas.microsoft.com/office/drawing/2014/main" val="1499904334"/>
                  </a:ext>
                </a:extLst>
              </a:tr>
              <a:tr h="0">
                <a:tc>
                  <a:txBody>
                    <a:bodyPr/>
                    <a:lstStyle/>
                    <a:p>
                      <a:r>
                        <a:rPr lang="as-IN" sz="2800" dirty="0">
                          <a:effectLst/>
                          <a:latin typeface="NikoshBAN" panose="02000000000000000000" pitchFamily="2" charset="0"/>
                          <a:cs typeface="NikoshBAN" panose="02000000000000000000" pitchFamily="2" charset="0"/>
                        </a:rPr>
                        <a:t>ডেবিট কার্ডে কোন একোয়াটেড মান্থলি ইনস্টলমেন্ট (</a:t>
                      </a:r>
                      <a:r>
                        <a:rPr lang="as-IN" sz="2800" dirty="0">
                          <a:effectLst/>
                          <a:latin typeface="NikoshBAN" panose="02000000000000000000" pitchFamily="2" charset="0"/>
                          <a:cs typeface="NikoshBAN" panose="02000000000000000000" pitchFamily="2" charset="0"/>
                          <a:hlinkClick r:id="rId2"/>
                        </a:rPr>
                        <a:t>ইএমআই</a:t>
                      </a:r>
                      <a:r>
                        <a:rPr lang="as-IN" sz="2800" dirty="0">
                          <a:effectLst/>
                          <a:latin typeface="NikoshBAN" panose="02000000000000000000" pitchFamily="2" charset="0"/>
                          <a:cs typeface="NikoshBAN" panose="02000000000000000000" pitchFamily="2" charset="0"/>
                        </a:rPr>
                        <a:t>) সুবিধা পাওয়া যায়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একোয়াটেড মান্থলি ইনস্টলমেন্ট (ইএমআই) সুবিধা পাওয়া যায়।</a:t>
                      </a:r>
                    </a:p>
                  </a:txBody>
                  <a:tcPr/>
                </a:tc>
                <a:extLst>
                  <a:ext uri="{0D108BD9-81ED-4DB2-BD59-A6C34878D82A}">
                    <a16:rowId xmlns:a16="http://schemas.microsoft.com/office/drawing/2014/main" val="1903496181"/>
                  </a:ext>
                </a:extLst>
              </a:tr>
            </a:tbl>
          </a:graphicData>
        </a:graphic>
      </p:graphicFrame>
    </p:spTree>
    <p:extLst>
      <p:ext uri="{BB962C8B-B14F-4D97-AF65-F5344CB8AC3E}">
        <p14:creationId xmlns:p14="http://schemas.microsoft.com/office/powerpoint/2010/main" val="169918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507" y="424186"/>
            <a:ext cx="8409709"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ডেবিট</a:t>
            </a:r>
            <a:r>
              <a:rPr lang="en-SG" sz="5400" b="1" dirty="0">
                <a:latin typeface="NikoshBAN" panose="02000000000000000000" pitchFamily="2" charset="0"/>
                <a:cs typeface="NikoshBAN" panose="02000000000000000000" pitchFamily="2" charset="0"/>
              </a:rPr>
              <a:t> ও </a:t>
            </a:r>
            <a:r>
              <a:rPr lang="en-SG" sz="5400" b="1" dirty="0" err="1">
                <a:latin typeface="NikoshBAN" panose="02000000000000000000" pitchFamily="2" charset="0"/>
                <a:cs typeface="NikoshBAN" panose="02000000000000000000" pitchFamily="2" charset="0"/>
              </a:rPr>
              <a:t>ক্রেডিট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কার্ডের</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পার্থক্য</a:t>
            </a:r>
            <a:endParaRPr lang="en-US" sz="5400" b="1" dirty="0">
              <a:latin typeface="NikoshBAN" panose="02000000000000000000" pitchFamily="2" charset="0"/>
              <a:cs typeface="NikoshBAN"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64346557"/>
              </p:ext>
            </p:extLst>
          </p:nvPr>
        </p:nvGraphicFramePr>
        <p:xfrm>
          <a:off x="387927" y="1468586"/>
          <a:ext cx="8484524" cy="5151120"/>
        </p:xfrm>
        <a:graphic>
          <a:graphicData uri="http://schemas.openxmlformats.org/drawingml/2006/table">
            <a:tbl>
              <a:tblPr firstRow="1" bandRow="1">
                <a:tableStyleId>{7DF18680-E054-41AD-8BC1-D1AEF772440D}</a:tableStyleId>
              </a:tblPr>
              <a:tblGrid>
                <a:gridCol w="4186844">
                  <a:extLst>
                    <a:ext uri="{9D8B030D-6E8A-4147-A177-3AD203B41FA5}">
                      <a16:colId xmlns:a16="http://schemas.microsoft.com/office/drawing/2014/main" val="899589041"/>
                    </a:ext>
                  </a:extLst>
                </a:gridCol>
                <a:gridCol w="4297680">
                  <a:extLst>
                    <a:ext uri="{9D8B030D-6E8A-4147-A177-3AD203B41FA5}">
                      <a16:colId xmlns:a16="http://schemas.microsoft.com/office/drawing/2014/main" val="2974536603"/>
                    </a:ext>
                  </a:extLst>
                </a:gridCol>
              </a:tblGrid>
              <a:tr h="0">
                <a:tc>
                  <a:txBody>
                    <a:bodyPr/>
                    <a:lstStyle/>
                    <a:p>
                      <a:pPr algn="ctr"/>
                      <a:r>
                        <a:rPr lang="en-US" sz="2800" dirty="0" err="1">
                          <a:latin typeface="NikoshBAN" panose="02000000000000000000" pitchFamily="2" charset="0"/>
                          <a:cs typeface="NikoshBAN" panose="02000000000000000000" pitchFamily="2" charset="0"/>
                        </a:rPr>
                        <a:t>ডেবিট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err="1">
                          <a:latin typeface="NikoshBAN" panose="02000000000000000000" pitchFamily="2" charset="0"/>
                          <a:cs typeface="NikoshBAN" panose="02000000000000000000" pitchFamily="2" charset="0"/>
                        </a:rPr>
                        <a:t>ক্রেডিট</a:t>
                      </a:r>
                      <a:r>
                        <a:rPr lang="en-US" sz="2800" baseline="0" dirty="0">
                          <a:latin typeface="NikoshBAN" panose="02000000000000000000" pitchFamily="2" charset="0"/>
                          <a:cs typeface="NikoshBAN" panose="02000000000000000000" pitchFamily="2" charset="0"/>
                        </a:rPr>
                        <a:t> </a:t>
                      </a:r>
                      <a:r>
                        <a:rPr lang="en-US" sz="2800" baseline="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12867862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hlinkClick r:id="rId2"/>
                        </a:rPr>
                        <a:t>সেভিংস/কারেন্ট/এসটিডি অ্যাকাউন্টধারী</a:t>
                      </a:r>
                      <a:r>
                        <a:rPr lang="as-IN" sz="2800" dirty="0">
                          <a:effectLst/>
                          <a:latin typeface="NikoshBAN" panose="02000000000000000000" pitchFamily="2" charset="0"/>
                          <a:cs typeface="NikoshBAN" panose="02000000000000000000" pitchFamily="2" charset="0"/>
                        </a:rPr>
                        <a:t> যেকোনো গ্রাহক ডেবিট কার্ড নিতে পারে।</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গ্রহণ করার জন্য ব্যাংক বা আর্থিক প্রতিষ্ঠানে ন্যূনতম শর্ত পূরণ করতে হয়।</a:t>
                      </a:r>
                    </a:p>
                  </a:txBody>
                  <a:tcPr/>
                </a:tc>
                <a:extLst>
                  <a:ext uri="{0D108BD9-81ED-4DB2-BD59-A6C34878D82A}">
                    <a16:rowId xmlns:a16="http://schemas.microsoft.com/office/drawing/2014/main" val="1499904334"/>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কার্ডের গ্রাহকের কাছে বিল পেপার হিসেবে কোন স্টেটমেন্ট প্রদান করা হয়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গ্রাহকের কাছে স্টেটমেন্ট প্রদান করা হয়।</a:t>
                      </a:r>
                      <a:endParaRPr lang="en-US" sz="2800" dirty="0">
                        <a:effectLst/>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03496181"/>
                  </a:ext>
                </a:extLst>
              </a:tr>
              <a:tr h="0">
                <a:tc>
                  <a:txBody>
                    <a:bodyPr/>
                    <a:lstStyle/>
                    <a:p>
                      <a:r>
                        <a:rPr lang="as-IN" sz="2800" dirty="0">
                          <a:effectLst/>
                          <a:latin typeface="NikoshBAN" panose="02000000000000000000" pitchFamily="2" charset="0"/>
                          <a:cs typeface="NikoshBAN" panose="02000000000000000000" pitchFamily="2" charset="0"/>
                        </a:rPr>
                        <a:t>ব্যাংকের হিসাবধারী যেকোনো গ্রাহককে ডেবিট কার্ড প্রদান করা হয়।</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সহজে এবং যে কোন গ্রহকে প্রদান করা হয় না।</a:t>
                      </a:r>
                    </a:p>
                  </a:txBody>
                  <a:tcPr/>
                </a:tc>
                <a:extLst>
                  <a:ext uri="{0D108BD9-81ED-4DB2-BD59-A6C34878D82A}">
                    <a16:rowId xmlns:a16="http://schemas.microsoft.com/office/drawing/2014/main" val="2291305852"/>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 গ্রাহকের অ্যাকাউন্টে সাথে সংযুক্ত করা থাকে।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গ্রাহকের একাউন্টের সাথে সংযুক্ত করা থাকে না।</a:t>
                      </a:r>
                    </a:p>
                  </a:txBody>
                  <a:tcPr/>
                </a:tc>
                <a:extLst>
                  <a:ext uri="{0D108BD9-81ED-4DB2-BD59-A6C34878D82A}">
                    <a16:rowId xmlns:a16="http://schemas.microsoft.com/office/drawing/2014/main" val="2158551972"/>
                  </a:ext>
                </a:extLst>
              </a:tr>
            </a:tbl>
          </a:graphicData>
        </a:graphic>
      </p:graphicFrame>
    </p:spTree>
    <p:extLst>
      <p:ext uri="{BB962C8B-B14F-4D97-AF65-F5344CB8AC3E}">
        <p14:creationId xmlns:p14="http://schemas.microsoft.com/office/powerpoint/2010/main" val="320555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507" y="424186"/>
            <a:ext cx="8409709"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ডেবিট</a:t>
            </a:r>
            <a:r>
              <a:rPr lang="en-SG" sz="5400" b="1" dirty="0">
                <a:latin typeface="NikoshBAN" panose="02000000000000000000" pitchFamily="2" charset="0"/>
                <a:cs typeface="NikoshBAN" panose="02000000000000000000" pitchFamily="2" charset="0"/>
              </a:rPr>
              <a:t> ও </a:t>
            </a:r>
            <a:r>
              <a:rPr lang="en-SG" sz="5400" b="1" dirty="0" err="1">
                <a:latin typeface="NikoshBAN" panose="02000000000000000000" pitchFamily="2" charset="0"/>
                <a:cs typeface="NikoshBAN" panose="02000000000000000000" pitchFamily="2" charset="0"/>
              </a:rPr>
              <a:t>ক্রেডিট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কার্ডের</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পার্থক্য</a:t>
            </a:r>
            <a:endParaRPr lang="en-US" sz="5400" b="1" dirty="0">
              <a:latin typeface="NikoshBAN" panose="02000000000000000000" pitchFamily="2" charset="0"/>
              <a:cs typeface="NikoshBAN"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2446138"/>
              </p:ext>
            </p:extLst>
          </p:nvPr>
        </p:nvGraphicFramePr>
        <p:xfrm>
          <a:off x="387927" y="1468586"/>
          <a:ext cx="8484524" cy="5577840"/>
        </p:xfrm>
        <a:graphic>
          <a:graphicData uri="http://schemas.openxmlformats.org/drawingml/2006/table">
            <a:tbl>
              <a:tblPr firstRow="1" bandRow="1">
                <a:tableStyleId>{7DF18680-E054-41AD-8BC1-D1AEF772440D}</a:tableStyleId>
              </a:tblPr>
              <a:tblGrid>
                <a:gridCol w="4186844">
                  <a:extLst>
                    <a:ext uri="{9D8B030D-6E8A-4147-A177-3AD203B41FA5}">
                      <a16:colId xmlns:a16="http://schemas.microsoft.com/office/drawing/2014/main" val="899589041"/>
                    </a:ext>
                  </a:extLst>
                </a:gridCol>
                <a:gridCol w="4297680">
                  <a:extLst>
                    <a:ext uri="{9D8B030D-6E8A-4147-A177-3AD203B41FA5}">
                      <a16:colId xmlns:a16="http://schemas.microsoft.com/office/drawing/2014/main" val="2974536603"/>
                    </a:ext>
                  </a:extLst>
                </a:gridCol>
              </a:tblGrid>
              <a:tr h="0">
                <a:tc>
                  <a:txBody>
                    <a:bodyPr/>
                    <a:lstStyle/>
                    <a:p>
                      <a:pPr algn="ctr"/>
                      <a:r>
                        <a:rPr lang="en-US" sz="2800" dirty="0" err="1">
                          <a:latin typeface="NikoshBAN" panose="02000000000000000000" pitchFamily="2" charset="0"/>
                          <a:cs typeface="NikoshBAN" panose="02000000000000000000" pitchFamily="2" charset="0"/>
                        </a:rPr>
                        <a:t>ডেবিট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err="1">
                          <a:latin typeface="NikoshBAN" panose="02000000000000000000" pitchFamily="2" charset="0"/>
                          <a:cs typeface="NikoshBAN" panose="02000000000000000000" pitchFamily="2" charset="0"/>
                        </a:rPr>
                        <a:t>ক্রেডিট</a:t>
                      </a:r>
                      <a:r>
                        <a:rPr lang="en-US" sz="2800" baseline="0" dirty="0">
                          <a:latin typeface="NikoshBAN" panose="02000000000000000000" pitchFamily="2" charset="0"/>
                          <a:cs typeface="NikoshBAN" panose="02000000000000000000" pitchFamily="2" charset="0"/>
                        </a:rPr>
                        <a:t> </a:t>
                      </a:r>
                      <a:r>
                        <a:rPr lang="en-US" sz="2800" baseline="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12867862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কার্ডের বিপরীতে আর্থিক প্রতিষ্ঠানগুলো ইন্স্যুরেন্স সুবিধা প্রদান করে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কার্ডের বিপরীতে ইন্স্যুরেন্স সুবিধা প্রদান করে।</a:t>
                      </a:r>
                    </a:p>
                    <a:p>
                      <a:pPr marL="0" marR="0" lvl="0" indent="0" algn="l" defTabSz="685800" rtl="0" eaLnBrk="1" fontAlgn="auto" latinLnBrk="0" hangingPunct="1">
                        <a:lnSpc>
                          <a:spcPct val="100000"/>
                        </a:lnSpc>
                        <a:spcBef>
                          <a:spcPts val="0"/>
                        </a:spcBef>
                        <a:spcAft>
                          <a:spcPts val="0"/>
                        </a:spcAft>
                        <a:buClrTx/>
                        <a:buSzTx/>
                        <a:buFontTx/>
                        <a:buNone/>
                        <a:tabLst/>
                        <a:defRPr/>
                      </a:pPr>
                      <a:endParaRPr lang="as-IN" sz="2800" dirty="0">
                        <a:effectLst/>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499904334"/>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 ব্যবহারকারীকে কোন প্রকার সুদ বা মুনাফা দিতে হয়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নির্দিষ্ট সময়ের মধ্যে ক্রেডিট কার্ডের বিল প্রদান না করলে ব্যাংক বা আর্থিক প্রতিষ্ঠানকে </a:t>
                      </a:r>
                      <a:r>
                        <a:rPr lang="as-IN" sz="2800" dirty="0">
                          <a:effectLst/>
                          <a:latin typeface="NikoshBAN" panose="02000000000000000000" pitchFamily="2" charset="0"/>
                          <a:cs typeface="NikoshBAN" panose="02000000000000000000" pitchFamily="2" charset="0"/>
                          <a:hlinkClick r:id="rId2"/>
                        </a:rPr>
                        <a:t>সুদ</a:t>
                      </a:r>
                      <a:r>
                        <a:rPr lang="as-IN" sz="2800" dirty="0">
                          <a:effectLst/>
                          <a:latin typeface="NikoshBAN" panose="02000000000000000000" pitchFamily="2" charset="0"/>
                          <a:cs typeface="NikoshBAN" panose="02000000000000000000" pitchFamily="2" charset="0"/>
                        </a:rPr>
                        <a:t> প্রদান করতে হয়।</a:t>
                      </a:r>
                    </a:p>
                  </a:txBody>
                  <a:tcPr/>
                </a:tc>
                <a:extLst>
                  <a:ext uri="{0D108BD9-81ED-4DB2-BD59-A6C34878D82A}">
                    <a16:rowId xmlns:a16="http://schemas.microsoft.com/office/drawing/2014/main" val="1903496181"/>
                  </a:ext>
                </a:extLst>
              </a:tr>
              <a:tr h="0">
                <a:tc>
                  <a:txBody>
                    <a:bodyPr/>
                    <a:lstStyle/>
                    <a:p>
                      <a:r>
                        <a:rPr lang="as-IN" sz="2800" dirty="0">
                          <a:effectLst/>
                          <a:latin typeface="NikoshBAN" panose="02000000000000000000" pitchFamily="2" charset="0"/>
                          <a:cs typeface="NikoshBAN" panose="02000000000000000000" pitchFamily="2" charset="0"/>
                        </a:rPr>
                        <a:t>ডেবিট কার্ডের জন্য গ্রাহকের ক্রেডিট ইনফরমেশন ব্যুরো (সিআইবি) যাচাই করা হয়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কার্ডের জন্য গ্রাহকের ক্রেডিট ইনফরমেশন ব্যুরো (সিআইবি) যাচাই করা হয়।</a:t>
                      </a:r>
                    </a:p>
                  </a:txBody>
                  <a:tcPr/>
                </a:tc>
                <a:extLst>
                  <a:ext uri="{0D108BD9-81ED-4DB2-BD59-A6C34878D82A}">
                    <a16:rowId xmlns:a16="http://schemas.microsoft.com/office/drawing/2014/main" val="2291305852"/>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 সাধারণত একটি কারেন্সি প্রদান করা হয়ে থাকে।</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মাল্টি কারেন্সির হয়ে থাকে।</a:t>
                      </a:r>
                    </a:p>
                  </a:txBody>
                  <a:tcPr/>
                </a:tc>
                <a:extLst>
                  <a:ext uri="{0D108BD9-81ED-4DB2-BD59-A6C34878D82A}">
                    <a16:rowId xmlns:a16="http://schemas.microsoft.com/office/drawing/2014/main" val="651071696"/>
                  </a:ext>
                </a:extLst>
              </a:tr>
            </a:tbl>
          </a:graphicData>
        </a:graphic>
      </p:graphicFrame>
    </p:spTree>
    <p:extLst>
      <p:ext uri="{BB962C8B-B14F-4D97-AF65-F5344CB8AC3E}">
        <p14:creationId xmlns:p14="http://schemas.microsoft.com/office/powerpoint/2010/main" val="1909164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507" y="424186"/>
            <a:ext cx="8409709" cy="923330"/>
          </a:xfrm>
          <a:prstGeom prst="rect">
            <a:avLst/>
          </a:prstGeom>
          <a:solidFill>
            <a:srgbClr val="FFFF00"/>
          </a:solidFill>
          <a:ln>
            <a:solidFill>
              <a:schemeClr val="tx2"/>
            </a:solidFill>
          </a:ln>
        </p:spPr>
        <p:txBody>
          <a:bodyPr wrap="square" rtlCol="0">
            <a:spAutoFit/>
          </a:bodyPr>
          <a:lstStyle/>
          <a:p>
            <a:pPr algn="ctr"/>
            <a:r>
              <a:rPr lang="en-SG" sz="5400" b="1" dirty="0" err="1">
                <a:latin typeface="NikoshBAN" panose="02000000000000000000" pitchFamily="2" charset="0"/>
                <a:cs typeface="NikoshBAN" panose="02000000000000000000" pitchFamily="2" charset="0"/>
              </a:rPr>
              <a:t>ডেবিট</a:t>
            </a:r>
            <a:r>
              <a:rPr lang="en-SG" sz="5400" b="1" dirty="0">
                <a:latin typeface="NikoshBAN" panose="02000000000000000000" pitchFamily="2" charset="0"/>
                <a:cs typeface="NikoshBAN" panose="02000000000000000000" pitchFamily="2" charset="0"/>
              </a:rPr>
              <a:t> ও </a:t>
            </a:r>
            <a:r>
              <a:rPr lang="en-SG" sz="5400" b="1" dirty="0" err="1">
                <a:latin typeface="NikoshBAN" panose="02000000000000000000" pitchFamily="2" charset="0"/>
                <a:cs typeface="NikoshBAN" panose="02000000000000000000" pitchFamily="2" charset="0"/>
              </a:rPr>
              <a:t>ক্রেডিট</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কার্ডের</a:t>
            </a:r>
            <a:r>
              <a:rPr lang="en-SG" sz="5400" b="1" dirty="0">
                <a:latin typeface="NikoshBAN" panose="02000000000000000000" pitchFamily="2" charset="0"/>
                <a:cs typeface="NikoshBAN" panose="02000000000000000000" pitchFamily="2" charset="0"/>
              </a:rPr>
              <a:t> </a:t>
            </a:r>
            <a:r>
              <a:rPr lang="en-SG" sz="5400" b="1" dirty="0" err="1">
                <a:latin typeface="NikoshBAN" panose="02000000000000000000" pitchFamily="2" charset="0"/>
                <a:cs typeface="NikoshBAN" panose="02000000000000000000" pitchFamily="2" charset="0"/>
              </a:rPr>
              <a:t>পার্থক্য</a:t>
            </a:r>
            <a:endParaRPr lang="en-US" sz="5400" b="1" dirty="0">
              <a:latin typeface="NikoshBAN" panose="02000000000000000000" pitchFamily="2" charset="0"/>
              <a:cs typeface="NikoshBAN"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64722168"/>
              </p:ext>
            </p:extLst>
          </p:nvPr>
        </p:nvGraphicFramePr>
        <p:xfrm>
          <a:off x="387927" y="1468586"/>
          <a:ext cx="8484524" cy="5151120"/>
        </p:xfrm>
        <a:graphic>
          <a:graphicData uri="http://schemas.openxmlformats.org/drawingml/2006/table">
            <a:tbl>
              <a:tblPr firstRow="1" bandRow="1">
                <a:tableStyleId>{7DF18680-E054-41AD-8BC1-D1AEF772440D}</a:tableStyleId>
              </a:tblPr>
              <a:tblGrid>
                <a:gridCol w="4186844">
                  <a:extLst>
                    <a:ext uri="{9D8B030D-6E8A-4147-A177-3AD203B41FA5}">
                      <a16:colId xmlns:a16="http://schemas.microsoft.com/office/drawing/2014/main" val="899589041"/>
                    </a:ext>
                  </a:extLst>
                </a:gridCol>
                <a:gridCol w="4297680">
                  <a:extLst>
                    <a:ext uri="{9D8B030D-6E8A-4147-A177-3AD203B41FA5}">
                      <a16:colId xmlns:a16="http://schemas.microsoft.com/office/drawing/2014/main" val="2974536603"/>
                    </a:ext>
                  </a:extLst>
                </a:gridCol>
              </a:tblGrid>
              <a:tr h="0">
                <a:tc>
                  <a:txBody>
                    <a:bodyPr/>
                    <a:lstStyle/>
                    <a:p>
                      <a:pPr algn="ctr"/>
                      <a:r>
                        <a:rPr lang="en-US" sz="2800" dirty="0" err="1">
                          <a:latin typeface="NikoshBAN" panose="02000000000000000000" pitchFamily="2" charset="0"/>
                          <a:cs typeface="NikoshBAN" panose="02000000000000000000" pitchFamily="2" charset="0"/>
                        </a:rPr>
                        <a:t>ডেবিট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tc>
                  <a:txBody>
                    <a:bodyPr/>
                    <a:lstStyle/>
                    <a:p>
                      <a:pPr algn="ctr"/>
                      <a:r>
                        <a:rPr lang="en-US" sz="2800" dirty="0" err="1">
                          <a:latin typeface="NikoshBAN" panose="02000000000000000000" pitchFamily="2" charset="0"/>
                          <a:cs typeface="NikoshBAN" panose="02000000000000000000" pitchFamily="2" charset="0"/>
                        </a:rPr>
                        <a:t>ক্রেডিট</a:t>
                      </a:r>
                      <a:r>
                        <a:rPr lang="en-US" sz="2800" baseline="0" dirty="0">
                          <a:latin typeface="NikoshBAN" panose="02000000000000000000" pitchFamily="2" charset="0"/>
                          <a:cs typeface="NikoshBAN" panose="02000000000000000000" pitchFamily="2" charset="0"/>
                        </a:rPr>
                        <a:t> </a:t>
                      </a:r>
                      <a:r>
                        <a:rPr lang="en-US" sz="2800" baseline="0" dirty="0" err="1">
                          <a:latin typeface="NikoshBAN" panose="02000000000000000000" pitchFamily="2" charset="0"/>
                          <a:cs typeface="NikoshBAN" panose="02000000000000000000" pitchFamily="2" charset="0"/>
                        </a:rPr>
                        <a:t>কার্ড</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128678626"/>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ডেবিট কার্ডে কোন একোয়াটেড মান্থলি ইনস্টলমেন্ট (</a:t>
                      </a:r>
                      <a:r>
                        <a:rPr lang="as-IN" sz="2800" dirty="0">
                          <a:effectLst/>
                          <a:latin typeface="NikoshBAN" panose="02000000000000000000" pitchFamily="2" charset="0"/>
                          <a:cs typeface="NikoshBAN" panose="02000000000000000000" pitchFamily="2" charset="0"/>
                          <a:hlinkClick r:id="rId2"/>
                        </a:rPr>
                        <a:t>ইএমআই</a:t>
                      </a:r>
                      <a:r>
                        <a:rPr lang="as-IN" sz="2800" dirty="0">
                          <a:effectLst/>
                          <a:latin typeface="NikoshBAN" panose="02000000000000000000" pitchFamily="2" charset="0"/>
                          <a:cs typeface="NikoshBAN" panose="02000000000000000000" pitchFamily="2" charset="0"/>
                        </a:rPr>
                        <a:t>) সুবিধা পাওয়া যায়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একোয়াটেড মান্থলি ইনস্টলমেন্ট (ইএমআই) সুবিধা পাওয়া যায়।</a:t>
                      </a:r>
                    </a:p>
                  </a:txBody>
                  <a:tcPr/>
                </a:tc>
                <a:extLst>
                  <a:ext uri="{0D108BD9-81ED-4DB2-BD59-A6C34878D82A}">
                    <a16:rowId xmlns:a16="http://schemas.microsoft.com/office/drawing/2014/main" val="3814806166"/>
                  </a:ext>
                </a:extLst>
              </a:tr>
              <a:tr h="0">
                <a:tc>
                  <a:txBody>
                    <a:bodyPr/>
                    <a:lstStyle/>
                    <a:p>
                      <a:r>
                        <a:rPr lang="as-IN" sz="2800" dirty="0">
                          <a:effectLst/>
                          <a:latin typeface="NikoshBAN" panose="02000000000000000000" pitchFamily="2" charset="0"/>
                          <a:cs typeface="NikoshBAN" panose="02000000000000000000" pitchFamily="2" charset="0"/>
                        </a:rPr>
                        <a:t>ডেবিট কার্ডে কেনাকাটার পর পুনরায় পেমেন্ট করার প্রয়োজন হয় না। </a:t>
                      </a:r>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 কেনাকাটা পর পুনরায় পেমেন্ট করতে হয়</a:t>
                      </a:r>
                      <a:r>
                        <a:rPr lang="en-US" sz="2800" dirty="0">
                          <a:effectLst/>
                          <a:latin typeface="NikoshBAN" panose="02000000000000000000" pitchFamily="2" charset="0"/>
                          <a:cs typeface="NikoshBAN" panose="02000000000000000000" pitchFamily="2" charset="0"/>
                        </a:rPr>
                        <a:t>।</a:t>
                      </a:r>
                    </a:p>
                  </a:txBody>
                  <a:tcPr/>
                </a:tc>
                <a:extLst>
                  <a:ext uri="{0D108BD9-81ED-4DB2-BD59-A6C34878D82A}">
                    <a16:rowId xmlns:a16="http://schemas.microsoft.com/office/drawing/2014/main" val="1499904334"/>
                  </a:ext>
                </a:extLst>
              </a:tr>
              <a:tr h="0">
                <a:tc>
                  <a:txBody>
                    <a:bodyPr/>
                    <a:lstStyle/>
                    <a:p>
                      <a:r>
                        <a:rPr lang="as-IN" sz="2800" dirty="0">
                          <a:effectLst/>
                          <a:latin typeface="NikoshBAN" panose="02000000000000000000" pitchFamily="2" charset="0"/>
                          <a:cs typeface="NikoshBAN" panose="02000000000000000000" pitchFamily="2" charset="0"/>
                        </a:rPr>
                        <a:t>ডেবিট কার্ডধারীকে কোন প্রসেসিং ফি প্রদান করতে হয় না। </a:t>
                      </a:r>
                      <a:endParaRPr lang="en-US" sz="2800" dirty="0">
                        <a:effectLst/>
                        <a:latin typeface="NikoshBAN" panose="02000000000000000000" pitchFamily="2" charset="0"/>
                        <a:cs typeface="NikoshBAN" panose="02000000000000000000" pitchFamily="2" charset="0"/>
                      </a:endParaRPr>
                    </a:p>
                    <a:p>
                      <a:endParaRPr lang="en-US"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effectLst/>
                          <a:latin typeface="NikoshBAN" panose="02000000000000000000" pitchFamily="2" charset="0"/>
                          <a:cs typeface="NikoshBAN" panose="02000000000000000000" pitchFamily="2" charset="0"/>
                        </a:rPr>
                        <a:t>ক্রেডিট কার্ডের গ্রাহককে জয়নিং, প্রসেসিং ফি, লেট পেমেন্ট ফি, বার্ষিক ফি প্রদান করতে হয়।</a:t>
                      </a:r>
                    </a:p>
                  </a:txBody>
                  <a:tcPr/>
                </a:tc>
                <a:extLst>
                  <a:ext uri="{0D108BD9-81ED-4DB2-BD59-A6C34878D82A}">
                    <a16:rowId xmlns:a16="http://schemas.microsoft.com/office/drawing/2014/main" val="190349618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latin typeface="NikoshBAN" panose="02000000000000000000" pitchFamily="2" charset="0"/>
                          <a:cs typeface="NikoshBAN" panose="02000000000000000000" pitchFamily="2" charset="0"/>
                        </a:rPr>
                        <a:t>ডেবিট কার্ডকে ক্যাশ কার্ড বলা চলে।</a:t>
                      </a:r>
                      <a:endParaRPr lang="as-IN" sz="2800" dirty="0">
                        <a:effectLst/>
                        <a:latin typeface="NikoshBAN" panose="02000000000000000000" pitchFamily="2" charset="0"/>
                        <a:cs typeface="NikoshBAN" panose="02000000000000000000" pitchFamily="2"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as-IN" sz="2800" dirty="0">
                          <a:latin typeface="NikoshBAN" panose="02000000000000000000" pitchFamily="2" charset="0"/>
                          <a:cs typeface="NikoshBAN" panose="02000000000000000000" pitchFamily="2" charset="0"/>
                        </a:rPr>
                        <a:t>ক্রেডিট কার্ডকে এক কথায় লোন কার্ড বলা চলে।</a:t>
                      </a:r>
                      <a:endParaRPr lang="as-IN" sz="2800" dirty="0">
                        <a:effectLst/>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689802339"/>
                  </a:ext>
                </a:extLst>
              </a:tr>
            </a:tbl>
          </a:graphicData>
        </a:graphic>
      </p:graphicFrame>
    </p:spTree>
    <p:extLst>
      <p:ext uri="{BB962C8B-B14F-4D97-AF65-F5344CB8AC3E}">
        <p14:creationId xmlns:p14="http://schemas.microsoft.com/office/powerpoint/2010/main" val="221297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5673" y="3865418"/>
            <a:ext cx="2826327" cy="1849581"/>
          </a:xfrm>
          <a:solidFill>
            <a:schemeClr val="accent4">
              <a:lumMod val="20000"/>
              <a:lumOff val="80000"/>
            </a:schemeClr>
          </a:solidFill>
        </p:spPr>
        <p:txBody>
          <a:bodyPr>
            <a:noAutofit/>
          </a:bodyPr>
          <a:lstStyle/>
          <a:p>
            <a:pPr algn="ctr">
              <a:buNone/>
            </a:pPr>
            <a:r>
              <a:rPr lang="en-US" sz="3600" b="1" dirty="0" err="1">
                <a:latin typeface="NikoshBAN" pitchFamily="2" charset="0"/>
                <a:cs typeface="NikoshBAN" pitchFamily="2" charset="0"/>
              </a:rPr>
              <a:t>সময়</a:t>
            </a:r>
            <a:r>
              <a:rPr lang="en-US" sz="3600" b="1" dirty="0">
                <a:latin typeface="NikoshBAN" pitchFamily="2" charset="0"/>
                <a:cs typeface="NikoshBAN" pitchFamily="2" charset="0"/>
              </a:rPr>
              <a:t>: 3০ </a:t>
            </a:r>
            <a:r>
              <a:rPr lang="en-US" sz="3600" b="1" dirty="0" err="1">
                <a:latin typeface="NikoshBAN" pitchFamily="2" charset="0"/>
                <a:cs typeface="NikoshBAN" pitchFamily="2" charset="0"/>
              </a:rPr>
              <a:t>মিনিট</a:t>
            </a:r>
            <a:endParaRPr lang="en-US" sz="3600" b="1" dirty="0">
              <a:latin typeface="NikoshBAN" pitchFamily="2" charset="0"/>
              <a:cs typeface="NikoshBAN" pitchFamily="2" charset="0"/>
            </a:endParaRPr>
          </a:p>
          <a:p>
            <a:pPr algn="ctr">
              <a:buNone/>
            </a:pPr>
            <a:r>
              <a:rPr lang="en-SG" sz="3600" b="1" dirty="0" err="1">
                <a:latin typeface="NikoshBAN" pitchFamily="2" charset="0"/>
                <a:cs typeface="NikoshBAN" pitchFamily="2" charset="0"/>
              </a:rPr>
              <a:t>তারিখ</a:t>
            </a:r>
            <a:r>
              <a:rPr lang="en-SG" sz="3600" b="1" dirty="0">
                <a:latin typeface="NikoshBAN" pitchFamily="2" charset="0"/>
                <a:cs typeface="NikoshBAN" pitchFamily="2" charset="0"/>
              </a:rPr>
              <a:t> : </a:t>
            </a:r>
          </a:p>
          <a:p>
            <a:pPr algn="ctr">
              <a:buNone/>
            </a:pPr>
            <a:r>
              <a:rPr lang="en-SG" sz="3600" b="1" dirty="0">
                <a:latin typeface="NikoshBAN" pitchFamily="2" charset="0"/>
                <a:cs typeface="NikoshBAN" pitchFamily="2" charset="0"/>
              </a:rPr>
              <a:t>12/11/২০20</a:t>
            </a:r>
            <a:endParaRPr lang="en-US" sz="36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27" y="512617"/>
            <a:ext cx="4888846" cy="52023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592" y="512617"/>
            <a:ext cx="2644408" cy="3060236"/>
          </a:xfrm>
          <a:prstGeom prst="rect">
            <a:avLst/>
          </a:prstGeom>
        </p:spPr>
      </p:pic>
    </p:spTree>
    <p:extLst>
      <p:ext uri="{BB962C8B-B14F-4D97-AF65-F5344CB8AC3E}">
        <p14:creationId xmlns:p14="http://schemas.microsoft.com/office/powerpoint/2010/main" val="3560799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9522" y="884905"/>
            <a:ext cx="4572001" cy="1015663"/>
          </a:xfrm>
          <a:prstGeom prst="rect">
            <a:avLst/>
          </a:prstGeom>
          <a:solidFill>
            <a:schemeClr val="accent3">
              <a:lumMod val="20000"/>
              <a:lumOff val="80000"/>
            </a:schemeClr>
          </a:solidFill>
          <a:ln>
            <a:solidFill>
              <a:schemeClr val="tx2"/>
            </a:solidFill>
          </a:ln>
        </p:spPr>
        <p:txBody>
          <a:bodyPr wrap="square" rtlCol="0">
            <a:spAutoFit/>
          </a:bodyPr>
          <a:lstStyle/>
          <a:p>
            <a:pPr algn="ctr"/>
            <a:r>
              <a:rPr lang="en-SG" sz="6000" dirty="0" err="1">
                <a:latin typeface="NikoshBAN" panose="02000000000000000000" pitchFamily="2" charset="0"/>
                <a:cs typeface="NikoshBAN" panose="02000000000000000000" pitchFamily="2" charset="0"/>
              </a:rPr>
              <a:t>অর্জন</a:t>
            </a:r>
            <a:r>
              <a:rPr lang="en-SG" sz="6000" dirty="0">
                <a:latin typeface="NikoshBAN" panose="02000000000000000000" pitchFamily="2" charset="0"/>
                <a:cs typeface="NikoshBAN" panose="02000000000000000000" pitchFamily="2" charset="0"/>
              </a:rPr>
              <a:t> </a:t>
            </a:r>
            <a:r>
              <a:rPr lang="en-SG" sz="6000" dirty="0" err="1">
                <a:latin typeface="NikoshBAN" panose="02000000000000000000" pitchFamily="2" charset="0"/>
                <a:cs typeface="NikoshBAN" panose="02000000000000000000" pitchFamily="2" charset="0"/>
              </a:rPr>
              <a:t>যাচাই</a:t>
            </a:r>
            <a:endParaRPr lang="en-US" sz="6000" dirty="0">
              <a:latin typeface="NikoshBAN" panose="02000000000000000000" pitchFamily="2" charset="0"/>
              <a:cs typeface="NikoshBAN" panose="02000000000000000000" pitchFamily="2" charset="0"/>
            </a:endParaRPr>
          </a:p>
        </p:txBody>
      </p:sp>
      <p:sp>
        <p:nvSpPr>
          <p:cNvPr id="2" name="Rectangle 1">
            <a:hlinkClick r:id="rId2" action="ppaction://hlinkfile"/>
          </p:cNvPr>
          <p:cNvSpPr/>
          <p:nvPr/>
        </p:nvSpPr>
        <p:spPr>
          <a:xfrm>
            <a:off x="2216728" y="2840181"/>
            <a:ext cx="4322618" cy="27016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NikoshBAN" panose="02000000000000000000" pitchFamily="2" charset="0"/>
                <a:cs typeface="NikoshBAN" panose="02000000000000000000" pitchFamily="2" charset="0"/>
              </a:rPr>
              <a:t>কার্ডের</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আদ্যোপান্ত</a:t>
            </a:r>
            <a:r>
              <a:rPr lang="en-US" sz="3600" dirty="0">
                <a:solidFill>
                  <a:srgbClr val="FF0000"/>
                </a:solidFill>
                <a:latin typeface="NikoshBAN" panose="02000000000000000000" pitchFamily="2" charset="0"/>
                <a:cs typeface="NikoshBAN" panose="02000000000000000000" pitchFamily="2" charset="0"/>
              </a:rPr>
              <a:t> ও </a:t>
            </a:r>
            <a:r>
              <a:rPr lang="en-US" sz="3600" dirty="0" err="1">
                <a:solidFill>
                  <a:srgbClr val="FF0000"/>
                </a:solidFill>
                <a:latin typeface="NikoshBAN" panose="02000000000000000000" pitchFamily="2" charset="0"/>
                <a:cs typeface="NikoshBAN" panose="02000000000000000000" pitchFamily="2" charset="0"/>
              </a:rPr>
              <a:t>বিস্তারিত</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আলোচনা</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366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1536" y="1120880"/>
            <a:ext cx="4734232" cy="1107996"/>
          </a:xfrm>
          <a:prstGeom prst="rect">
            <a:avLst/>
          </a:prstGeom>
          <a:solidFill>
            <a:schemeClr val="accent6">
              <a:lumMod val="20000"/>
              <a:lumOff val="80000"/>
            </a:schemeClr>
          </a:solidFill>
          <a:ln>
            <a:solidFill>
              <a:schemeClr val="tx2"/>
            </a:solidFill>
          </a:ln>
        </p:spPr>
        <p:txBody>
          <a:bodyPr wrap="square" rtlCol="0">
            <a:spAutoFit/>
          </a:bodyPr>
          <a:lstStyle/>
          <a:p>
            <a:pPr algn="ctr"/>
            <a:r>
              <a:rPr lang="bn-BD" sz="6600" dirty="0">
                <a:latin typeface="NikoshBAN" panose="02000000000000000000" pitchFamily="2" charset="0"/>
                <a:cs typeface="NikoshBAN" panose="02000000000000000000" pitchFamily="2" charset="0"/>
              </a:rPr>
              <a:t>বাড়ির কাজ</a:t>
            </a:r>
            <a:endParaRPr lang="en-US" sz="6600" dirty="0">
              <a:latin typeface="NikoshBAN" panose="02000000000000000000" pitchFamily="2" charset="0"/>
              <a:cs typeface="NikoshBAN" panose="02000000000000000000" pitchFamily="2" charset="0"/>
            </a:endParaRPr>
          </a:p>
        </p:txBody>
      </p:sp>
      <p:sp>
        <p:nvSpPr>
          <p:cNvPr id="3" name="TextBox 2"/>
          <p:cNvSpPr txBox="1"/>
          <p:nvPr/>
        </p:nvSpPr>
        <p:spPr>
          <a:xfrm>
            <a:off x="221672" y="2802195"/>
            <a:ext cx="8714510" cy="2123658"/>
          </a:xfrm>
          <a:prstGeom prst="rect">
            <a:avLst/>
          </a:prstGeom>
          <a:noFill/>
          <a:ln>
            <a:solidFill>
              <a:schemeClr val="tx2"/>
            </a:solidFill>
          </a:ln>
        </p:spPr>
        <p:txBody>
          <a:bodyPr wrap="square" rtlCol="0">
            <a:spAutoFit/>
          </a:bodyPr>
          <a:lstStyle/>
          <a:p>
            <a:pPr algn="ctr"/>
            <a:r>
              <a:rPr lang="en-US" sz="4800" dirty="0" err="1">
                <a:latin typeface="NikoshBAN" panose="02000000000000000000" pitchFamily="2" charset="0"/>
                <a:cs typeface="NikoshBAN" panose="02000000000000000000" pitchFamily="2" charset="0"/>
              </a:rPr>
              <a:t>নিচের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ক্লাসটি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পুনরায়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দেখবে</a:t>
            </a:r>
            <a:endParaRPr lang="en-US" sz="4800" dirty="0">
              <a:latin typeface="NikoshBAN" panose="02000000000000000000" pitchFamily="2" charset="0"/>
              <a:cs typeface="NikoshBAN" panose="02000000000000000000" pitchFamily="2" charset="0"/>
            </a:endParaRPr>
          </a:p>
          <a:p>
            <a:pPr algn="ctr"/>
            <a:endParaRPr lang="en-US" sz="4400" dirty="0">
              <a:latin typeface="NikoshBAN" panose="02000000000000000000" pitchFamily="2" charset="0"/>
              <a:cs typeface="NikoshBAN" panose="02000000000000000000" pitchFamily="2" charset="0"/>
            </a:endParaRPr>
          </a:p>
          <a:p>
            <a:pPr algn="ctr"/>
            <a:r>
              <a:rPr lang="en-US" sz="3600" dirty="0">
                <a:solidFill>
                  <a:srgbClr val="002060"/>
                </a:solidFill>
                <a:latin typeface="NikoshBAN" panose="02000000000000000000" pitchFamily="2" charset="0"/>
                <a:cs typeface="NikoshBAN" panose="02000000000000000000" pitchFamily="2" charset="0"/>
              </a:rPr>
              <a:t>www.facebook.com/RGCVirtualClass</a:t>
            </a:r>
            <a:endParaRPr lang="bn-BD"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8990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ankyou.jpg"/>
          <p:cNvPicPr>
            <a:picLocks noGrp="1" noChangeAspect="1"/>
          </p:cNvPicPr>
          <p:nvPr>
            <p:ph idx="1"/>
          </p:nvPr>
        </p:nvPicPr>
        <p:blipFill>
          <a:blip r:embed="rId2"/>
          <a:stretch>
            <a:fillRect/>
          </a:stretch>
        </p:blipFill>
        <p:spPr>
          <a:xfrm>
            <a:off x="737418" y="983632"/>
            <a:ext cx="7654413" cy="4416007"/>
          </a:xfrm>
        </p:spPr>
      </p:pic>
      <p:sp>
        <p:nvSpPr>
          <p:cNvPr id="4" name="Date Placeholder 3"/>
          <p:cNvSpPr>
            <a:spLocks noGrp="1"/>
          </p:cNvSpPr>
          <p:nvPr>
            <p:ph type="dt" sz="half" idx="10"/>
          </p:nvPr>
        </p:nvSpPr>
        <p:spPr/>
        <p:txBody>
          <a:bodyPr/>
          <a:lstStyle/>
          <a:p>
            <a:fld id="{1627B85D-39AC-4C9B-A652-C58CB1B96937}" type="datetime1">
              <a:rPr lang="en-US" smtClean="0"/>
              <a:pPr/>
              <a:t>12/23/2020</a:t>
            </a:fld>
            <a:endParaRPr lang="en-US"/>
          </a:p>
        </p:txBody>
      </p:sp>
      <p:sp>
        <p:nvSpPr>
          <p:cNvPr id="5" name="Footer Placeholder 4"/>
          <p:cNvSpPr>
            <a:spLocks noGrp="1"/>
          </p:cNvSpPr>
          <p:nvPr>
            <p:ph type="ftr" sz="quarter" idx="11"/>
          </p:nvPr>
        </p:nvSpPr>
        <p:spPr/>
        <p:txBody>
          <a:bodyPr/>
          <a:lstStyle/>
          <a:p>
            <a:r>
              <a:rPr lang="en-US"/>
              <a:t>CEDP_Teacher's Training_8th Batch_Management_Group-6/F</a:t>
            </a:r>
          </a:p>
        </p:txBody>
      </p:sp>
      <p:sp>
        <p:nvSpPr>
          <p:cNvPr id="6" name="Slide Number Placeholder 5"/>
          <p:cNvSpPr>
            <a:spLocks noGrp="1"/>
          </p:cNvSpPr>
          <p:nvPr>
            <p:ph type="sldNum" sz="quarter" idx="12"/>
          </p:nvPr>
        </p:nvSpPr>
        <p:spPr/>
        <p:txBody>
          <a:bodyPr/>
          <a:lstStyle/>
          <a:p>
            <a:fld id="{02E2C8E3-2ACC-435A-99A7-6B78584471E3}" type="slidenum">
              <a:rPr lang="en-US" smtClean="0"/>
              <a:pPr/>
              <a:t>32</a:t>
            </a:fld>
            <a:endParaRPr lang="en-US"/>
          </a:p>
        </p:txBody>
      </p:sp>
    </p:spTree>
    <p:extLst>
      <p:ext uri="{BB962C8B-B14F-4D97-AF65-F5344CB8AC3E}">
        <p14:creationId xmlns:p14="http://schemas.microsoft.com/office/powerpoint/2010/main" val="2641296479"/>
      </p:ext>
    </p:extLst>
  </p:cSld>
  <p:clrMapOvr>
    <a:masterClrMapping/>
  </p:clrMapOvr>
  <mc:AlternateContent xmlns:mc="http://schemas.openxmlformats.org/markup-compatibility/2006" xmlns:p14="http://schemas.microsoft.com/office/powerpoint/2010/main">
    <mc:Choice Requires="p14">
      <p:transition p14:dur="0" advTm="12044"/>
    </mc:Choice>
    <mc:Fallback xmlns="">
      <p:transition advTm="120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1" y="2493819"/>
            <a:ext cx="3020291" cy="199505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55" t="14041" r="7055" b="55252"/>
          <a:stretch/>
        </p:blipFill>
        <p:spPr>
          <a:xfrm>
            <a:off x="207818" y="277093"/>
            <a:ext cx="8783782" cy="2230579"/>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1279" r="10269"/>
          <a:stretch/>
        </p:blipFill>
        <p:spPr>
          <a:xfrm>
            <a:off x="193963" y="4475020"/>
            <a:ext cx="8797637" cy="225829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50" y="2507673"/>
            <a:ext cx="3099108" cy="200890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4949" y="2452254"/>
            <a:ext cx="2648471" cy="2036619"/>
          </a:xfrm>
          <a:prstGeom prst="rect">
            <a:avLst/>
          </a:prstGeom>
        </p:spPr>
      </p:pic>
    </p:spTree>
    <p:extLst>
      <p:ext uri="{BB962C8B-B14F-4D97-AF65-F5344CB8AC3E}">
        <p14:creationId xmlns:p14="http://schemas.microsoft.com/office/powerpoint/2010/main" val="371313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709" y="1"/>
            <a:ext cx="4544291" cy="256309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668983" cy="25769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794" y="4710545"/>
            <a:ext cx="2927206" cy="214745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144"/>
          <a:stretch/>
        </p:blipFill>
        <p:spPr>
          <a:xfrm>
            <a:off x="0" y="2563091"/>
            <a:ext cx="3255819" cy="214745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609" t="4848" r="1421" b="4613"/>
          <a:stretch/>
        </p:blipFill>
        <p:spPr>
          <a:xfrm>
            <a:off x="3200395" y="4724400"/>
            <a:ext cx="3034147" cy="2133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2521527"/>
            <a:ext cx="2895600" cy="217516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710545"/>
            <a:ext cx="3186544" cy="2147455"/>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2559" t="2187" r="2557" b="3791"/>
          <a:stretch/>
        </p:blipFill>
        <p:spPr>
          <a:xfrm>
            <a:off x="3214255" y="2521528"/>
            <a:ext cx="3020290" cy="2202872"/>
          </a:xfrm>
          <a:prstGeom prst="rect">
            <a:avLst/>
          </a:prstGeom>
        </p:spPr>
      </p:pic>
    </p:spTree>
    <p:extLst>
      <p:ext uri="{BB962C8B-B14F-4D97-AF65-F5344CB8AC3E}">
        <p14:creationId xmlns:p14="http://schemas.microsoft.com/office/powerpoint/2010/main" val="136964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946080" y="254538"/>
            <a:ext cx="4135582" cy="273921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SG" sz="4800" dirty="0" err="1">
                <a:solidFill>
                  <a:srgbClr val="002060"/>
                </a:solidFill>
                <a:latin typeface="NikoshBAN" panose="02000000000000000000" pitchFamily="2" charset="0"/>
                <a:cs typeface="NikoshBAN" panose="02000000000000000000" pitchFamily="2" charset="0"/>
              </a:rPr>
              <a:t>ইলেকট্রনিক</a:t>
            </a:r>
            <a:r>
              <a:rPr lang="en-SG" sz="4800" dirty="0">
                <a:solidFill>
                  <a:srgbClr val="002060"/>
                </a:solidFill>
                <a:latin typeface="NikoshBAN" panose="02000000000000000000" pitchFamily="2" charset="0"/>
                <a:cs typeface="NikoshBAN" panose="02000000000000000000" pitchFamily="2" charset="0"/>
              </a:rPr>
              <a:t> ও</a:t>
            </a:r>
          </a:p>
          <a:p>
            <a:pPr algn="ctr"/>
            <a:r>
              <a:rPr lang="en-SG" sz="4800" dirty="0">
                <a:solidFill>
                  <a:srgbClr val="002060"/>
                </a:solidFill>
                <a:latin typeface="NikoshBAN" panose="02000000000000000000" pitchFamily="2" charset="0"/>
                <a:cs typeface="NikoshBAN" panose="02000000000000000000" pitchFamily="2" charset="0"/>
              </a:rPr>
              <a:t> </a:t>
            </a:r>
            <a:r>
              <a:rPr lang="en-SG" sz="4800" dirty="0" err="1">
                <a:solidFill>
                  <a:srgbClr val="002060"/>
                </a:solidFill>
                <a:latin typeface="NikoshBAN" panose="02000000000000000000" pitchFamily="2" charset="0"/>
                <a:cs typeface="NikoshBAN" panose="02000000000000000000" pitchFamily="2" charset="0"/>
              </a:rPr>
              <a:t>আধুনিক</a:t>
            </a:r>
            <a:r>
              <a:rPr lang="en-SG" sz="4800" dirty="0">
                <a:solidFill>
                  <a:srgbClr val="002060"/>
                </a:solidFill>
                <a:latin typeface="NikoshBAN" panose="02000000000000000000" pitchFamily="2" charset="0"/>
                <a:cs typeface="NikoshBAN" panose="02000000000000000000" pitchFamily="2" charset="0"/>
              </a:rPr>
              <a:t> </a:t>
            </a:r>
            <a:r>
              <a:rPr lang="en-SG" sz="4800" dirty="0" err="1">
                <a:solidFill>
                  <a:srgbClr val="002060"/>
                </a:solidFill>
                <a:latin typeface="NikoshBAN" panose="02000000000000000000" pitchFamily="2" charset="0"/>
                <a:cs typeface="NikoshBAN" panose="02000000000000000000" pitchFamily="2" charset="0"/>
              </a:rPr>
              <a:t>ব্যাংকিং</a:t>
            </a:r>
            <a:endParaRPr lang="en-SG" sz="4800" dirty="0">
              <a:solidFill>
                <a:srgbClr val="002060"/>
              </a:solidFill>
              <a:latin typeface="NikoshBAN" panose="02000000000000000000" pitchFamily="2" charset="0"/>
              <a:cs typeface="NikoshBAN" panose="02000000000000000000" pitchFamily="2" charset="0"/>
            </a:endParaRPr>
          </a:p>
          <a:p>
            <a:pPr algn="ctr"/>
            <a:r>
              <a:rPr lang="en-US" sz="4400" b="1" dirty="0" err="1">
                <a:latin typeface="NikoshBAN" pitchFamily="2" charset="0"/>
                <a:cs typeface="NikoshBAN" pitchFamily="2" charset="0"/>
              </a:rPr>
              <a:t>নবম</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অধ্যায়</a:t>
            </a:r>
            <a:r>
              <a:rPr lang="en-US" sz="4400" b="1" dirty="0">
                <a:latin typeface="NikoshBAN" pitchFamily="2" charset="0"/>
                <a:cs typeface="NikoshBAN" pitchFamily="2" charset="0"/>
              </a:rPr>
              <a:t> </a:t>
            </a:r>
          </a:p>
          <a:p>
            <a:pPr algn="ctr"/>
            <a:r>
              <a:rPr lang="en-US" sz="3200" b="1" dirty="0">
                <a:latin typeface="NikoshBAN" pitchFamily="2" charset="0"/>
                <a:cs typeface="NikoshBAN" pitchFamily="2" charset="0"/>
              </a:rPr>
              <a:t>(ATM-</a:t>
            </a:r>
            <a:r>
              <a:rPr lang="en-US" sz="3200" b="1" dirty="0" err="1">
                <a:latin typeface="NikoshBAN" pitchFamily="2" charset="0"/>
                <a:cs typeface="NikoshBAN" pitchFamily="2" charset="0"/>
              </a:rPr>
              <a:t>এটিএম</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কার্ড</a:t>
            </a:r>
            <a:r>
              <a:rPr lang="en-US" sz="3200" b="1" dirty="0">
                <a:latin typeface="NikoshBAN" pitchFamily="2" charset="0"/>
                <a:cs typeface="NikoshBAN" pitchFamily="2" charset="0"/>
              </a:rPr>
              <a:t>)</a:t>
            </a:r>
            <a:endParaRPr lang="en-US" sz="3200" dirty="0">
              <a:solidFill>
                <a:srgbClr val="00206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0" y="3004704"/>
            <a:ext cx="9047018" cy="38255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0" y="249383"/>
            <a:ext cx="4911869" cy="2757054"/>
          </a:xfrm>
          <a:prstGeom prst="rect">
            <a:avLst/>
          </a:prstGeom>
        </p:spPr>
      </p:pic>
    </p:spTree>
    <p:extLst>
      <p:ext uri="{BB962C8B-B14F-4D97-AF65-F5344CB8AC3E}">
        <p14:creationId xmlns:p14="http://schemas.microsoft.com/office/powerpoint/2010/main" val="27073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66975" y="388937"/>
            <a:ext cx="4225925" cy="1033463"/>
          </a:xfrm>
          <a:solidFill>
            <a:schemeClr val="bg2"/>
          </a:solidFill>
          <a:ln w="19050">
            <a:solidFill>
              <a:srgbClr val="FF0000"/>
            </a:solidFill>
          </a:ln>
        </p:spPr>
        <p:txBody>
          <a:bodyPr>
            <a:normAutofit/>
          </a:bodyPr>
          <a:lstStyle/>
          <a:p>
            <a:pPr algn="ctr"/>
            <a:r>
              <a:rPr lang="en-US" sz="60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শিখন</a:t>
            </a:r>
            <a:r>
              <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ফল</a:t>
            </a:r>
            <a:endParaRPr lang="en-US" sz="60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Minus 2"/>
          <p:cNvSpPr/>
          <p:nvPr/>
        </p:nvSpPr>
        <p:spPr>
          <a:xfrm>
            <a:off x="2146852" y="5837582"/>
            <a:ext cx="4546048" cy="954156"/>
          </a:xfrm>
          <a:prstGeom prst="mathMin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1205947" y="5899023"/>
            <a:ext cx="755375" cy="781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977820" y="5907455"/>
            <a:ext cx="755375" cy="781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8421" y="1510145"/>
            <a:ext cx="7582012" cy="43780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NikoshBAN" panose="02000000000000000000" pitchFamily="2" charset="0"/>
                <a:cs typeface="NikoshBAN" panose="02000000000000000000" pitchFamily="2" charset="0"/>
              </a:rPr>
              <a:t>এ </a:t>
            </a:r>
            <a:r>
              <a:rPr lang="en-US" sz="4000" b="1" dirty="0" err="1">
                <a:solidFill>
                  <a:srgbClr val="0070C0"/>
                </a:solidFill>
                <a:latin typeface="NikoshBAN" panose="02000000000000000000" pitchFamily="2" charset="0"/>
                <a:cs typeface="NikoshBAN" panose="02000000000000000000" pitchFamily="2" charset="0"/>
              </a:rPr>
              <a:t>পাঠ</a:t>
            </a:r>
            <a:r>
              <a:rPr lang="en-US" sz="4000" b="1" dirty="0">
                <a:solidFill>
                  <a:srgbClr val="0070C0"/>
                </a:solidFill>
                <a:latin typeface="NikoshBAN" panose="02000000000000000000" pitchFamily="2" charset="0"/>
                <a:cs typeface="NikoshBAN" panose="02000000000000000000" pitchFamily="2" charset="0"/>
              </a:rPr>
              <a:t> </a:t>
            </a:r>
            <a:r>
              <a:rPr lang="en-US" sz="4000" b="1" dirty="0" err="1">
                <a:solidFill>
                  <a:srgbClr val="0070C0"/>
                </a:solidFill>
                <a:latin typeface="NikoshBAN" panose="02000000000000000000" pitchFamily="2" charset="0"/>
                <a:cs typeface="NikoshBAN" panose="02000000000000000000" pitchFamily="2" charset="0"/>
              </a:rPr>
              <a:t>শেষে</a:t>
            </a:r>
            <a:r>
              <a:rPr lang="en-US" sz="4000" b="1" dirty="0">
                <a:solidFill>
                  <a:srgbClr val="0070C0"/>
                </a:solidFill>
                <a:latin typeface="NikoshBAN" panose="02000000000000000000" pitchFamily="2" charset="0"/>
                <a:cs typeface="NikoshBAN" panose="02000000000000000000" pitchFamily="2" charset="0"/>
              </a:rPr>
              <a:t> </a:t>
            </a:r>
            <a:r>
              <a:rPr lang="en-US" sz="4000" b="1" dirty="0" err="1">
                <a:solidFill>
                  <a:srgbClr val="0070C0"/>
                </a:solidFill>
                <a:latin typeface="NikoshBAN" panose="02000000000000000000" pitchFamily="2" charset="0"/>
                <a:cs typeface="NikoshBAN" panose="02000000000000000000" pitchFamily="2" charset="0"/>
              </a:rPr>
              <a:t>শিক্ষার্থীরা</a:t>
            </a:r>
            <a:r>
              <a:rPr lang="en-US" sz="4000" b="1" dirty="0">
                <a:solidFill>
                  <a:srgbClr val="0070C0"/>
                </a:solidFill>
                <a:latin typeface="NikoshBAN" panose="02000000000000000000" pitchFamily="2" charset="0"/>
                <a:cs typeface="NikoshBAN" panose="02000000000000000000" pitchFamily="2" charset="0"/>
              </a:rPr>
              <a:t>-</a:t>
            </a:r>
          </a:p>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বিভিন্ন</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প্রকারের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ব্যাংক</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এটিএম</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ডেবিট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প্রিপেইড</a:t>
            </a:r>
            <a:r>
              <a:rPr lang="en-US" sz="4000" b="1" dirty="0">
                <a:solidFill>
                  <a:schemeClr val="tx1"/>
                </a:solidFill>
                <a:latin typeface="NikoshBAN" panose="02000000000000000000" pitchFamily="2" charset="0"/>
                <a:cs typeface="NikoshBAN" panose="02000000000000000000" pitchFamily="2" charset="0"/>
              </a:rPr>
              <a:t> ও </a:t>
            </a:r>
            <a:r>
              <a:rPr lang="en-US" sz="4000" b="1" dirty="0" err="1">
                <a:solidFill>
                  <a:schemeClr val="tx1"/>
                </a:solidFill>
                <a:latin typeface="NikoshBAN" panose="02000000000000000000" pitchFamily="2" charset="0"/>
                <a:cs typeface="NikoshBAN" panose="02000000000000000000" pitchFamily="2" charset="0"/>
              </a:rPr>
              <a:t>ভার্চুয়াল</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সম্পর্কে</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বলতে</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পারবে</a:t>
            </a:r>
            <a:r>
              <a:rPr lang="en-US" sz="4000" b="1" dirty="0">
                <a:solidFill>
                  <a:schemeClr val="tx1"/>
                </a:solidFill>
                <a:latin typeface="NikoshBAN" panose="02000000000000000000" pitchFamily="2" charset="0"/>
                <a:cs typeface="NikoshBAN" panose="02000000000000000000" pitchFamily="2" charset="0"/>
              </a:rPr>
              <a:t> </a:t>
            </a:r>
          </a:p>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ডেবিট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 ও </a:t>
            </a:r>
            <a:r>
              <a:rPr lang="en-US" sz="4000" b="1" dirty="0" err="1">
                <a:solidFill>
                  <a:schemeClr val="tx1"/>
                </a:solidFill>
                <a:latin typeface="NikoshBAN" panose="02000000000000000000" pitchFamily="2" charset="0"/>
                <a:cs typeface="NikoshBAN" panose="02000000000000000000" pitchFamily="2" charset="0"/>
              </a:rPr>
              <a:t>ক্রেডিট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এর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পার্থক্য</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নির্ণয়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করতে</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পারবে</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58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32684" y="652174"/>
            <a:ext cx="5360843" cy="1033463"/>
          </a:xfrm>
          <a:solidFill>
            <a:srgbClr val="FFFF00"/>
          </a:solidFill>
          <a:ln w="19050">
            <a:solidFill>
              <a:srgbClr val="FF0000"/>
            </a:solidFill>
          </a:ln>
        </p:spPr>
        <p:txBody>
          <a:bodyPr>
            <a:noAutofit/>
          </a:bodyPr>
          <a:lstStyle/>
          <a:p>
            <a:pPr algn="ct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বিভিন্ন</a:t>
            </a:r>
            <a:r>
              <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প্রকারের</a:t>
            </a:r>
            <a:r>
              <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ব্যাংক</a:t>
            </a:r>
            <a:r>
              <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কার্ড</a:t>
            </a:r>
            <a:endPar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Minus 2"/>
          <p:cNvSpPr/>
          <p:nvPr/>
        </p:nvSpPr>
        <p:spPr>
          <a:xfrm>
            <a:off x="2146852" y="5837582"/>
            <a:ext cx="4546048" cy="954156"/>
          </a:xfrm>
          <a:prstGeom prst="mathMin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1205947" y="5899023"/>
            <a:ext cx="755375" cy="781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977820" y="5907455"/>
            <a:ext cx="755375" cy="781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9985" y="1856510"/>
            <a:ext cx="7582012"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এটিএম</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-ATM Card</a:t>
            </a:r>
          </a:p>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ডেবিট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-DEBIT Card</a:t>
            </a:r>
          </a:p>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ক্রেডিট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-CREDIT Card</a:t>
            </a:r>
          </a:p>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প্রিপেইড</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-PREPAID Card</a:t>
            </a:r>
          </a:p>
          <a:p>
            <a:pPr marL="514350" indent="-514350">
              <a:buFont typeface="+mj-lt"/>
              <a:buAutoNum type="arabicPeriod"/>
            </a:pPr>
            <a:r>
              <a:rPr lang="en-US" sz="4000" b="1" dirty="0" err="1">
                <a:solidFill>
                  <a:schemeClr val="tx1"/>
                </a:solidFill>
                <a:latin typeface="NikoshBAN" panose="02000000000000000000" pitchFamily="2" charset="0"/>
                <a:cs typeface="NikoshBAN" panose="02000000000000000000" pitchFamily="2" charset="0"/>
              </a:rPr>
              <a:t>ভার্চুয়াল</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কার্ড</a:t>
            </a:r>
            <a:r>
              <a:rPr lang="en-US" sz="4000" b="1" dirty="0">
                <a:solidFill>
                  <a:schemeClr val="tx1"/>
                </a:solidFill>
                <a:latin typeface="NikoshBAN" panose="02000000000000000000" pitchFamily="2" charset="0"/>
                <a:cs typeface="NikoshBAN" panose="02000000000000000000" pitchFamily="2" charset="0"/>
              </a:rPr>
              <a:t> –VIRTUAL Card</a:t>
            </a:r>
          </a:p>
        </p:txBody>
      </p:sp>
    </p:spTree>
    <p:extLst>
      <p:ext uri="{BB962C8B-B14F-4D97-AF65-F5344CB8AC3E}">
        <p14:creationId xmlns:p14="http://schemas.microsoft.com/office/powerpoint/2010/main" val="21550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18829" y="305812"/>
            <a:ext cx="5360843" cy="747134"/>
          </a:xfrm>
          <a:solidFill>
            <a:srgbClr val="FFFF00"/>
          </a:solidFill>
          <a:ln w="19050">
            <a:solidFill>
              <a:srgbClr val="FF0000"/>
            </a:solidFill>
          </a:ln>
        </p:spPr>
        <p:txBody>
          <a:bodyPr>
            <a:noAutofit/>
          </a:bodyPr>
          <a:lstStyle/>
          <a:p>
            <a:pPr algn="ct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কার্ড</a:t>
            </a:r>
            <a:r>
              <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নেটওয়ার্ক</a:t>
            </a:r>
            <a:r>
              <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সরবরাহকারী</a:t>
            </a:r>
            <a:endParaRPr lang="en-US" sz="4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370486" y="1191491"/>
            <a:ext cx="8413288" cy="55418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600" dirty="0">
                <a:solidFill>
                  <a:srgbClr val="0070C0"/>
                </a:solidFill>
                <a:latin typeface="NikoshBAN" panose="02000000000000000000" pitchFamily="2" charset="0"/>
                <a:cs typeface="NikoshBAN" panose="02000000000000000000" pitchFamily="2" charset="0"/>
              </a:rPr>
              <a:t>সারা</a:t>
            </a:r>
            <a:r>
              <a:rPr lang="en-US" sz="3600" dirty="0">
                <a:solidFill>
                  <a:srgbClr val="0070C0"/>
                </a:solidFill>
                <a:latin typeface="NikoshBAN" panose="02000000000000000000" pitchFamily="2" charset="0"/>
                <a:cs typeface="NikoshBAN" panose="02000000000000000000" pitchFamily="2" charset="0"/>
              </a:rPr>
              <a:t> </a:t>
            </a:r>
            <a:r>
              <a:rPr lang="as-IN" sz="3600" dirty="0">
                <a:solidFill>
                  <a:srgbClr val="0070C0"/>
                </a:solidFill>
                <a:latin typeface="NikoshBAN" panose="02000000000000000000" pitchFamily="2" charset="0"/>
                <a:cs typeface="NikoshBAN" panose="02000000000000000000" pitchFamily="2" charset="0"/>
              </a:rPr>
              <a:t>বিশ্বে ইলেক্ট্রনিক ফান্ড ট্রান্সফারের সরঞ্জাম ও যন্ত্রপা</a:t>
            </a:r>
            <a:r>
              <a:rPr lang="en-US" sz="3600" dirty="0" err="1">
                <a:solidFill>
                  <a:srgbClr val="0070C0"/>
                </a:solidFill>
                <a:latin typeface="NikoshBAN" panose="02000000000000000000" pitchFamily="2" charset="0"/>
                <a:cs typeface="NikoshBAN" panose="02000000000000000000" pitchFamily="2" charset="0"/>
              </a:rPr>
              <a:t>তি</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সরবরাহকারী</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অথবা</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ইলেকট্রনিক</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পেমেন্ট</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প্রসেসিং</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নেটওয়ার্ক</a:t>
            </a:r>
            <a:r>
              <a:rPr lang="en-US" sz="3600" dirty="0">
                <a:solidFill>
                  <a:srgbClr val="0070C0"/>
                </a:solidFill>
                <a:latin typeface="NikoshBAN" panose="02000000000000000000" pitchFamily="2" charset="0"/>
                <a:cs typeface="NikoshBAN" panose="02000000000000000000" pitchFamily="2" charset="0"/>
              </a:rPr>
              <a:t> </a:t>
            </a:r>
            <a:r>
              <a:rPr lang="en-US" sz="3600" dirty="0" err="1">
                <a:solidFill>
                  <a:srgbClr val="0070C0"/>
                </a:solidFill>
                <a:latin typeface="NikoshBAN" panose="02000000000000000000" pitchFamily="2" charset="0"/>
                <a:cs typeface="NikoshBAN" panose="02000000000000000000" pitchFamily="2" charset="0"/>
              </a:rPr>
              <a:t>প্রতিষ্ঠানসমূহ</a:t>
            </a:r>
            <a:r>
              <a:rPr lang="en-US" sz="3600" dirty="0">
                <a:solidFill>
                  <a:srgbClr val="0070C0"/>
                </a:solidFill>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ফটওয়্যার </a:t>
            </a:r>
            <a:r>
              <a:rPr lang="as-IN" sz="4000" dirty="0"/>
              <a:t>সরাহ</a:t>
            </a:r>
            <a:endParaRPr lang="en-US" sz="4000" b="1" dirty="0">
              <a:solidFill>
                <a:schemeClr val="tx1"/>
              </a:solidFill>
              <a:latin typeface="NikoshBAN" panose="02000000000000000000" pitchFamily="2" charset="0"/>
              <a:cs typeface="NikoshBAN" panose="02000000000000000000" pitchFamily="2" charset="0"/>
            </a:endParaRPr>
          </a:p>
          <a:p>
            <a:pPr marL="514350" indent="-514350">
              <a:buFont typeface="+mj-lt"/>
              <a:buAutoNum type="arabicPeriod"/>
            </a:pPr>
            <a:r>
              <a:rPr lang="en-US" sz="3600" b="1" dirty="0" err="1">
                <a:solidFill>
                  <a:schemeClr val="tx1"/>
                </a:solidFill>
                <a:latin typeface="NikoshBAN" panose="02000000000000000000" pitchFamily="2" charset="0"/>
                <a:cs typeface="NikoshBAN" panose="02000000000000000000" pitchFamily="2" charset="0"/>
              </a:rPr>
              <a:t>ভিসা</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কার্ড</a:t>
            </a:r>
            <a:r>
              <a:rPr lang="en-US" sz="3600" b="1" dirty="0">
                <a:solidFill>
                  <a:schemeClr val="tx1"/>
                </a:solidFill>
                <a:latin typeface="NikoshBAN" panose="02000000000000000000" pitchFamily="2" charset="0"/>
                <a:cs typeface="NikoshBAN" panose="02000000000000000000" pitchFamily="2" charset="0"/>
              </a:rPr>
              <a:t>-Visa Card</a:t>
            </a:r>
          </a:p>
          <a:p>
            <a:pPr marL="514350" indent="-514350">
              <a:buFont typeface="+mj-lt"/>
              <a:buAutoNum type="arabicPeriod"/>
            </a:pPr>
            <a:r>
              <a:rPr lang="en-US" sz="3600" b="1" dirty="0" err="1">
                <a:solidFill>
                  <a:schemeClr val="tx1"/>
                </a:solidFill>
                <a:latin typeface="NikoshBAN" panose="02000000000000000000" pitchFamily="2" charset="0"/>
                <a:cs typeface="NikoshBAN" panose="02000000000000000000" pitchFamily="2" charset="0"/>
              </a:rPr>
              <a:t>মাস্টার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কার্ড</a:t>
            </a:r>
            <a:r>
              <a:rPr lang="en-US" sz="3600" b="1" dirty="0">
                <a:solidFill>
                  <a:schemeClr val="tx1"/>
                </a:solidFill>
                <a:latin typeface="NikoshBAN" panose="02000000000000000000" pitchFamily="2" charset="0"/>
                <a:cs typeface="NikoshBAN" panose="02000000000000000000" pitchFamily="2" charset="0"/>
              </a:rPr>
              <a:t>- Master Card</a:t>
            </a:r>
          </a:p>
          <a:p>
            <a:pPr marL="514350" indent="-514350">
              <a:buFont typeface="+mj-lt"/>
              <a:buAutoNum type="arabicPeriod"/>
            </a:pPr>
            <a:r>
              <a:rPr lang="en-US" sz="3600" b="1" dirty="0" err="1">
                <a:solidFill>
                  <a:schemeClr val="tx1"/>
                </a:solidFill>
                <a:latin typeface="NikoshBAN" panose="02000000000000000000" pitchFamily="2" charset="0"/>
                <a:cs typeface="NikoshBAN" panose="02000000000000000000" pitchFamily="2" charset="0"/>
              </a:rPr>
              <a:t>আমেরিকান</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এক্সপ্রেস</a:t>
            </a:r>
            <a:r>
              <a:rPr lang="en-US" sz="3600" b="1" dirty="0">
                <a:solidFill>
                  <a:schemeClr val="tx1"/>
                </a:solidFill>
                <a:latin typeface="NikoshBAN" panose="02000000000000000000" pitchFamily="2" charset="0"/>
                <a:cs typeface="NikoshBAN" panose="02000000000000000000" pitchFamily="2" charset="0"/>
              </a:rPr>
              <a:t>-American Express</a:t>
            </a:r>
          </a:p>
          <a:p>
            <a:pPr marL="514350" indent="-514350">
              <a:buFont typeface="+mj-lt"/>
              <a:buAutoNum type="arabicPeriod"/>
            </a:pPr>
            <a:r>
              <a:rPr lang="en-US" sz="3600" b="1" dirty="0" err="1">
                <a:solidFill>
                  <a:schemeClr val="tx1"/>
                </a:solidFill>
                <a:latin typeface="NikoshBAN" panose="02000000000000000000" pitchFamily="2" charset="0"/>
                <a:cs typeface="NikoshBAN" panose="02000000000000000000" pitchFamily="2" charset="0"/>
              </a:rPr>
              <a:t>ডিসকভার</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নেটওয়ার্ক</a:t>
            </a:r>
            <a:r>
              <a:rPr lang="en-US" sz="3600" b="1">
                <a:solidFill>
                  <a:schemeClr val="tx1"/>
                </a:solidFill>
                <a:latin typeface="NikoshBAN" panose="02000000000000000000" pitchFamily="2" charset="0"/>
                <a:cs typeface="NikoshBAN" panose="02000000000000000000" pitchFamily="2" charset="0"/>
              </a:rPr>
              <a:t>-Discover Network</a:t>
            </a:r>
            <a:endParaRPr lang="en-US" sz="3600" b="1" dirty="0">
              <a:solidFill>
                <a:schemeClr val="tx1"/>
              </a:solidFill>
              <a:latin typeface="NikoshBAN" panose="02000000000000000000" pitchFamily="2" charset="0"/>
              <a:cs typeface="NikoshBAN" panose="02000000000000000000" pitchFamily="2" charset="0"/>
            </a:endParaRPr>
          </a:p>
          <a:p>
            <a:pPr marL="514350" indent="-514350">
              <a:buFont typeface="+mj-lt"/>
              <a:buAutoNum type="arabicPeriod"/>
            </a:pPr>
            <a:r>
              <a:rPr lang="en-US" sz="3600" b="1" dirty="0" err="1">
                <a:solidFill>
                  <a:schemeClr val="tx1"/>
                </a:solidFill>
                <a:latin typeface="NikoshBAN" panose="02000000000000000000" pitchFamily="2" charset="0"/>
                <a:cs typeface="NikoshBAN" panose="02000000000000000000" pitchFamily="2" charset="0"/>
              </a:rPr>
              <a:t>রুপে</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কার্ড</a:t>
            </a:r>
            <a:r>
              <a:rPr lang="en-US" sz="3600" b="1" dirty="0">
                <a:solidFill>
                  <a:schemeClr val="tx1"/>
                </a:solidFill>
                <a:latin typeface="NikoshBAN" panose="02000000000000000000" pitchFamily="2" charset="0"/>
                <a:cs typeface="NikoshBAN" panose="02000000000000000000" pitchFamily="2" charset="0"/>
              </a:rPr>
              <a:t>–</a:t>
            </a:r>
            <a:r>
              <a:rPr lang="en-US" sz="3600" b="1" dirty="0" err="1">
                <a:solidFill>
                  <a:schemeClr val="tx1"/>
                </a:solidFill>
                <a:latin typeface="NikoshBAN" panose="02000000000000000000" pitchFamily="2" charset="0"/>
                <a:cs typeface="NikoshBAN" panose="02000000000000000000" pitchFamily="2" charset="0"/>
              </a:rPr>
              <a:t>RuPay</a:t>
            </a:r>
            <a:r>
              <a:rPr lang="en-US" sz="3600" b="1" dirty="0">
                <a:solidFill>
                  <a:schemeClr val="tx1"/>
                </a:solidFill>
                <a:latin typeface="NikoshBAN" panose="02000000000000000000" pitchFamily="2" charset="0"/>
                <a:cs typeface="NikoshBAN" panose="02000000000000000000" pitchFamily="2" charset="0"/>
              </a:rPr>
              <a:t> Card</a:t>
            </a:r>
          </a:p>
          <a:p>
            <a:pPr marL="514350" indent="-514350">
              <a:buFont typeface="+mj-lt"/>
              <a:buAutoNum type="arabicPeriod"/>
            </a:pPr>
            <a:r>
              <a:rPr lang="en-US" sz="3600" b="1" dirty="0" err="1">
                <a:solidFill>
                  <a:schemeClr val="tx1"/>
                </a:solidFill>
                <a:latin typeface="NikoshBAN" panose="02000000000000000000" pitchFamily="2" charset="0"/>
                <a:cs typeface="NikoshBAN" panose="02000000000000000000" pitchFamily="2" charset="0"/>
              </a:rPr>
              <a:t>এনপিএসবি</a:t>
            </a:r>
            <a:r>
              <a:rPr lang="en-US" sz="3600" b="1" dirty="0">
                <a:solidFill>
                  <a:schemeClr val="tx1"/>
                </a:solidFill>
                <a:latin typeface="NikoshBAN" panose="02000000000000000000" pitchFamily="2" charset="0"/>
                <a:cs typeface="NikoshBAN" panose="02000000000000000000" pitchFamily="2" charset="0"/>
              </a:rPr>
              <a:t> </a:t>
            </a:r>
            <a:r>
              <a:rPr lang="en-US" sz="3600" b="1" dirty="0" err="1">
                <a:solidFill>
                  <a:schemeClr val="tx1"/>
                </a:solidFill>
                <a:latin typeface="NikoshBAN" panose="02000000000000000000" pitchFamily="2" charset="0"/>
                <a:cs typeface="NikoshBAN" panose="02000000000000000000" pitchFamily="2" charset="0"/>
              </a:rPr>
              <a:t>কার্ড</a:t>
            </a:r>
            <a:r>
              <a:rPr lang="en-US" sz="3600" b="1" dirty="0">
                <a:solidFill>
                  <a:schemeClr val="tx1"/>
                </a:solidFill>
                <a:latin typeface="NikoshBAN" panose="02000000000000000000" pitchFamily="2" charset="0"/>
                <a:cs typeface="NikoshBAN" panose="02000000000000000000" pitchFamily="2" charset="0"/>
              </a:rPr>
              <a:t>-NPSB Card</a:t>
            </a:r>
          </a:p>
        </p:txBody>
      </p:sp>
    </p:spTree>
    <p:extLst>
      <p:ext uri="{BB962C8B-B14F-4D97-AF65-F5344CB8AC3E}">
        <p14:creationId xmlns:p14="http://schemas.microsoft.com/office/powerpoint/2010/main" val="3814117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2749</TotalTime>
  <Words>1092</Words>
  <Application>Microsoft Office PowerPoint</Application>
  <PresentationFormat>On-screen Show (4:3)</PresentationFormat>
  <Paragraphs>117</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NikoshBAN</vt:lpstr>
      <vt:lpstr>Vrinda</vt:lpstr>
      <vt:lpstr>Wingdings</vt:lpstr>
      <vt:lpstr>Office Theme</vt:lpstr>
      <vt:lpstr>সবাইকে শুভেচ্ছা</vt:lpstr>
      <vt:lpstr>PowerPoint Presentation</vt:lpstr>
      <vt:lpstr>PowerPoint Presentation</vt:lpstr>
      <vt:lpstr>PowerPoint Presentation</vt:lpstr>
      <vt:lpstr>PowerPoint Presentation</vt:lpstr>
      <vt:lpstr>PowerPoint Presentation</vt:lpstr>
      <vt:lpstr>শিখন ফল</vt:lpstr>
      <vt:lpstr>বিভিন্ন প্রকারের ব্যাংক কার্ড</vt:lpstr>
      <vt:lpstr>কার্ড নেটওয়ার্ক সরবরাহকারী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Raozan College</dc:creator>
  <cp:lastModifiedBy>Raozan College</cp:lastModifiedBy>
  <cp:revision>308</cp:revision>
  <dcterms:created xsi:type="dcterms:W3CDTF">2019-06-11T16:39:17Z</dcterms:created>
  <dcterms:modified xsi:type="dcterms:W3CDTF">2020-12-23T10:34:26Z</dcterms:modified>
</cp:coreProperties>
</file>