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23" r:id="rId3"/>
    <p:sldId id="309" r:id="rId4"/>
    <p:sldId id="316" r:id="rId5"/>
    <p:sldId id="318" r:id="rId6"/>
    <p:sldId id="319" r:id="rId7"/>
    <p:sldId id="265" r:id="rId8"/>
    <p:sldId id="290" r:id="rId9"/>
    <p:sldId id="322" r:id="rId10"/>
    <p:sldId id="330" r:id="rId11"/>
    <p:sldId id="317" r:id="rId12"/>
    <p:sldId id="324" r:id="rId13"/>
    <p:sldId id="327" r:id="rId14"/>
    <p:sldId id="325" r:id="rId15"/>
    <p:sldId id="321" r:id="rId16"/>
    <p:sldId id="293" r:id="rId17"/>
    <p:sldId id="278" r:id="rId18"/>
    <p:sldId id="305" r:id="rId19"/>
    <p:sldId id="306" r:id="rId20"/>
    <p:sldId id="331" r:id="rId21"/>
    <p:sldId id="307" r:id="rId22"/>
    <p:sldId id="329" r:id="rId23"/>
    <p:sldId id="284" r:id="rId24"/>
  </p:sldIdLst>
  <p:sldSz cx="12801600" cy="7315200"/>
  <p:notesSz cx="6858000" cy="9144000"/>
  <p:defaultTex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4" autoAdjust="0"/>
    <p:restoredTop sz="94660" autoAdjust="0"/>
  </p:normalViewPr>
  <p:slideViewPr>
    <p:cSldViewPr snapToGrid="0">
      <p:cViewPr varScale="1">
        <p:scale>
          <a:sx n="66" d="100"/>
          <a:sy n="66" d="100"/>
        </p:scale>
        <p:origin x="822" y="48"/>
      </p:cViewPr>
      <p:guideLst>
        <p:guide orient="horz" pos="2304"/>
        <p:guide pos="403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801600" cy="7315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29721" y="124115"/>
            <a:ext cx="12504057" cy="698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129721" y="124115"/>
            <a:ext cx="664798" cy="688657"/>
            <a:chOff x="3497627" y="3108960"/>
            <a:chExt cx="1309465" cy="1203960"/>
          </a:xfrm>
        </p:grpSpPr>
        <p:sp>
          <p:nvSpPr>
            <p:cNvPr id="10" name="Oval 9"/>
            <p:cNvSpPr/>
            <p:nvPr userDrawn="1"/>
          </p:nvSpPr>
          <p:spPr>
            <a:xfrm>
              <a:off x="3550920" y="3855720"/>
              <a:ext cx="502920" cy="457200"/>
            </a:xfrm>
            <a:prstGeom prst="ellips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4236720" y="3108960"/>
              <a:ext cx="518160" cy="472440"/>
            </a:xfrm>
            <a:prstGeom prst="ellipse">
              <a:avLst/>
            </a:prstGeom>
            <a:pattFill prst="pct7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p:cNvSpPr/>
            <p:nvPr userDrawn="1"/>
          </p:nvSpPr>
          <p:spPr>
            <a:xfrm rot="2539918">
              <a:off x="3945221" y="3393855"/>
              <a:ext cx="430597" cy="636347"/>
            </a:xfrm>
            <a:prstGeom prst="flowChartTerminator">
              <a:avLst/>
            </a:prstGeom>
            <a:pattFill prst="pla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p:cNvSpPr/>
            <p:nvPr userDrawn="1"/>
          </p:nvSpPr>
          <p:spPr>
            <a:xfrm rot="8139500">
              <a:off x="3948082" y="3408144"/>
              <a:ext cx="430597" cy="636347"/>
            </a:xfrm>
            <a:prstGeom prst="flowChartTerminator">
              <a:avLst/>
            </a:prstGeom>
            <a:pattFill prst="pla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4304172" y="3804269"/>
              <a:ext cx="502920" cy="457200"/>
            </a:xfrm>
            <a:prstGeom prst="ellipse">
              <a:avLst/>
            </a:prstGeom>
            <a:pattFill prst="dkHorz">
              <a:fgClr>
                <a:schemeClr val="accent6">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3497627" y="3136582"/>
              <a:ext cx="518160" cy="472440"/>
            </a:xfrm>
            <a:prstGeom prst="ellipse">
              <a:avLst/>
            </a:prstGeom>
            <a:pattFill prst="pct75">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11720492" y="6180987"/>
            <a:ext cx="664798" cy="688657"/>
            <a:chOff x="3497627" y="3108960"/>
            <a:chExt cx="1309465" cy="1203960"/>
          </a:xfrm>
        </p:grpSpPr>
        <p:sp>
          <p:nvSpPr>
            <p:cNvPr id="19" name="Oval 18"/>
            <p:cNvSpPr/>
            <p:nvPr userDrawn="1"/>
          </p:nvSpPr>
          <p:spPr>
            <a:xfrm>
              <a:off x="3550920" y="3855720"/>
              <a:ext cx="502920" cy="457200"/>
            </a:xfrm>
            <a:prstGeom prst="ellips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4236720" y="3108960"/>
              <a:ext cx="518160" cy="472440"/>
            </a:xfrm>
            <a:prstGeom prst="ellipse">
              <a:avLst/>
            </a:prstGeom>
            <a:pattFill prst="pct7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Terminator 20"/>
            <p:cNvSpPr/>
            <p:nvPr userDrawn="1"/>
          </p:nvSpPr>
          <p:spPr>
            <a:xfrm rot="2539918">
              <a:off x="3945221" y="3393855"/>
              <a:ext cx="430597" cy="636347"/>
            </a:xfrm>
            <a:prstGeom prst="flowChartTerminator">
              <a:avLst/>
            </a:prstGeom>
            <a:pattFill prst="pla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Terminator 21"/>
            <p:cNvSpPr/>
            <p:nvPr userDrawn="1"/>
          </p:nvSpPr>
          <p:spPr>
            <a:xfrm rot="8139500">
              <a:off x="3948082" y="3408144"/>
              <a:ext cx="430597" cy="636347"/>
            </a:xfrm>
            <a:prstGeom prst="flowChartTerminator">
              <a:avLst/>
            </a:prstGeom>
            <a:pattFill prst="pla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4304172" y="3804269"/>
              <a:ext cx="502920" cy="457200"/>
            </a:xfrm>
            <a:prstGeom prst="ellipse">
              <a:avLst/>
            </a:prstGeom>
            <a:pattFill prst="dkHorz">
              <a:fgClr>
                <a:schemeClr val="accent6">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497627" y="3136582"/>
              <a:ext cx="518160" cy="472440"/>
            </a:xfrm>
            <a:prstGeom prst="ellipse">
              <a:avLst/>
            </a:prstGeom>
            <a:pattFill prst="pct75">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372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0110" y="389467"/>
            <a:ext cx="11041380" cy="141393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80110" y="1947333"/>
            <a:ext cx="11041380" cy="464142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5" name="Footer Placeholder 4"/>
          <p:cNvSpPr>
            <a:spLocks noGrp="1"/>
          </p:cNvSpPr>
          <p:nvPr>
            <p:ph type="ftr" sz="quarter" idx="11"/>
          </p:nvPr>
        </p:nvSpPr>
        <p:spPr>
          <a:xfrm>
            <a:off x="4240530" y="6780107"/>
            <a:ext cx="4320540" cy="389467"/>
          </a:xfrm>
          <a:prstGeom prst="rect">
            <a:avLst/>
          </a:prstGeom>
        </p:spPr>
        <p:txBody>
          <a:bodyPr/>
          <a:lstStyle/>
          <a:p>
            <a:endParaRPr lang="en-US"/>
          </a:p>
        </p:txBody>
      </p:sp>
      <p:sp>
        <p:nvSpPr>
          <p:cNvPr id="6" name="Slide Number Placeholder 5"/>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224877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389467"/>
            <a:ext cx="2760345" cy="619929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0" y="389467"/>
            <a:ext cx="8121015" cy="619929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5" name="Footer Placeholder 4"/>
          <p:cNvSpPr>
            <a:spLocks noGrp="1"/>
          </p:cNvSpPr>
          <p:nvPr>
            <p:ph type="ftr" sz="quarter" idx="11"/>
          </p:nvPr>
        </p:nvSpPr>
        <p:spPr>
          <a:xfrm>
            <a:off x="4240530" y="6780107"/>
            <a:ext cx="4320540" cy="389467"/>
          </a:xfrm>
          <a:prstGeom prst="rect">
            <a:avLst/>
          </a:prstGeom>
        </p:spPr>
        <p:txBody>
          <a:bodyPr/>
          <a:lstStyle/>
          <a:p>
            <a:endParaRPr lang="en-US"/>
          </a:p>
        </p:txBody>
      </p:sp>
      <p:sp>
        <p:nvSpPr>
          <p:cNvPr id="6" name="Slide Number Placeholder 5"/>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296530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389467"/>
            <a:ext cx="11041380" cy="141393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80110" y="1947333"/>
            <a:ext cx="1104138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5" name="Footer Placeholder 4"/>
          <p:cNvSpPr>
            <a:spLocks noGrp="1"/>
          </p:cNvSpPr>
          <p:nvPr>
            <p:ph type="ftr" sz="quarter" idx="11"/>
          </p:nvPr>
        </p:nvSpPr>
        <p:spPr>
          <a:xfrm>
            <a:off x="4240530" y="6780107"/>
            <a:ext cx="4320540" cy="389467"/>
          </a:xfrm>
          <a:prstGeom prst="rect">
            <a:avLst/>
          </a:prstGeom>
        </p:spPr>
        <p:txBody>
          <a:bodyPr/>
          <a:lstStyle/>
          <a:p>
            <a:endParaRPr lang="en-US"/>
          </a:p>
        </p:txBody>
      </p:sp>
      <p:sp>
        <p:nvSpPr>
          <p:cNvPr id="6" name="Slide Number Placeholder 5"/>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241712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823721"/>
            <a:ext cx="11041380" cy="3042919"/>
          </a:xfrm>
          <a:prstGeom prst="rect">
            <a:avLst/>
          </a:prstGeo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873443" y="4895428"/>
            <a:ext cx="11041380" cy="1600199"/>
          </a:xfrm>
          <a:prstGeom prst="rect">
            <a:avLst/>
          </a:prstGeo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5" name="Footer Placeholder 4"/>
          <p:cNvSpPr>
            <a:spLocks noGrp="1"/>
          </p:cNvSpPr>
          <p:nvPr>
            <p:ph type="ftr" sz="quarter" idx="11"/>
          </p:nvPr>
        </p:nvSpPr>
        <p:spPr>
          <a:xfrm>
            <a:off x="4240530" y="6780107"/>
            <a:ext cx="4320540" cy="389467"/>
          </a:xfrm>
          <a:prstGeom prst="rect">
            <a:avLst/>
          </a:prstGeom>
        </p:spPr>
        <p:txBody>
          <a:bodyPr/>
          <a:lstStyle/>
          <a:p>
            <a:endParaRPr lang="en-US"/>
          </a:p>
        </p:txBody>
      </p:sp>
      <p:sp>
        <p:nvSpPr>
          <p:cNvPr id="6" name="Slide Number Placeholder 5"/>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301058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389467"/>
            <a:ext cx="11041380" cy="141393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1947333"/>
            <a:ext cx="544068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1947333"/>
            <a:ext cx="544068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6" name="Footer Placeholder 5"/>
          <p:cNvSpPr>
            <a:spLocks noGrp="1"/>
          </p:cNvSpPr>
          <p:nvPr>
            <p:ph type="ftr" sz="quarter" idx="11"/>
          </p:nvPr>
        </p:nvSpPr>
        <p:spPr>
          <a:xfrm>
            <a:off x="4240530" y="6780107"/>
            <a:ext cx="4320540" cy="389467"/>
          </a:xfrm>
          <a:prstGeom prst="rect">
            <a:avLst/>
          </a:prstGeom>
        </p:spPr>
        <p:txBody>
          <a:bodyPr/>
          <a:lstStyle/>
          <a:p>
            <a:endParaRPr lang="en-US"/>
          </a:p>
        </p:txBody>
      </p:sp>
      <p:sp>
        <p:nvSpPr>
          <p:cNvPr id="7" name="Slide Number Placeholder 6"/>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69153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389467"/>
            <a:ext cx="11041380" cy="1413934"/>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81778" y="1793241"/>
            <a:ext cx="5415676" cy="878839"/>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4" name="Content Placeholder 3"/>
          <p:cNvSpPr>
            <a:spLocks noGrp="1"/>
          </p:cNvSpPr>
          <p:nvPr>
            <p:ph sz="half" idx="2"/>
          </p:nvPr>
        </p:nvSpPr>
        <p:spPr>
          <a:xfrm>
            <a:off x="881778" y="2672080"/>
            <a:ext cx="5415676" cy="39302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0" y="1793241"/>
            <a:ext cx="5442347" cy="878839"/>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6" name="Content Placeholder 5"/>
          <p:cNvSpPr>
            <a:spLocks noGrp="1"/>
          </p:cNvSpPr>
          <p:nvPr>
            <p:ph sz="quarter" idx="4"/>
          </p:nvPr>
        </p:nvSpPr>
        <p:spPr>
          <a:xfrm>
            <a:off x="6480810" y="2672080"/>
            <a:ext cx="5442347" cy="39302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8" name="Footer Placeholder 7"/>
          <p:cNvSpPr>
            <a:spLocks noGrp="1"/>
          </p:cNvSpPr>
          <p:nvPr>
            <p:ph type="ftr" sz="quarter" idx="11"/>
          </p:nvPr>
        </p:nvSpPr>
        <p:spPr>
          <a:xfrm>
            <a:off x="4240530" y="6780107"/>
            <a:ext cx="4320540" cy="389467"/>
          </a:xfrm>
          <a:prstGeom prst="rect">
            <a:avLst/>
          </a:prstGeom>
        </p:spPr>
        <p:txBody>
          <a:bodyPr/>
          <a:lstStyle/>
          <a:p>
            <a:endParaRPr lang="en-US"/>
          </a:p>
        </p:txBody>
      </p:sp>
      <p:sp>
        <p:nvSpPr>
          <p:cNvPr id="9" name="Slide Number Placeholder 8"/>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363980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0" y="389467"/>
            <a:ext cx="11041380" cy="141393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4" name="Footer Placeholder 3"/>
          <p:cNvSpPr>
            <a:spLocks noGrp="1"/>
          </p:cNvSpPr>
          <p:nvPr>
            <p:ph type="ftr" sz="quarter" idx="11"/>
          </p:nvPr>
        </p:nvSpPr>
        <p:spPr>
          <a:xfrm>
            <a:off x="4240530" y="6780107"/>
            <a:ext cx="4320540" cy="389467"/>
          </a:xfrm>
          <a:prstGeom prst="rect">
            <a:avLst/>
          </a:prstGeom>
        </p:spPr>
        <p:txBody>
          <a:bodyPr/>
          <a:lstStyle/>
          <a:p>
            <a:endParaRPr lang="en-US"/>
          </a:p>
        </p:txBody>
      </p:sp>
      <p:sp>
        <p:nvSpPr>
          <p:cNvPr id="5" name="Slide Number Placeholder 4"/>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231389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3" name="Footer Placeholder 2"/>
          <p:cNvSpPr>
            <a:spLocks noGrp="1"/>
          </p:cNvSpPr>
          <p:nvPr>
            <p:ph type="ftr" sz="quarter" idx="11"/>
          </p:nvPr>
        </p:nvSpPr>
        <p:spPr>
          <a:xfrm>
            <a:off x="4240530" y="6780107"/>
            <a:ext cx="4320540" cy="389467"/>
          </a:xfrm>
          <a:prstGeom prst="rect">
            <a:avLst/>
          </a:prstGeom>
        </p:spPr>
        <p:txBody>
          <a:bodyPr/>
          <a:lstStyle/>
          <a:p>
            <a:endParaRPr lang="en-US"/>
          </a:p>
        </p:txBody>
      </p:sp>
      <p:sp>
        <p:nvSpPr>
          <p:cNvPr id="4" name="Slide Number Placeholder 3"/>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83669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87680"/>
            <a:ext cx="4128849" cy="1706880"/>
          </a:xfrm>
          <a:prstGeom prst="rect">
            <a:avLst/>
          </a:prstGeo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7" y="1053254"/>
            <a:ext cx="6480810" cy="5198533"/>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194560"/>
            <a:ext cx="4128849" cy="4065694"/>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6" name="Footer Placeholder 5"/>
          <p:cNvSpPr>
            <a:spLocks noGrp="1"/>
          </p:cNvSpPr>
          <p:nvPr>
            <p:ph type="ftr" sz="quarter" idx="11"/>
          </p:nvPr>
        </p:nvSpPr>
        <p:spPr>
          <a:xfrm>
            <a:off x="4240530" y="6780107"/>
            <a:ext cx="4320540" cy="389467"/>
          </a:xfrm>
          <a:prstGeom prst="rect">
            <a:avLst/>
          </a:prstGeom>
        </p:spPr>
        <p:txBody>
          <a:bodyPr/>
          <a:lstStyle/>
          <a:p>
            <a:endParaRPr lang="en-US"/>
          </a:p>
        </p:txBody>
      </p:sp>
      <p:sp>
        <p:nvSpPr>
          <p:cNvPr id="7" name="Slide Number Placeholder 6"/>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285691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87680"/>
            <a:ext cx="4128849" cy="1706880"/>
          </a:xfrm>
          <a:prstGeom prst="rect">
            <a:avLst/>
          </a:prstGeo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053254"/>
            <a:ext cx="6480810" cy="5198533"/>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881778" y="2194560"/>
            <a:ext cx="4128849" cy="4065694"/>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a:xfrm>
            <a:off x="880110" y="6780107"/>
            <a:ext cx="2880360" cy="389467"/>
          </a:xfrm>
          <a:prstGeom prst="rect">
            <a:avLst/>
          </a:prstGeom>
        </p:spPr>
        <p:txBody>
          <a:bodyPr/>
          <a:lstStyle/>
          <a:p>
            <a:fld id="{D9B19953-C9E1-42AF-87C8-EDDB3F13828C}" type="datetimeFigureOut">
              <a:rPr lang="en-US" smtClean="0"/>
              <a:pPr/>
              <a:t>12/23/2020</a:t>
            </a:fld>
            <a:endParaRPr lang="en-US"/>
          </a:p>
        </p:txBody>
      </p:sp>
      <p:sp>
        <p:nvSpPr>
          <p:cNvPr id="6" name="Footer Placeholder 5"/>
          <p:cNvSpPr>
            <a:spLocks noGrp="1"/>
          </p:cNvSpPr>
          <p:nvPr>
            <p:ph type="ftr" sz="quarter" idx="11"/>
          </p:nvPr>
        </p:nvSpPr>
        <p:spPr>
          <a:xfrm>
            <a:off x="4240530" y="6780107"/>
            <a:ext cx="4320540" cy="389467"/>
          </a:xfrm>
          <a:prstGeom prst="rect">
            <a:avLst/>
          </a:prstGeom>
        </p:spPr>
        <p:txBody>
          <a:bodyPr/>
          <a:lstStyle/>
          <a:p>
            <a:endParaRPr lang="en-US"/>
          </a:p>
        </p:txBody>
      </p:sp>
      <p:sp>
        <p:nvSpPr>
          <p:cNvPr id="7" name="Slide Number Placeholder 6"/>
          <p:cNvSpPr>
            <a:spLocks noGrp="1"/>
          </p:cNvSpPr>
          <p:nvPr>
            <p:ph type="sldNum" sz="quarter" idx="12"/>
          </p:nvPr>
        </p:nvSpPr>
        <p:spPr>
          <a:xfrm>
            <a:off x="9041130" y="6780107"/>
            <a:ext cx="2880360" cy="389467"/>
          </a:xfrm>
          <a:prstGeom prst="rect">
            <a:avLst/>
          </a:prstGeom>
        </p:spPr>
        <p:txBody>
          <a:bodyPr/>
          <a:lstStyle/>
          <a:p>
            <a:fld id="{1ACBD435-3FFA-4C9C-BAB9-7DBE675FE0D7}" type="slidenum">
              <a:rPr lang="en-US" smtClean="0"/>
              <a:pPr/>
              <a:t>‹#›</a:t>
            </a:fld>
            <a:endParaRPr lang="en-US"/>
          </a:p>
        </p:txBody>
      </p:sp>
    </p:spTree>
    <p:extLst>
      <p:ext uri="{BB962C8B-B14F-4D97-AF65-F5344CB8AC3E}">
        <p14:creationId xmlns:p14="http://schemas.microsoft.com/office/powerpoint/2010/main" val="370390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801600" cy="7315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721" y="124116"/>
            <a:ext cx="12504057" cy="69196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9721" y="6338282"/>
            <a:ext cx="664798" cy="688657"/>
            <a:chOff x="3497627" y="3108960"/>
            <a:chExt cx="1309465" cy="1203960"/>
          </a:xfrm>
        </p:grpSpPr>
        <p:sp>
          <p:nvSpPr>
            <p:cNvPr id="10" name="Oval 9"/>
            <p:cNvSpPr/>
            <p:nvPr userDrawn="1"/>
          </p:nvSpPr>
          <p:spPr>
            <a:xfrm>
              <a:off x="3550920" y="3855720"/>
              <a:ext cx="502920" cy="457200"/>
            </a:xfrm>
            <a:prstGeom prst="ellips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4236720" y="3108960"/>
              <a:ext cx="518160" cy="472440"/>
            </a:xfrm>
            <a:prstGeom prst="ellipse">
              <a:avLst/>
            </a:prstGeom>
            <a:pattFill prst="pct7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p:cNvSpPr/>
            <p:nvPr userDrawn="1"/>
          </p:nvSpPr>
          <p:spPr>
            <a:xfrm rot="2539918">
              <a:off x="3945221" y="3393855"/>
              <a:ext cx="430597" cy="636347"/>
            </a:xfrm>
            <a:prstGeom prst="flowChartTerminator">
              <a:avLst/>
            </a:prstGeom>
            <a:pattFill prst="pla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p:cNvSpPr/>
            <p:nvPr userDrawn="1"/>
          </p:nvSpPr>
          <p:spPr>
            <a:xfrm rot="8139500">
              <a:off x="3948082" y="3408144"/>
              <a:ext cx="430597" cy="636347"/>
            </a:xfrm>
            <a:prstGeom prst="flowChartTerminator">
              <a:avLst/>
            </a:prstGeom>
            <a:pattFill prst="pla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4304172" y="3804269"/>
              <a:ext cx="502920" cy="457200"/>
            </a:xfrm>
            <a:prstGeom prst="ellipse">
              <a:avLst/>
            </a:prstGeom>
            <a:pattFill prst="dkHorz">
              <a:fgClr>
                <a:schemeClr val="accent6">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3497627" y="3136582"/>
              <a:ext cx="518160" cy="472440"/>
            </a:xfrm>
            <a:prstGeom prst="ellipse">
              <a:avLst/>
            </a:prstGeom>
            <a:pattFill prst="pct75">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1822090" y="6268072"/>
            <a:ext cx="664798" cy="688657"/>
            <a:chOff x="3497627" y="3108960"/>
            <a:chExt cx="1309465" cy="1203960"/>
          </a:xfrm>
        </p:grpSpPr>
        <p:sp>
          <p:nvSpPr>
            <p:cNvPr id="17" name="Oval 16"/>
            <p:cNvSpPr/>
            <p:nvPr userDrawn="1"/>
          </p:nvSpPr>
          <p:spPr>
            <a:xfrm>
              <a:off x="3550920" y="3855720"/>
              <a:ext cx="502920" cy="457200"/>
            </a:xfrm>
            <a:prstGeom prst="ellips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236720" y="3108960"/>
              <a:ext cx="518160" cy="472440"/>
            </a:xfrm>
            <a:prstGeom prst="ellipse">
              <a:avLst/>
            </a:prstGeom>
            <a:pattFill prst="pct7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Terminator 18"/>
            <p:cNvSpPr/>
            <p:nvPr userDrawn="1"/>
          </p:nvSpPr>
          <p:spPr>
            <a:xfrm rot="2539918">
              <a:off x="3945221" y="3393855"/>
              <a:ext cx="430597" cy="636347"/>
            </a:xfrm>
            <a:prstGeom prst="flowChartTerminator">
              <a:avLst/>
            </a:prstGeom>
            <a:pattFill prst="pla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Terminator 19"/>
            <p:cNvSpPr/>
            <p:nvPr userDrawn="1"/>
          </p:nvSpPr>
          <p:spPr>
            <a:xfrm rot="8139500">
              <a:off x="3948082" y="3408144"/>
              <a:ext cx="430597" cy="636347"/>
            </a:xfrm>
            <a:prstGeom prst="flowChartTerminator">
              <a:avLst/>
            </a:prstGeom>
            <a:pattFill prst="pla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4304172" y="3804269"/>
              <a:ext cx="502920" cy="457200"/>
            </a:xfrm>
            <a:prstGeom prst="ellipse">
              <a:avLst/>
            </a:prstGeom>
            <a:pattFill prst="dkHorz">
              <a:fgClr>
                <a:schemeClr val="accent6">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userDrawn="1"/>
          </p:nvSpPr>
          <p:spPr>
            <a:xfrm>
              <a:off x="3497627" y="3136582"/>
              <a:ext cx="518160" cy="472440"/>
            </a:xfrm>
            <a:prstGeom prst="ellipse">
              <a:avLst/>
            </a:prstGeom>
            <a:pattFill prst="pct75">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41386" y="174173"/>
            <a:ext cx="932586" cy="624115"/>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748" y="40791"/>
            <a:ext cx="1059543" cy="1059543"/>
          </a:xfrm>
          <a:prstGeom prst="rect">
            <a:avLst/>
          </a:prstGeom>
        </p:spPr>
      </p:pic>
      <p:sp>
        <p:nvSpPr>
          <p:cNvPr id="25" name="TextBox 24"/>
          <p:cNvSpPr txBox="1"/>
          <p:nvPr/>
        </p:nvSpPr>
        <p:spPr>
          <a:xfrm>
            <a:off x="2618597" y="6996410"/>
            <a:ext cx="7837714" cy="400110"/>
          </a:xfrm>
          <a:prstGeom prst="rect">
            <a:avLst/>
          </a:prstGeom>
          <a:noFill/>
        </p:spPr>
        <p:txBody>
          <a:bodyPr wrap="square" rtlCol="0">
            <a:spAutoFit/>
          </a:bodyPr>
          <a:lstStyle/>
          <a:p>
            <a:r>
              <a:rPr lang="bn-BD" sz="2000" dirty="0">
                <a:solidFill>
                  <a:schemeClr val="bg1"/>
                </a:solidFill>
                <a:latin typeface="NikoshBAN" panose="02000000000000000000" pitchFamily="2" charset="0"/>
                <a:cs typeface="NikoshBAN" panose="02000000000000000000" pitchFamily="2" charset="0"/>
              </a:rPr>
              <a:t>মোঃ</a:t>
            </a:r>
            <a:r>
              <a:rPr lang="bn-BD" sz="2000" baseline="0" dirty="0">
                <a:solidFill>
                  <a:schemeClr val="bg1"/>
                </a:solidFill>
                <a:latin typeface="NikoshBAN" panose="02000000000000000000" pitchFamily="2" charset="0"/>
                <a:cs typeface="NikoshBAN" panose="02000000000000000000" pitchFamily="2" charset="0"/>
              </a:rPr>
              <a:t> তাজিবুর রহমান, সহকারী শিক্ষক, পার কেকানিয়া সরকারি প্রাথমিক বিদ্যালয়, কালিয়া নড়াইল।</a:t>
            </a:r>
            <a:r>
              <a:rPr lang="en-US" sz="2000" baseline="0" dirty="0">
                <a:solidFill>
                  <a:schemeClr val="bg1"/>
                </a:solidFill>
                <a:latin typeface="NikoshBAN" panose="02000000000000000000" pitchFamily="2" charset="0"/>
                <a:cs typeface="NikoshBAN" panose="02000000000000000000" pitchFamily="2" charset="0"/>
              </a:rPr>
              <a:t> </a:t>
            </a:r>
            <a:endParaRPr lang="en-US" sz="2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0167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254" y="1739789"/>
            <a:ext cx="10476960" cy="2554545"/>
          </a:xfrm>
          <a:prstGeom prst="rect">
            <a:avLst/>
          </a:prstGeom>
          <a:noFill/>
        </p:spPr>
        <p:txBody>
          <a:bodyPr wrap="square" rtlCol="0">
            <a:spAutoFit/>
          </a:bodyPr>
          <a:lstStyle/>
          <a:p>
            <a:pPr algn="ctr"/>
            <a:r>
              <a:rPr lang="bn-BD" sz="8000" dirty="0" smtClean="0">
                <a:solidFill>
                  <a:srgbClr val="FF0000"/>
                </a:solidFill>
                <a:latin typeface="NikoshBAN" panose="02000000000000000000" pitchFamily="2" charset="0"/>
                <a:cs typeface="NikoshBAN" panose="02000000000000000000" pitchFamily="2" charset="0"/>
              </a:rPr>
              <a:t> </a:t>
            </a:r>
            <a:r>
              <a:rPr lang="bn-BD" sz="8000" dirty="0">
                <a:solidFill>
                  <a:srgbClr val="FF0000"/>
                </a:solidFill>
                <a:latin typeface="NikoshBAN" panose="02000000000000000000" pitchFamily="2" charset="0"/>
                <a:cs typeface="NikoshBAN" panose="02000000000000000000" pitchFamily="2" charset="0"/>
              </a:rPr>
              <a:t>অনলাইন </a:t>
            </a:r>
            <a:r>
              <a:rPr lang="bn-BD" sz="8000" dirty="0" smtClean="0">
                <a:solidFill>
                  <a:srgbClr val="FF0000"/>
                </a:solidFill>
                <a:latin typeface="NikoshBAN" panose="02000000000000000000" pitchFamily="2" charset="0"/>
                <a:cs typeface="NikoshBAN" panose="02000000000000000000" pitchFamily="2" charset="0"/>
              </a:rPr>
              <a:t>ক্লাসে সবাইকে  </a:t>
            </a:r>
            <a:endParaRPr lang="bn-BD" sz="8000" dirty="0">
              <a:solidFill>
                <a:srgbClr val="FF0000"/>
              </a:solidFill>
              <a:latin typeface="NikoshBAN" panose="02000000000000000000" pitchFamily="2" charset="0"/>
              <a:cs typeface="NikoshBAN" panose="02000000000000000000" pitchFamily="2" charset="0"/>
            </a:endParaRPr>
          </a:p>
          <a:p>
            <a:pPr algn="ctr"/>
            <a:r>
              <a:rPr lang="en-US" sz="8000" dirty="0" err="1">
                <a:solidFill>
                  <a:srgbClr val="FF0000"/>
                </a:solidFill>
                <a:latin typeface="NikoshBAN" panose="02000000000000000000" pitchFamily="2" charset="0"/>
                <a:cs typeface="NikoshBAN" panose="02000000000000000000" pitchFamily="2" charset="0"/>
              </a:rPr>
              <a:t>স্বাগতম</a:t>
            </a:r>
            <a:endParaRPr lang="en-US" sz="8000" dirty="0">
              <a:solidFill>
                <a:srgbClr val="FF0000"/>
              </a:solidFill>
              <a:latin typeface="NikoshBAN" panose="02000000000000000000" pitchFamily="2" charset="0"/>
              <a:cs typeface="NikoshBAN" panose="02000000000000000000" pitchFamily="2" charset="0"/>
            </a:endParaRPr>
          </a:p>
        </p:txBody>
      </p:sp>
      <p:grpSp>
        <p:nvGrpSpPr>
          <p:cNvPr id="7" name="Group 6"/>
          <p:cNvGrpSpPr/>
          <p:nvPr/>
        </p:nvGrpSpPr>
        <p:grpSpPr>
          <a:xfrm>
            <a:off x="1493936" y="1739789"/>
            <a:ext cx="10194023" cy="3208166"/>
            <a:chOff x="1510143" y="2078181"/>
            <a:chExt cx="9656621" cy="1662340"/>
          </a:xfrm>
        </p:grpSpPr>
        <p:sp>
          <p:nvSpPr>
            <p:cNvPr id="5" name="Rounded Rectangle 4"/>
            <p:cNvSpPr/>
            <p:nvPr/>
          </p:nvSpPr>
          <p:spPr>
            <a:xfrm>
              <a:off x="1524000" y="2078182"/>
              <a:ext cx="9642764" cy="16623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10143" y="2078181"/>
              <a:ext cx="706582" cy="16623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627" y="4804230"/>
            <a:ext cx="3018491" cy="2221378"/>
          </a:xfrm>
          <a:prstGeom prst="rect">
            <a:avLst/>
          </a:prstGeom>
        </p:spPr>
      </p:pic>
      <p:sp>
        <p:nvSpPr>
          <p:cNvPr id="11" name="Freeform 10"/>
          <p:cNvSpPr/>
          <p:nvPr/>
        </p:nvSpPr>
        <p:spPr>
          <a:xfrm>
            <a:off x="3940213" y="3614058"/>
            <a:ext cx="3374987" cy="3411550"/>
          </a:xfrm>
          <a:custGeom>
            <a:avLst/>
            <a:gdLst>
              <a:gd name="connsiteX0" fmla="*/ 0 w 5557838"/>
              <a:gd name="connsiteY0" fmla="*/ 1071563 h 3286125"/>
              <a:gd name="connsiteX1" fmla="*/ 400050 w 5557838"/>
              <a:gd name="connsiteY1" fmla="*/ 1100138 h 3286125"/>
              <a:gd name="connsiteX2" fmla="*/ 842963 w 5557838"/>
              <a:gd name="connsiteY2" fmla="*/ 871538 h 3286125"/>
              <a:gd name="connsiteX3" fmla="*/ 857250 w 5557838"/>
              <a:gd name="connsiteY3" fmla="*/ 742950 h 3286125"/>
              <a:gd name="connsiteX4" fmla="*/ 1085850 w 5557838"/>
              <a:gd name="connsiteY4" fmla="*/ 600075 h 3286125"/>
              <a:gd name="connsiteX5" fmla="*/ 1200150 w 5557838"/>
              <a:gd name="connsiteY5" fmla="*/ 657225 h 3286125"/>
              <a:gd name="connsiteX6" fmla="*/ 1243013 w 5557838"/>
              <a:gd name="connsiteY6" fmla="*/ 685800 h 3286125"/>
              <a:gd name="connsiteX7" fmla="*/ 1514475 w 5557838"/>
              <a:gd name="connsiteY7" fmla="*/ 1014413 h 3286125"/>
              <a:gd name="connsiteX8" fmla="*/ 1871663 w 5557838"/>
              <a:gd name="connsiteY8" fmla="*/ 1114425 h 3286125"/>
              <a:gd name="connsiteX9" fmla="*/ 2043113 w 5557838"/>
              <a:gd name="connsiteY9" fmla="*/ 928688 h 3286125"/>
              <a:gd name="connsiteX10" fmla="*/ 2171700 w 5557838"/>
              <a:gd name="connsiteY10" fmla="*/ 514350 h 3286125"/>
              <a:gd name="connsiteX11" fmla="*/ 2728913 w 5557838"/>
              <a:gd name="connsiteY11" fmla="*/ 400050 h 3286125"/>
              <a:gd name="connsiteX12" fmla="*/ 3186113 w 5557838"/>
              <a:gd name="connsiteY12" fmla="*/ 857250 h 3286125"/>
              <a:gd name="connsiteX13" fmla="*/ 3314700 w 5557838"/>
              <a:gd name="connsiteY13" fmla="*/ 900113 h 3286125"/>
              <a:gd name="connsiteX14" fmla="*/ 3843338 w 5557838"/>
              <a:gd name="connsiteY14" fmla="*/ 814388 h 3286125"/>
              <a:gd name="connsiteX15" fmla="*/ 4014788 w 5557838"/>
              <a:gd name="connsiteY15" fmla="*/ 400050 h 3286125"/>
              <a:gd name="connsiteX16" fmla="*/ 4429125 w 5557838"/>
              <a:gd name="connsiteY16" fmla="*/ 371475 h 3286125"/>
              <a:gd name="connsiteX17" fmla="*/ 4529138 w 5557838"/>
              <a:gd name="connsiteY17" fmla="*/ 514350 h 3286125"/>
              <a:gd name="connsiteX18" fmla="*/ 4586288 w 5557838"/>
              <a:gd name="connsiteY18" fmla="*/ 585788 h 3286125"/>
              <a:gd name="connsiteX19" fmla="*/ 4657725 w 5557838"/>
              <a:gd name="connsiteY19" fmla="*/ 771525 h 3286125"/>
              <a:gd name="connsiteX20" fmla="*/ 4943475 w 5557838"/>
              <a:gd name="connsiteY20" fmla="*/ 742950 h 3286125"/>
              <a:gd name="connsiteX21" fmla="*/ 5514975 w 5557838"/>
              <a:gd name="connsiteY21" fmla="*/ 0 h 3286125"/>
              <a:gd name="connsiteX22" fmla="*/ 5557838 w 5557838"/>
              <a:gd name="connsiteY22" fmla="*/ 3286125 h 3286125"/>
              <a:gd name="connsiteX23" fmla="*/ 28575 w 5557838"/>
              <a:gd name="connsiteY23" fmla="*/ 3286125 h 3286125"/>
              <a:gd name="connsiteX24" fmla="*/ 0 w 5557838"/>
              <a:gd name="connsiteY24" fmla="*/ 1014413 h 32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57838" h="3286125">
                <a:moveTo>
                  <a:pt x="0" y="1071563"/>
                </a:moveTo>
                <a:lnTo>
                  <a:pt x="400050" y="1100138"/>
                </a:lnTo>
                <a:lnTo>
                  <a:pt x="842963" y="871538"/>
                </a:lnTo>
                <a:lnTo>
                  <a:pt x="857250" y="742950"/>
                </a:lnTo>
                <a:lnTo>
                  <a:pt x="1085850" y="600075"/>
                </a:lnTo>
                <a:cubicBezTo>
                  <a:pt x="1123950" y="619125"/>
                  <a:pt x="1162754" y="636827"/>
                  <a:pt x="1200150" y="657225"/>
                </a:cubicBezTo>
                <a:cubicBezTo>
                  <a:pt x="1215225" y="665448"/>
                  <a:pt x="1243013" y="685800"/>
                  <a:pt x="1243013" y="685800"/>
                </a:cubicBezTo>
                <a:lnTo>
                  <a:pt x="1514475" y="1014413"/>
                </a:lnTo>
                <a:lnTo>
                  <a:pt x="1871663" y="1114425"/>
                </a:lnTo>
                <a:lnTo>
                  <a:pt x="2043113" y="928688"/>
                </a:lnTo>
                <a:lnTo>
                  <a:pt x="2171700" y="514350"/>
                </a:lnTo>
                <a:lnTo>
                  <a:pt x="2728913" y="400050"/>
                </a:lnTo>
                <a:lnTo>
                  <a:pt x="3186113" y="857250"/>
                </a:lnTo>
                <a:lnTo>
                  <a:pt x="3314700" y="900113"/>
                </a:lnTo>
                <a:lnTo>
                  <a:pt x="3843338" y="814388"/>
                </a:lnTo>
                <a:lnTo>
                  <a:pt x="4014788" y="400050"/>
                </a:lnTo>
                <a:lnTo>
                  <a:pt x="4429125" y="371475"/>
                </a:lnTo>
                <a:lnTo>
                  <a:pt x="4529138" y="514350"/>
                </a:lnTo>
                <a:cubicBezTo>
                  <a:pt x="4569692" y="572929"/>
                  <a:pt x="4542035" y="541535"/>
                  <a:pt x="4586288" y="585788"/>
                </a:cubicBezTo>
                <a:lnTo>
                  <a:pt x="4657725" y="771525"/>
                </a:lnTo>
                <a:lnTo>
                  <a:pt x="4943475" y="742950"/>
                </a:lnTo>
                <a:lnTo>
                  <a:pt x="5514975" y="0"/>
                </a:lnTo>
                <a:lnTo>
                  <a:pt x="5557838" y="3286125"/>
                </a:lnTo>
                <a:lnTo>
                  <a:pt x="28575" y="3286125"/>
                </a:lnTo>
                <a:lnTo>
                  <a:pt x="0" y="1014413"/>
                </a:lnTo>
              </a:path>
            </a:pathLst>
          </a:custGeom>
          <a:solidFill>
            <a:schemeClr val="bg1"/>
          </a:solidFill>
          <a:ln>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924142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3.13492E-6 5.55556E-7 L 0.77281 0.01389 " pathEditMode="relative" rAng="0" ptsTypes="AA">
                                      <p:cBhvr>
                                        <p:cTn id="11" dur="2000" fill="hold"/>
                                        <p:tgtEl>
                                          <p:spTgt spid="7"/>
                                        </p:tgtEl>
                                        <p:attrNameLst>
                                          <p:attrName>ppt_x</p:attrName>
                                          <p:attrName>ppt_y</p:attrName>
                                        </p:attrNameLst>
                                      </p:cBhvr>
                                      <p:rCtr x="38641" y="694"/>
                                    </p:animMotion>
                                  </p:childTnLst>
                                </p:cTn>
                              </p:par>
                              <p:par>
                                <p:cTn id="12" presetID="1" presetClass="entr" presetSubtype="0" fill="hold" grpId="0" nodeType="withEffect">
                                  <p:stCondLst>
                                    <p:cond delay="0"/>
                                  </p:stCondLst>
                                  <p:childTnLst>
                                    <p:set>
                                      <p:cBhvr>
                                        <p:cTn id="13" dur="1" fill="hold">
                                          <p:stCondLst>
                                            <p:cond delay="9"/>
                                          </p:stCondLst>
                                        </p:cTn>
                                        <p:tgtEl>
                                          <p:spTgt spid="4"/>
                                        </p:tgtEl>
                                        <p:attrNameLst>
                                          <p:attrName>style.visibility</p:attrName>
                                        </p:attrNameLst>
                                      </p:cBhvr>
                                      <p:to>
                                        <p:strVal val="visible"/>
                                      </p:to>
                                    </p:set>
                                  </p:childTnLst>
                                </p:cTn>
                              </p:par>
                            </p:childTnLst>
                          </p:cTn>
                        </p:par>
                        <p:par>
                          <p:cTn id="14" fill="hold">
                            <p:stCondLst>
                              <p:cond delay="2500"/>
                            </p:stCondLst>
                            <p:childTnLst>
                              <p:par>
                                <p:cTn id="15" presetID="2" presetClass="exit" presetSubtype="4" fill="hold" nodeType="after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3000"/>
                            </p:stCondLst>
                            <p:childTnLst>
                              <p:par>
                                <p:cTn id="20" presetID="2" presetClass="exit" presetSubtype="4" fill="hold" grpId="0" nodeType="afterEffect">
                                  <p:stCondLst>
                                    <p:cond delay="0"/>
                                  </p:stCondLst>
                                  <p:childTnLst>
                                    <p:anim calcmode="lin" valueType="num">
                                      <p:cBhvr additive="base">
                                        <p:cTn id="21" dur="2000"/>
                                        <p:tgtEl>
                                          <p:spTgt spid="11"/>
                                        </p:tgtEl>
                                        <p:attrNameLst>
                                          <p:attrName>ppt_x</p:attrName>
                                        </p:attrNameLst>
                                      </p:cBhvr>
                                      <p:tavLst>
                                        <p:tav tm="0">
                                          <p:val>
                                            <p:strVal val="ppt_x"/>
                                          </p:val>
                                        </p:tav>
                                        <p:tav tm="100000">
                                          <p:val>
                                            <p:strVal val="ppt_x"/>
                                          </p:val>
                                        </p:tav>
                                      </p:tavLst>
                                    </p:anim>
                                    <p:anim calcmode="lin" valueType="num">
                                      <p:cBhvr additive="base">
                                        <p:cTn id="22" dur="2000"/>
                                        <p:tgtEl>
                                          <p:spTgt spid="11"/>
                                        </p:tgtEl>
                                        <p:attrNameLst>
                                          <p:attrName>ppt_y</p:attrName>
                                        </p:attrNameLst>
                                      </p:cBhvr>
                                      <p:tavLst>
                                        <p:tav tm="0">
                                          <p:val>
                                            <p:strVal val="ppt_y"/>
                                          </p:val>
                                        </p:tav>
                                        <p:tav tm="100000">
                                          <p:val>
                                            <p:strVal val="1+ppt_h/2"/>
                                          </p:val>
                                        </p:tav>
                                      </p:tavLst>
                                    </p:anim>
                                    <p:set>
                                      <p:cBhvr>
                                        <p:cTn id="23"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286" y="2075543"/>
            <a:ext cx="12003314" cy="4524315"/>
          </a:xfrm>
          <a:prstGeom prst="rect">
            <a:avLst/>
          </a:prstGeom>
        </p:spPr>
        <p:txBody>
          <a:bodyPr wrap="square">
            <a:spAutoFit/>
          </a:bodyPr>
          <a:lstStyle/>
          <a:p>
            <a:r>
              <a:rPr lang="bn-BD" sz="7200" dirty="0">
                <a:latin typeface="NikoshBAN" panose="02000000000000000000" pitchFamily="2" charset="0"/>
                <a:cs typeface="NikoshBAN" panose="02000000000000000000" pitchFamily="2" charset="0"/>
              </a:rPr>
              <a:t>চাঁদ পৃথিবীর চারপাশে ঘুরছে, পাশাপাশি চাঁদের উজ্জ্বল অংশের আকৃতির পরিবর্তন হচ্ছে যাকে আমরা চাঁদের দশা হিসাবে জানি।</a:t>
            </a:r>
            <a:endParaRPr lang="en-US" sz="7200" dirty="0"/>
          </a:p>
        </p:txBody>
      </p:sp>
      <p:sp>
        <p:nvSpPr>
          <p:cNvPr id="5" name="Rectangle 4"/>
          <p:cNvSpPr/>
          <p:nvPr/>
        </p:nvSpPr>
        <p:spPr>
          <a:xfrm>
            <a:off x="1364343" y="815203"/>
            <a:ext cx="9695543" cy="1015663"/>
          </a:xfrm>
          <a:prstGeom prst="rect">
            <a:avLst/>
          </a:prstGeom>
        </p:spPr>
        <p:txBody>
          <a:bodyPr wrap="square">
            <a:spAutoFit/>
          </a:bodyPr>
          <a:lstStyle/>
          <a:p>
            <a:r>
              <a:rPr lang="bn-BD" sz="6000" dirty="0">
                <a:latin typeface="NikoshBAN" panose="02000000000000000000" pitchFamily="2" charset="0"/>
                <a:cs typeface="NikoshBAN" panose="02000000000000000000" pitchFamily="2" charset="0"/>
              </a:rPr>
              <a:t>ভিডিওতে তোমরা কী দেখতে পেলে?</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6" fill="hold" grpId="1" nodeType="clickEffect">
                                  <p:stCondLst>
                                    <p:cond delay="0"/>
                                  </p:stCondLst>
                                  <p:iterate type="lt">
                                    <p:tmPct val="0"/>
                                  </p:iterate>
                                  <p:childTnLst>
                                    <p:animEffect transition="out" filter="barn(in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500" autoRev="1" fill="hold">
                                          <p:stCondLst>
                                            <p:cond delay="0"/>
                                          </p:stCondLst>
                                        </p:cTn>
                                        <p:tgtEl>
                                          <p:spTgt spid="4"/>
                                        </p:tgtEl>
                                        <p:attrNameLst>
                                          <p:attrName>ppt_w</p:attrName>
                                        </p:attrNameLst>
                                      </p:cBhvr>
                                    </p:anim>
                                    <p:anim by="(#ppt_w*0.50)" calcmode="lin" valueType="num">
                                      <p:cBhvr>
                                        <p:cTn id="20" dur="500" decel="50000" autoRev="1" fill="hold">
                                          <p:stCondLst>
                                            <p:cond delay="0"/>
                                          </p:stCondLst>
                                        </p:cTn>
                                        <p:tgtEl>
                                          <p:spTgt spid="4"/>
                                        </p:tgtEl>
                                        <p:attrNameLst>
                                          <p:attrName>ppt_x</p:attrName>
                                        </p:attrNameLst>
                                      </p:cBhvr>
                                    </p:anim>
                                    <p:anim from="(-#ppt_h/2)" to="(#ppt_y)" calcmode="lin" valueType="num">
                                      <p:cBhvr>
                                        <p:cTn id="21" dur="1000" fill="hold">
                                          <p:stCondLst>
                                            <p:cond delay="0"/>
                                          </p:stCondLst>
                                        </p:cTn>
                                        <p:tgtEl>
                                          <p:spTgt spid="4"/>
                                        </p:tgtEl>
                                        <p:attrNameLst>
                                          <p:attrName>ppt_y</p:attrName>
                                        </p:attrNameLst>
                                      </p:cBhvr>
                                    </p:anim>
                                    <p:animRot by="21600000">
                                      <p:cBhvr>
                                        <p:cTn id="22"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628246" y="624115"/>
            <a:ext cx="11332872" cy="6255658"/>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60409" y="882979"/>
            <a:ext cx="9966573" cy="5555673"/>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538" t="6977" r="6520" b="4257"/>
          <a:stretch/>
        </p:blipFill>
        <p:spPr bwMode="auto">
          <a:xfrm rot="830483">
            <a:off x="8234890" y="2708398"/>
            <a:ext cx="1839283" cy="1814400"/>
          </a:xfrm>
          <a:prstGeom prst="ellipse">
            <a:avLst/>
          </a:prstGeom>
          <a:solidFill>
            <a:srgbClr val="FFFF00"/>
          </a:solidFill>
          <a:ln>
            <a:noFill/>
          </a:ln>
          <a:effectLst>
            <a:softEdge rad="112500"/>
          </a:effectLst>
        </p:spPr>
      </p:pic>
      <p:pic>
        <p:nvPicPr>
          <p:cNvPr id="9" name="Picture 8" descr="0124.PNG"/>
          <p:cNvPicPr>
            <a:picLocks noChangeAspect="1"/>
          </p:cNvPicPr>
          <p:nvPr/>
        </p:nvPicPr>
        <p:blipFill>
          <a:blip r:embed="rId4"/>
          <a:srcRect l="24911" t="11898" r="19236" b="13686"/>
          <a:stretch>
            <a:fillRect/>
          </a:stretch>
        </p:blipFill>
        <p:spPr>
          <a:xfrm>
            <a:off x="354931" y="678873"/>
            <a:ext cx="3043901" cy="5971309"/>
          </a:xfrm>
          <a:prstGeom prst="ellipse">
            <a:avLst/>
          </a:prstGeom>
          <a:ln>
            <a:noFill/>
          </a:ln>
          <a:effectLst>
            <a:softEdge rad="112500"/>
          </a:effectLst>
        </p:spPr>
      </p:pic>
      <p:sp>
        <p:nvSpPr>
          <p:cNvPr id="10" name="Oval 9"/>
          <p:cNvSpPr/>
          <p:nvPr/>
        </p:nvSpPr>
        <p:spPr>
          <a:xfrm>
            <a:off x="6891539" y="1514107"/>
            <a:ext cx="4543071" cy="429160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2.PNG"/>
          <p:cNvPicPr>
            <a:picLocks noChangeAspect="1"/>
          </p:cNvPicPr>
          <p:nvPr/>
        </p:nvPicPr>
        <p:blipFill>
          <a:blip r:embed="rId5"/>
          <a:srcRect l="70454" t="6759" r="5897" b="46612"/>
          <a:stretch>
            <a:fillRect/>
          </a:stretch>
        </p:blipFill>
        <p:spPr>
          <a:xfrm flipH="1" flipV="1">
            <a:off x="10842873" y="3056577"/>
            <a:ext cx="942510" cy="1024948"/>
          </a:xfrm>
          <a:prstGeom prst="ellipse">
            <a:avLst/>
          </a:prstGeom>
          <a:ln>
            <a:noFill/>
          </a:ln>
          <a:effectLst>
            <a:softEdge rad="112500"/>
          </a:effectLst>
        </p:spPr>
      </p:pic>
      <p:pic>
        <p:nvPicPr>
          <p:cNvPr id="35" name="Picture 34" descr="2.PNG"/>
          <p:cNvPicPr>
            <a:picLocks noChangeAspect="1"/>
          </p:cNvPicPr>
          <p:nvPr/>
        </p:nvPicPr>
        <p:blipFill>
          <a:blip r:embed="rId6"/>
          <a:srcRect l="13431" t="14613" r="69961" b="68713"/>
          <a:stretch>
            <a:fillRect/>
          </a:stretch>
        </p:blipFill>
        <p:spPr>
          <a:xfrm>
            <a:off x="6843320" y="1357746"/>
            <a:ext cx="1097249" cy="1108363"/>
          </a:xfrm>
          <a:prstGeom prst="ellipse">
            <a:avLst/>
          </a:prstGeom>
          <a:ln>
            <a:noFill/>
          </a:ln>
          <a:effectLst>
            <a:softEdge rad="112500"/>
          </a:effectLst>
        </p:spPr>
      </p:pic>
      <p:sp>
        <p:nvSpPr>
          <p:cNvPr id="38" name="Oval 37"/>
          <p:cNvSpPr/>
          <p:nvPr/>
        </p:nvSpPr>
        <p:spPr>
          <a:xfrm>
            <a:off x="6304986" y="3144982"/>
            <a:ext cx="825281" cy="7844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1.PNG"/>
          <p:cNvPicPr>
            <a:picLocks noChangeAspect="1"/>
          </p:cNvPicPr>
          <p:nvPr/>
        </p:nvPicPr>
        <p:blipFill>
          <a:blip r:embed="rId6"/>
          <a:srcRect l="7281" t="71215" r="71989" b="7569"/>
          <a:stretch>
            <a:fillRect/>
          </a:stretch>
        </p:blipFill>
        <p:spPr>
          <a:xfrm rot="1260027">
            <a:off x="6884627" y="4773220"/>
            <a:ext cx="928441" cy="955963"/>
          </a:xfrm>
          <a:prstGeom prst="ellipse">
            <a:avLst/>
          </a:prstGeom>
          <a:ln>
            <a:noFill/>
          </a:ln>
          <a:effectLst>
            <a:softEdge rad="112500"/>
          </a:effectLst>
        </p:spPr>
      </p:pic>
      <p:pic>
        <p:nvPicPr>
          <p:cNvPr id="36" name="Picture 35" descr="1.PNG"/>
          <p:cNvPicPr>
            <a:picLocks noChangeAspect="1"/>
          </p:cNvPicPr>
          <p:nvPr/>
        </p:nvPicPr>
        <p:blipFill>
          <a:blip r:embed="rId6"/>
          <a:srcRect l="42198" t="87882" r="42996" b="-1701"/>
          <a:stretch>
            <a:fillRect/>
          </a:stretch>
        </p:blipFill>
        <p:spPr>
          <a:xfrm>
            <a:off x="8631417" y="5442856"/>
            <a:ext cx="970642" cy="900546"/>
          </a:xfrm>
          <a:prstGeom prst="ellipse">
            <a:avLst/>
          </a:prstGeom>
          <a:ln>
            <a:noFill/>
          </a:ln>
          <a:effectLst>
            <a:softEdge rad="112500"/>
          </a:effectLst>
        </p:spPr>
      </p:pic>
      <p:pic>
        <p:nvPicPr>
          <p:cNvPr id="37" name="Picture 36" descr="1.PNG"/>
          <p:cNvPicPr>
            <a:picLocks noChangeAspect="1"/>
          </p:cNvPicPr>
          <p:nvPr/>
        </p:nvPicPr>
        <p:blipFill>
          <a:blip r:embed="rId6"/>
          <a:srcRect l="72551" t="69691" r="7707" b="10005"/>
          <a:stretch>
            <a:fillRect/>
          </a:stretch>
        </p:blipFill>
        <p:spPr>
          <a:xfrm>
            <a:off x="10403656" y="4703949"/>
            <a:ext cx="1125383" cy="1025236"/>
          </a:xfrm>
          <a:prstGeom prst="ellipse">
            <a:avLst/>
          </a:prstGeom>
          <a:ln>
            <a:noFill/>
          </a:ln>
          <a:effectLst>
            <a:softEdge rad="112500"/>
          </a:effectLst>
        </p:spPr>
      </p:pic>
      <p:pic>
        <p:nvPicPr>
          <p:cNvPr id="43" name="Picture 42" descr="1.PNG"/>
          <p:cNvPicPr>
            <a:picLocks noChangeAspect="1"/>
          </p:cNvPicPr>
          <p:nvPr/>
        </p:nvPicPr>
        <p:blipFill>
          <a:blip r:embed="rId6"/>
          <a:srcRect l="42691" t="4115" r="42008" b="80245"/>
          <a:stretch>
            <a:fillRect/>
          </a:stretch>
        </p:blipFill>
        <p:spPr>
          <a:xfrm>
            <a:off x="10103659" y="1557647"/>
            <a:ext cx="872171" cy="789709"/>
          </a:xfrm>
          <a:prstGeom prst="ellipse">
            <a:avLst/>
          </a:prstGeom>
          <a:ln>
            <a:noFill/>
          </a:ln>
          <a:effectLst>
            <a:softEdge rad="112500"/>
          </a:effectLst>
        </p:spPr>
      </p:pic>
      <p:pic>
        <p:nvPicPr>
          <p:cNvPr id="32" name="Picture 31" descr="2.PNG"/>
          <p:cNvPicPr>
            <a:picLocks noChangeAspect="1"/>
          </p:cNvPicPr>
          <p:nvPr/>
        </p:nvPicPr>
        <p:blipFill>
          <a:blip r:embed="rId7" cstate="print"/>
          <a:stretch>
            <a:fillRect/>
          </a:stretch>
        </p:blipFill>
        <p:spPr>
          <a:xfrm>
            <a:off x="10530357" y="4809241"/>
            <a:ext cx="906902" cy="86806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repeatCount="indefinite"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slide(fromLeft)">
                                      <p:cBhvr>
                                        <p:cTn id="25" dur="3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52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p:val>
                                            <p:fltVal val="0.5"/>
                                          </p:val>
                                        </p:tav>
                                        <p:tav tm="100000">
                                          <p:val>
                                            <p:strVal val="#ppt_x"/>
                                          </p:val>
                                        </p:tav>
                                      </p:tavLst>
                                    </p:anim>
                                    <p:anim calcmode="lin" valueType="num">
                                      <p:cBhvr>
                                        <p:cTn id="33"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528"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 calcmode="lin" valueType="num">
                                      <p:cBhvr>
                                        <p:cTn id="40" dur="500" fill="hold"/>
                                        <p:tgtEl>
                                          <p:spTgt spid="36"/>
                                        </p:tgtEl>
                                        <p:attrNameLst>
                                          <p:attrName>ppt_x</p:attrName>
                                        </p:attrNameLst>
                                      </p:cBhvr>
                                      <p:tavLst>
                                        <p:tav tm="0">
                                          <p:val>
                                            <p:fltVal val="0.5"/>
                                          </p:val>
                                        </p:tav>
                                        <p:tav tm="100000">
                                          <p:val>
                                            <p:strVal val="#ppt_x"/>
                                          </p:val>
                                        </p:tav>
                                      </p:tavLst>
                                    </p:anim>
                                    <p:anim calcmode="lin" valueType="num">
                                      <p:cBhvr>
                                        <p:cTn id="41" dur="500" fill="hold"/>
                                        <p:tgtEl>
                                          <p:spTgt spid="36"/>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528"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 calcmode="lin" valueType="num">
                                      <p:cBhvr>
                                        <p:cTn id="48" dur="500" fill="hold"/>
                                        <p:tgtEl>
                                          <p:spTgt spid="37"/>
                                        </p:tgtEl>
                                        <p:attrNameLst>
                                          <p:attrName>ppt_x</p:attrName>
                                        </p:attrNameLst>
                                      </p:cBhvr>
                                      <p:tavLst>
                                        <p:tav tm="0">
                                          <p:val>
                                            <p:fltVal val="0.5"/>
                                          </p:val>
                                        </p:tav>
                                        <p:tav tm="100000">
                                          <p:val>
                                            <p:strVal val="#ppt_x"/>
                                          </p:val>
                                        </p:tav>
                                      </p:tavLst>
                                    </p:anim>
                                    <p:anim calcmode="lin" valueType="num">
                                      <p:cBhvr>
                                        <p:cTn id="49" dur="500" fill="hold"/>
                                        <p:tgtEl>
                                          <p:spTgt spid="37"/>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8" presetClass="path" presetSubtype="0" accel="50000" decel="50000" fill="hold" nodeType="clickEffect">
                                  <p:stCondLst>
                                    <p:cond delay="0"/>
                                  </p:stCondLst>
                                  <p:childTnLst>
                                    <p:animMotion origin="layout" path="M 0.03696 -0.22678 L 0.03745 -0.09484 C 0.0382 -0.06684 0.02579 -0.03168 0.00471 0.00022 " pathEditMode="relative" rAng="0" ptsTypes="Fff">
                                      <p:cBhvr>
                                        <p:cTn id="59" dur="2000" spd="-100000" fill="hold"/>
                                        <p:tgtEl>
                                          <p:spTgt spid="32"/>
                                        </p:tgtEl>
                                        <p:attrNameLst>
                                          <p:attrName>ppt_x</p:attrName>
                                          <p:attrName>ppt_y</p:attrName>
                                        </p:attrNameLst>
                                      </p:cBhvr>
                                      <p:rCtr x="-1600" y="11300"/>
                                    </p:animMotion>
                                  </p:childTnLst>
                                </p:cTn>
                              </p:par>
                            </p:childTnLst>
                          </p:cTn>
                        </p:par>
                      </p:childTnLst>
                    </p:cTn>
                  </p:par>
                  <p:par>
                    <p:cTn id="60" fill="hold">
                      <p:stCondLst>
                        <p:cond delay="indefinite"/>
                      </p:stCondLst>
                      <p:childTnLst>
                        <p:par>
                          <p:cTn id="61" fill="hold">
                            <p:stCondLst>
                              <p:cond delay="0"/>
                            </p:stCondLst>
                            <p:childTnLst>
                              <p:par>
                                <p:cTn id="62" presetID="13" presetClass="entr" presetSubtype="16"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plus(in)">
                                      <p:cBhvr>
                                        <p:cTn id="64" dur="20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58" presetClass="path" presetSubtype="0" accel="50000" decel="50000" fill="hold" nodeType="clickEffect">
                                  <p:stCondLst>
                                    <p:cond delay="0"/>
                                  </p:stCondLst>
                                  <p:childTnLst>
                                    <p:animMotion origin="layout" path="M -0.04278 -0.21506 L -0.00272 -0.09788 C 0.0062 -0.07335 0.01117 -0.03646 0.01117 0.00195 " pathEditMode="relative" rAng="0" ptsTypes="Fff">
                                      <p:cBhvr>
                                        <p:cTn id="68" dur="2000" spd="-100000" fill="hold"/>
                                        <p:tgtEl>
                                          <p:spTgt spid="33"/>
                                        </p:tgtEl>
                                        <p:attrNameLst>
                                          <p:attrName>ppt_x</p:attrName>
                                          <p:attrName>ppt_y</p:attrName>
                                        </p:attrNameLst>
                                      </p:cBhvr>
                                      <p:rCtr x="2700" y="10900"/>
                                    </p:animMotion>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slide(fromBottom)">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58" presetClass="path" presetSubtype="0" accel="50000" decel="50000" fill="hold" nodeType="clickEffect">
                                  <p:stCondLst>
                                    <p:cond delay="0"/>
                                  </p:stCondLst>
                                  <p:childTnLst>
                                    <p:animMotion origin="layout" path="M -0.08395 -0.06077 L -0.03497 -0.04992 L -0.00347 -0.00565 " pathEditMode="relative" rAng="-1196635" ptsTypes="FAF">
                                      <p:cBhvr>
                                        <p:cTn id="77" dur="2000" spd="-100000" fill="hold"/>
                                        <p:tgtEl>
                                          <p:spTgt spid="43"/>
                                        </p:tgtEl>
                                        <p:attrNameLst>
                                          <p:attrName>ppt_x</p:attrName>
                                          <p:attrName>ppt_y</p:attrName>
                                        </p:attrNameLst>
                                      </p:cBhvr>
                                      <p:rCtr x="4000" y="2800"/>
                                    </p:animMotion>
                                  </p:childTnLst>
                                </p:cTn>
                              </p:par>
                            </p:childTnLst>
                          </p:cTn>
                        </p:par>
                      </p:childTnLst>
                    </p:cTn>
                  </p:par>
                  <p:par>
                    <p:cTn id="78" fill="hold">
                      <p:stCondLst>
                        <p:cond delay="indefinite"/>
                      </p:stCondLst>
                      <p:childTnLst>
                        <p:par>
                          <p:cTn id="79" fill="hold">
                            <p:stCondLst>
                              <p:cond delay="0"/>
                            </p:stCondLst>
                            <p:childTnLst>
                              <p:par>
                                <p:cTn id="80" presetID="13" presetClass="entr" presetSubtype="16"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plus(in)">
                                      <p:cBhvr>
                                        <p:cTn id="8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0700" y="495300"/>
            <a:ext cx="6915150" cy="6001643"/>
          </a:xfrm>
          <a:prstGeom prst="rect">
            <a:avLst/>
          </a:prstGeom>
          <a:noFill/>
        </p:spPr>
        <p:txBody>
          <a:bodyPr wrap="square" rtlCol="0">
            <a:spAutoFit/>
          </a:bodyPr>
          <a:lstStyle/>
          <a:p>
            <a:r>
              <a:rPr lang="bn-BD" sz="4800" b="1" dirty="0">
                <a:solidFill>
                  <a:schemeClr val="accent5">
                    <a:lumMod val="75000"/>
                  </a:schemeClr>
                </a:solidFill>
                <a:effectLst>
                  <a:outerShdw blurRad="38100" dist="38100" dir="2700000" algn="tl">
                    <a:srgbClr val="000000">
                      <a:alpha val="43137"/>
                    </a:srgbClr>
                  </a:outerShdw>
                </a:effectLst>
                <a:latin typeface="NikoshBAN" pitchFamily="2" charset="0"/>
                <a:cs typeface="NikoshBAN" pitchFamily="2" charset="0"/>
              </a:rPr>
              <a:t>চাঁদের আবর্তন</a:t>
            </a:r>
          </a:p>
          <a:p>
            <a:r>
              <a:rPr lang="bn-BD" sz="4800" dirty="0">
                <a:latin typeface="NikoshBAN" pitchFamily="2" charset="0"/>
                <a:cs typeface="NikoshBAN" pitchFamily="2" charset="0"/>
              </a:rPr>
              <a:t>চাঁদ পৃথিবীর একমাত্র উপগ্রহ। উপগ্রহ হলো সেই বস্তু যা কোন গ্রহকে কেন্দ্র করে আবর্তিত হয়। চাঁদ তার নিজ অক্ষ বরাবর প্রায় ২৮ দিনে একবার ঘুরে এবং একই সাথে পৃথিবীর চারদিকেও একবার ঘুরে আসতে চাঁদের প্রায় ২৮ দিন সময় লাগে।  </a:t>
            </a:r>
            <a:endParaRPr lang="en-US" sz="4800" dirty="0">
              <a:latin typeface="NikoshBAN" pitchFamily="2" charset="0"/>
              <a:cs typeface="NikoshBAN" pitchFamily="2" charset="0"/>
            </a:endParaRPr>
          </a:p>
        </p:txBody>
      </p:sp>
      <p:pic>
        <p:nvPicPr>
          <p:cNvPr id="5" name="Picture 4" descr="60.JPG"/>
          <p:cNvPicPr>
            <a:picLocks noChangeAspect="1"/>
          </p:cNvPicPr>
          <p:nvPr/>
        </p:nvPicPr>
        <p:blipFill>
          <a:blip r:embed="rId2"/>
          <a:srcRect l="48745" t="10204" r="8577" b="65986"/>
          <a:stretch>
            <a:fillRect/>
          </a:stretch>
        </p:blipFill>
        <p:spPr>
          <a:xfrm>
            <a:off x="466454" y="1276350"/>
            <a:ext cx="4924696" cy="4438650"/>
          </a:xfrm>
          <a:prstGeom prst="rect">
            <a:avLst/>
          </a:prstGeom>
          <a:ln>
            <a:noFill/>
          </a:ln>
          <a:effectLst>
            <a:softEdge rad="112500"/>
          </a:effectLst>
        </p:spPr>
      </p:pic>
      <p:sp>
        <p:nvSpPr>
          <p:cNvPr id="6" name="Rectangle 5"/>
          <p:cNvSpPr/>
          <p:nvPr/>
        </p:nvSpPr>
        <p:spPr>
          <a:xfrm>
            <a:off x="556942" y="5724495"/>
            <a:ext cx="4520789" cy="707886"/>
          </a:xfrm>
          <a:prstGeom prst="rect">
            <a:avLst/>
          </a:prstGeom>
        </p:spPr>
        <p:txBody>
          <a:bodyPr wrap="none">
            <a:spAutoFit/>
          </a:bodyPr>
          <a:lstStyle/>
          <a:p>
            <a:r>
              <a:rPr lang="bn-BD" sz="4000" dirty="0">
                <a:solidFill>
                  <a:srgbClr val="FF0000"/>
                </a:solidFill>
                <a:latin typeface="NikoshBAN" pitchFamily="2" charset="0"/>
                <a:cs typeface="NikoshBAN" pitchFamily="2" charset="0"/>
              </a:rPr>
              <a:t>চাঁদ পৃথিবীর চারদিকে ঘুরে  </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1"/>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JPG"/>
          <p:cNvPicPr>
            <a:picLocks noChangeAspect="1"/>
          </p:cNvPicPr>
          <p:nvPr/>
        </p:nvPicPr>
        <p:blipFill>
          <a:blip r:embed="rId2"/>
          <a:srcRect l="13474" t="54422" r="10052" b="2220"/>
          <a:stretch>
            <a:fillRect/>
          </a:stretch>
        </p:blipFill>
        <p:spPr>
          <a:xfrm>
            <a:off x="990600" y="668185"/>
            <a:ext cx="10744200" cy="6284385"/>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10" y="438150"/>
            <a:ext cx="11041380" cy="6153150"/>
          </a:xfrm>
        </p:spPr>
        <p:txBody>
          <a:bodyPr/>
          <a:lstStyle/>
          <a:p>
            <a:r>
              <a:rPr lang="bn-BD" sz="6000" b="1" dirty="0">
                <a:solidFill>
                  <a:schemeClr val="accent5">
                    <a:lumMod val="75000"/>
                  </a:schemeClr>
                </a:solidFill>
                <a:effectLst>
                  <a:outerShdw blurRad="38100" dist="38100" dir="2700000" algn="tl">
                    <a:srgbClr val="000000">
                      <a:alpha val="43137"/>
                    </a:srgbClr>
                  </a:outerShdw>
                </a:effectLst>
                <a:latin typeface="NikoshBAN" pitchFamily="2" charset="0"/>
                <a:cs typeface="NikoshBAN" pitchFamily="2" charset="0"/>
              </a:rPr>
              <a:t>চাঁদের ঘূর্ণন</a:t>
            </a:r>
            <a:r>
              <a:rPr lang="bn-BD" sz="6000" dirty="0">
                <a:latin typeface="NikoshBAN" pitchFamily="2" charset="0"/>
                <a:cs typeface="NikoshBAN" pitchFamily="2" charset="0"/>
              </a:rPr>
              <a:t> </a:t>
            </a:r>
            <a:br>
              <a:rPr lang="bn-BD" sz="6000" dirty="0">
                <a:latin typeface="NikoshBAN" pitchFamily="2" charset="0"/>
                <a:cs typeface="NikoshBAN" pitchFamily="2" charset="0"/>
              </a:rPr>
            </a:br>
            <a:r>
              <a:rPr lang="bn-BD" sz="6000" dirty="0">
                <a:latin typeface="NikoshBAN" pitchFamily="2" charset="0"/>
                <a:cs typeface="NikoshBAN" pitchFamily="2" charset="0"/>
              </a:rPr>
              <a:t>চাঁদের নিজস্ব কোনো আলো নেই। চাঁদ সূর্যের আলো প্রতিফলিত করে। চাঁদের অর্ধাংশ সূর্যের আলোতে সবসময় আলোকিত। কিন্তু পৃথিবীকে আবর্তনের সময় পৃথিবীর দিকে মুখ করা চাঁদের আলোকিত অংশের পরিমান ভিন্ন ভিন্ন হয়। এর ফলে চাঁদের বিভিন্ন দশার সৃষ্টি হয়।</a:t>
            </a:r>
            <a:endParaRPr lang="en-US" sz="6000" dirty="0">
              <a:latin typeface="NikoshBAN" pitchFamily="2" charset="0"/>
              <a:cs typeface="NikoshBAN" pitchFamily="2" charset="0"/>
            </a:endParaRPr>
          </a:p>
        </p:txBody>
      </p:sp>
      <p:sp>
        <p:nvSpPr>
          <p:cNvPr id="3" name="Rectangle 2"/>
          <p:cNvSpPr/>
          <p:nvPr/>
        </p:nvSpPr>
        <p:spPr>
          <a:xfrm>
            <a:off x="635288" y="1114425"/>
            <a:ext cx="11696700" cy="5632311"/>
          </a:xfrm>
          <a:prstGeom prst="rect">
            <a:avLst/>
          </a:prstGeom>
        </p:spPr>
        <p:txBody>
          <a:bodyPr wrap="square">
            <a:spAutoFit/>
          </a:bodyPr>
          <a:lstStyle/>
          <a:p>
            <a:r>
              <a:rPr lang="bn-BD" sz="6000" dirty="0">
                <a:latin typeface="NikoshBAN" pitchFamily="2" charset="0"/>
                <a:cs typeface="NikoshBAN" pitchFamily="2" charset="0"/>
              </a:rPr>
              <a:t>আমরা শুধুমাত্র চাঁদের আলোকিত অংশই দেখতে পাই। যখন আমরা চাঁদের আলোকিত অংশ সম্পূর্ণ গোলাকার দেখতে পাই তখন আমরা একে পূর্ণিমার চাঁদ বলি। আর যখন আমরা চাঁদের আলোকিত অংশ একেবারেই দেখতে পাই না তখন একে আমরা অমাবস্যার চাঁদ বলি। </a:t>
            </a:r>
            <a:endParaRPr lang="en-US" sz="5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1"/>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124.PNG"/>
          <p:cNvPicPr>
            <a:picLocks noChangeAspect="1"/>
          </p:cNvPicPr>
          <p:nvPr/>
        </p:nvPicPr>
        <p:blipFill>
          <a:blip r:embed="rId2"/>
          <a:srcRect l="24911" t="11898" r="19236" b="13686"/>
          <a:stretch>
            <a:fillRect/>
          </a:stretch>
        </p:blipFill>
        <p:spPr>
          <a:xfrm>
            <a:off x="-540327" y="1149929"/>
            <a:ext cx="4615136" cy="4856226"/>
          </a:xfrm>
          <a:prstGeom prst="ellipse">
            <a:avLst/>
          </a:prstGeom>
          <a:ln>
            <a:noFill/>
          </a:ln>
          <a:effectLst>
            <a:softEdge rad="112500"/>
          </a:effectLst>
        </p:spPr>
      </p:pic>
      <p:pic>
        <p:nvPicPr>
          <p:cNvPr id="4" name="Picture 3" descr="1.PNG"/>
          <p:cNvPicPr>
            <a:picLocks noChangeAspect="1"/>
          </p:cNvPicPr>
          <p:nvPr/>
        </p:nvPicPr>
        <p:blipFill>
          <a:blip r:embed="rId3"/>
          <a:stretch>
            <a:fillRect/>
          </a:stretch>
        </p:blipFill>
        <p:spPr>
          <a:xfrm>
            <a:off x="5347855" y="942109"/>
            <a:ext cx="5614272" cy="504948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8853" y="1909732"/>
            <a:ext cx="2544376" cy="1911109"/>
          </a:xfrm>
          <a:prstGeom prst="ellipse">
            <a:avLst/>
          </a:prstGeom>
          <a:ln>
            <a:noFill/>
          </a:ln>
          <a:effectLst>
            <a:softEdge rad="112500"/>
          </a:effectLst>
        </p:spPr>
      </p:pic>
      <p:sp>
        <p:nvSpPr>
          <p:cNvPr id="13" name="Rounded Rectangle 12"/>
          <p:cNvSpPr/>
          <p:nvPr/>
        </p:nvSpPr>
        <p:spPr>
          <a:xfrm>
            <a:off x="2296332" y="2260820"/>
            <a:ext cx="6784921" cy="1293884"/>
          </a:xfrm>
          <a:prstGeom prst="roundRect">
            <a:avLst>
              <a:gd name="adj" fmla="val 0"/>
            </a:avLst>
          </a:prstGeom>
          <a:solidFill>
            <a:srgbClr val="E3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গ্রহ ও উপগ্রহের পার্থক্য কী ?</a:t>
            </a:r>
            <a:endParaRPr lang="en-US" sz="5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14" name="Group 13"/>
          <p:cNvGrpSpPr/>
          <p:nvPr/>
        </p:nvGrpSpPr>
        <p:grpSpPr>
          <a:xfrm>
            <a:off x="231902" y="1653272"/>
            <a:ext cx="2118682" cy="2499628"/>
            <a:chOff x="231902" y="975607"/>
            <a:chExt cx="1845290" cy="1405881"/>
          </a:xfrm>
        </p:grpSpPr>
        <p:sp>
          <p:nvSpPr>
            <p:cNvPr id="15" name="Freeform 14"/>
            <p:cNvSpPr/>
            <p:nvPr/>
          </p:nvSpPr>
          <p:spPr>
            <a:xfrm>
              <a:off x="1151564" y="980867"/>
              <a:ext cx="925628" cy="1400621"/>
            </a:xfrm>
            <a:custGeom>
              <a:avLst/>
              <a:gdLst>
                <a:gd name="connsiteX0" fmla="*/ 31531 w 1008993"/>
                <a:gd name="connsiteY0" fmla="*/ 0 h 1897258"/>
                <a:gd name="connsiteX1" fmla="*/ 1008993 w 1008993"/>
                <a:gd name="connsiteY1" fmla="*/ 948629 h 1897258"/>
                <a:gd name="connsiteX2" fmla="*/ 31531 w 1008993"/>
                <a:gd name="connsiteY2" fmla="*/ 1897258 h 1897258"/>
                <a:gd name="connsiteX3" fmla="*/ 0 w 1008993"/>
                <a:gd name="connsiteY3" fmla="*/ 1894173 h 1897258"/>
                <a:gd name="connsiteX4" fmla="*/ 0 w 1008993"/>
                <a:gd name="connsiteY4" fmla="*/ 3085 h 189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1897258">
                  <a:moveTo>
                    <a:pt x="31531" y="0"/>
                  </a:moveTo>
                  <a:cubicBezTo>
                    <a:pt x="571368" y="0"/>
                    <a:pt x="1008993" y="424716"/>
                    <a:pt x="1008993" y="948629"/>
                  </a:cubicBezTo>
                  <a:cubicBezTo>
                    <a:pt x="1008993" y="1472542"/>
                    <a:pt x="571368" y="1897258"/>
                    <a:pt x="31531" y="1897258"/>
                  </a:cubicBezTo>
                  <a:lnTo>
                    <a:pt x="0" y="1894173"/>
                  </a:lnTo>
                  <a:lnTo>
                    <a:pt x="0" y="3085"/>
                  </a:ln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H="1" flipV="1">
              <a:off x="231902" y="975607"/>
              <a:ext cx="925628" cy="1400621"/>
            </a:xfrm>
            <a:custGeom>
              <a:avLst/>
              <a:gdLst>
                <a:gd name="connsiteX0" fmla="*/ 31531 w 1008993"/>
                <a:gd name="connsiteY0" fmla="*/ 0 h 1897258"/>
                <a:gd name="connsiteX1" fmla="*/ 1008993 w 1008993"/>
                <a:gd name="connsiteY1" fmla="*/ 948629 h 1897258"/>
                <a:gd name="connsiteX2" fmla="*/ 31531 w 1008993"/>
                <a:gd name="connsiteY2" fmla="*/ 1897258 h 1897258"/>
                <a:gd name="connsiteX3" fmla="*/ 0 w 1008993"/>
                <a:gd name="connsiteY3" fmla="*/ 1894173 h 1897258"/>
                <a:gd name="connsiteX4" fmla="*/ 0 w 1008993"/>
                <a:gd name="connsiteY4" fmla="*/ 3085 h 189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1897258">
                  <a:moveTo>
                    <a:pt x="31531" y="0"/>
                  </a:moveTo>
                  <a:cubicBezTo>
                    <a:pt x="571368" y="0"/>
                    <a:pt x="1008993" y="424716"/>
                    <a:pt x="1008993" y="948629"/>
                  </a:cubicBezTo>
                  <a:cubicBezTo>
                    <a:pt x="1008993" y="1472542"/>
                    <a:pt x="571368" y="1897258"/>
                    <a:pt x="31531" y="1897258"/>
                  </a:cubicBezTo>
                  <a:lnTo>
                    <a:pt x="0" y="1894173"/>
                  </a:lnTo>
                  <a:lnTo>
                    <a:pt x="0" y="30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381333" y="1787263"/>
            <a:ext cx="1765568" cy="2194148"/>
          </a:xfrm>
          <a:custGeom>
            <a:avLst/>
            <a:gdLst>
              <a:gd name="connsiteX0" fmla="*/ 914400 w 1828800"/>
              <a:gd name="connsiteY0" fmla="*/ 321869 h 1828800"/>
              <a:gd name="connsiteX1" fmla="*/ 1506931 w 1828800"/>
              <a:gd name="connsiteY1" fmla="*/ 914400 h 1828800"/>
              <a:gd name="connsiteX2" fmla="*/ 914400 w 1828800"/>
              <a:gd name="connsiteY2" fmla="*/ 1506931 h 1828800"/>
              <a:gd name="connsiteX3" fmla="*/ 321869 w 1828800"/>
              <a:gd name="connsiteY3" fmla="*/ 914400 h 1828800"/>
              <a:gd name="connsiteX4" fmla="*/ 914400 w 1828800"/>
              <a:gd name="connsiteY4" fmla="*/ 321869 h 1828800"/>
              <a:gd name="connsiteX5" fmla="*/ 914400 w 1828800"/>
              <a:gd name="connsiteY5" fmla="*/ 182880 h 1828800"/>
              <a:gd name="connsiteX6" fmla="*/ 182880 w 1828800"/>
              <a:gd name="connsiteY6" fmla="*/ 914400 h 1828800"/>
              <a:gd name="connsiteX7" fmla="*/ 914400 w 1828800"/>
              <a:gd name="connsiteY7" fmla="*/ 1645920 h 1828800"/>
              <a:gd name="connsiteX8" fmla="*/ 1645920 w 1828800"/>
              <a:gd name="connsiteY8" fmla="*/ 914400 h 1828800"/>
              <a:gd name="connsiteX9" fmla="*/ 914400 w 1828800"/>
              <a:gd name="connsiteY9" fmla="*/ 182880 h 1828800"/>
              <a:gd name="connsiteX10" fmla="*/ 914400 w 1828800"/>
              <a:gd name="connsiteY10" fmla="*/ 0 h 1828800"/>
              <a:gd name="connsiteX11" fmla="*/ 1828800 w 1828800"/>
              <a:gd name="connsiteY11" fmla="*/ 914400 h 1828800"/>
              <a:gd name="connsiteX12" fmla="*/ 914400 w 1828800"/>
              <a:gd name="connsiteY12" fmla="*/ 1828800 h 1828800"/>
              <a:gd name="connsiteX13" fmla="*/ 0 w 1828800"/>
              <a:gd name="connsiteY13" fmla="*/ 914400 h 1828800"/>
              <a:gd name="connsiteX14" fmla="*/ 914400 w 1828800"/>
              <a:gd name="connsiteY14"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914400" y="321869"/>
                </a:moveTo>
                <a:cubicBezTo>
                  <a:pt x="1241646" y="321869"/>
                  <a:pt x="1506931" y="587154"/>
                  <a:pt x="1506931" y="914400"/>
                </a:cubicBezTo>
                <a:cubicBezTo>
                  <a:pt x="1506931" y="1241646"/>
                  <a:pt x="1241646" y="1506931"/>
                  <a:pt x="914400" y="1506931"/>
                </a:cubicBezTo>
                <a:cubicBezTo>
                  <a:pt x="587154" y="1506931"/>
                  <a:pt x="321869" y="1241646"/>
                  <a:pt x="321869" y="914400"/>
                </a:cubicBezTo>
                <a:cubicBezTo>
                  <a:pt x="321869" y="587154"/>
                  <a:pt x="587154" y="321869"/>
                  <a:pt x="914400" y="321869"/>
                </a:cubicBezTo>
                <a:close/>
                <a:moveTo>
                  <a:pt x="914400" y="182880"/>
                </a:moveTo>
                <a:cubicBezTo>
                  <a:pt x="510393" y="182880"/>
                  <a:pt x="182880" y="510393"/>
                  <a:pt x="182880" y="914400"/>
                </a:cubicBezTo>
                <a:cubicBezTo>
                  <a:pt x="182880" y="1318407"/>
                  <a:pt x="510393" y="1645920"/>
                  <a:pt x="914400" y="1645920"/>
                </a:cubicBezTo>
                <a:cubicBezTo>
                  <a:pt x="1318407" y="1645920"/>
                  <a:pt x="1645920" y="1318407"/>
                  <a:pt x="1645920" y="914400"/>
                </a:cubicBezTo>
                <a:cubicBezTo>
                  <a:pt x="1645920" y="510393"/>
                  <a:pt x="1318407" y="182880"/>
                  <a:pt x="914400" y="182880"/>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gradFill>
            <a:gsLst>
              <a:gs pos="78000">
                <a:srgbClr val="00B0F0"/>
              </a:gs>
              <a:gs pos="39000">
                <a:srgbClr val="00B0F0"/>
              </a:gs>
              <a:gs pos="62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একক কাজ </a:t>
            </a:r>
            <a:endPar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8" name="Rounded Rectangle 17"/>
          <p:cNvSpPr/>
          <p:nvPr/>
        </p:nvSpPr>
        <p:spPr>
          <a:xfrm>
            <a:off x="1378861" y="4093029"/>
            <a:ext cx="9538522" cy="20395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উত্তরঃ নক্ষত্রকে  কেন্দ্র করে যে বস্তু ঘুরে তাকে গ্রহ বলে। আর গ্রহকে কেন্দ্র করে যে বস্তু ঘুরে তাকে  উপগ্রহ বলে। । </a:t>
            </a:r>
            <a:endParaRPr lang="en-US" sz="5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0" fill="hold"/>
                                        <p:tgtEl>
                                          <p:spTgt spid="17"/>
                                        </p:tgtEl>
                                        <p:attrNameLst>
                                          <p:attrName>ppt_w</p:attrName>
                                        </p:attrNameLst>
                                      </p:cBhvr>
                                      <p:tavLst>
                                        <p:tav tm="0">
                                          <p:val>
                                            <p:fltVal val="0"/>
                                          </p:val>
                                        </p:tav>
                                        <p:tav tm="100000">
                                          <p:val>
                                            <p:strVal val="#ppt_w"/>
                                          </p:val>
                                        </p:tav>
                                      </p:tavLst>
                                    </p:anim>
                                    <p:anim calcmode="lin" valueType="num">
                                      <p:cBhvr>
                                        <p:cTn id="8" dur="5000" fill="hold"/>
                                        <p:tgtEl>
                                          <p:spTgt spid="17"/>
                                        </p:tgtEl>
                                        <p:attrNameLst>
                                          <p:attrName>ppt_h</p:attrName>
                                        </p:attrNameLst>
                                      </p:cBhvr>
                                      <p:tavLst>
                                        <p:tav tm="0">
                                          <p:val>
                                            <p:fltVal val="0"/>
                                          </p:val>
                                        </p:tav>
                                        <p:tav tm="100000">
                                          <p:val>
                                            <p:strVal val="#ppt_h"/>
                                          </p:val>
                                        </p:tav>
                                      </p:tavLst>
                                    </p:anim>
                                    <p:animEffect transition="in" filter="fade">
                                      <p:cBhvr>
                                        <p:cTn id="9" dur="5000"/>
                                        <p:tgtEl>
                                          <p:spTgt spid="17"/>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0" fill="hold"/>
                                        <p:tgtEl>
                                          <p:spTgt spid="14"/>
                                        </p:tgtEl>
                                        <p:attrNameLst>
                                          <p:attrName>ppt_w</p:attrName>
                                        </p:attrNameLst>
                                      </p:cBhvr>
                                      <p:tavLst>
                                        <p:tav tm="0">
                                          <p:val>
                                            <p:fltVal val="0"/>
                                          </p:val>
                                        </p:tav>
                                        <p:tav tm="100000">
                                          <p:val>
                                            <p:strVal val="#ppt_w"/>
                                          </p:val>
                                        </p:tav>
                                      </p:tavLst>
                                    </p:anim>
                                    <p:anim calcmode="lin" valueType="num">
                                      <p:cBhvr>
                                        <p:cTn id="13" dur="5000" fill="hold"/>
                                        <p:tgtEl>
                                          <p:spTgt spid="14"/>
                                        </p:tgtEl>
                                        <p:attrNameLst>
                                          <p:attrName>ppt_h</p:attrName>
                                        </p:attrNameLst>
                                      </p:cBhvr>
                                      <p:tavLst>
                                        <p:tav tm="0">
                                          <p:val>
                                            <p:fltVal val="0"/>
                                          </p:val>
                                        </p:tav>
                                        <p:tav tm="100000">
                                          <p:val>
                                            <p:strVal val="#ppt_h"/>
                                          </p:val>
                                        </p:tav>
                                      </p:tavLst>
                                    </p:anim>
                                    <p:anim calcmode="lin" valueType="num">
                                      <p:cBhvr>
                                        <p:cTn id="14" dur="5000" fill="hold"/>
                                        <p:tgtEl>
                                          <p:spTgt spid="14"/>
                                        </p:tgtEl>
                                        <p:attrNameLst>
                                          <p:attrName>style.rotation</p:attrName>
                                        </p:attrNameLst>
                                      </p:cBhvr>
                                      <p:tavLst>
                                        <p:tav tm="0">
                                          <p:val>
                                            <p:fltVal val="360"/>
                                          </p:val>
                                        </p:tav>
                                        <p:tav tm="100000">
                                          <p:val>
                                            <p:fltVal val="0"/>
                                          </p:val>
                                        </p:tav>
                                      </p:tavLst>
                                    </p:anim>
                                    <p:animEffect transition="in" filter="fade">
                                      <p:cBhvr>
                                        <p:cTn id="15" dur="5000"/>
                                        <p:tgtEl>
                                          <p:spTgt spid="1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0" fill="hold"/>
                                        <p:tgtEl>
                                          <p:spTgt spid="13"/>
                                        </p:tgtEl>
                                        <p:attrNameLst>
                                          <p:attrName>ppt_x</p:attrName>
                                        </p:attrNameLst>
                                      </p:cBhvr>
                                      <p:tavLst>
                                        <p:tav tm="0">
                                          <p:val>
                                            <p:strVal val="0-#ppt_w/2"/>
                                          </p:val>
                                        </p:tav>
                                        <p:tav tm="100000">
                                          <p:val>
                                            <p:strVal val="#ppt_x"/>
                                          </p:val>
                                        </p:tav>
                                      </p:tavLst>
                                    </p:anim>
                                    <p:anim calcmode="lin" valueType="num">
                                      <p:cBhvr additive="base">
                                        <p:cTn id="19" dur="50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 by="(-#ppt_w*2)" calcmode="lin" valueType="num">
                                      <p:cBhvr rctx="PPT">
                                        <p:cTn id="28" dur="500" autoRev="1" fill="hold">
                                          <p:stCondLst>
                                            <p:cond delay="0"/>
                                          </p:stCondLst>
                                        </p:cTn>
                                        <p:tgtEl>
                                          <p:spTgt spid="18"/>
                                        </p:tgtEl>
                                        <p:attrNameLst>
                                          <p:attrName>ppt_w</p:attrName>
                                        </p:attrNameLst>
                                      </p:cBhvr>
                                    </p:anim>
                                    <p:anim by="(#ppt_w*0.50)" calcmode="lin" valueType="num">
                                      <p:cBhvr>
                                        <p:cTn id="29" dur="500" decel="50000" autoRev="1" fill="hold">
                                          <p:stCondLst>
                                            <p:cond delay="0"/>
                                          </p:stCondLst>
                                        </p:cTn>
                                        <p:tgtEl>
                                          <p:spTgt spid="18"/>
                                        </p:tgtEl>
                                        <p:attrNameLst>
                                          <p:attrName>ppt_x</p:attrName>
                                        </p:attrNameLst>
                                      </p:cBhvr>
                                    </p:anim>
                                    <p:anim from="(-#ppt_h/2)" to="(#ppt_y)" calcmode="lin" valueType="num">
                                      <p:cBhvr>
                                        <p:cTn id="30" dur="1000" fill="hold">
                                          <p:stCondLst>
                                            <p:cond delay="0"/>
                                          </p:stCondLst>
                                        </p:cTn>
                                        <p:tgtEl>
                                          <p:spTgt spid="18"/>
                                        </p:tgtEl>
                                        <p:attrNameLst>
                                          <p:attrName>ppt_y</p:attrName>
                                        </p:attrNameLst>
                                      </p:cBhvr>
                                    </p:anim>
                                    <p:animRot by="21600000">
                                      <p:cBhvr>
                                        <p:cTn id="31"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8202" y="387047"/>
            <a:ext cx="9066721" cy="940791"/>
          </a:xfrm>
          <a:prstGeom prst="rect">
            <a:avLst/>
          </a:prstGeom>
          <a:solidFill>
            <a:schemeClr val="accent3">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lIns="108731" tIns="54366" rIns="108731" bIns="54366" rtlCol="0">
            <a:spAutoFit/>
          </a:bodyPr>
          <a:lstStyle/>
          <a:p>
            <a:r>
              <a:rPr lang="bn-IN" sz="5400" dirty="0">
                <a:latin typeface="NikoshBAN" pitchFamily="2" charset="0"/>
                <a:cs typeface="NikoshBAN" pitchFamily="2" charset="0"/>
              </a:rPr>
              <a:t>পাঠ্য বইয়ের </a:t>
            </a:r>
            <a:r>
              <a:rPr lang="bn-BD" sz="5400" dirty="0">
                <a:latin typeface="NikoshBAN" pitchFamily="2" charset="0"/>
                <a:cs typeface="NikoshBAN" pitchFamily="2" charset="0"/>
              </a:rPr>
              <a:t>5৯-৬০ </a:t>
            </a:r>
            <a:r>
              <a:rPr lang="bn-IN" sz="5400" dirty="0">
                <a:latin typeface="NikoshBAN" pitchFamily="2" charset="0"/>
                <a:cs typeface="NikoshBAN" pitchFamily="2" charset="0"/>
              </a:rPr>
              <a:t>নং পৃষ্ঠা দেখো </a:t>
            </a:r>
            <a:endParaRPr lang="en-US" sz="5400" dirty="0">
              <a:latin typeface="NikoshBAN" pitchFamily="2" charset="0"/>
              <a:cs typeface="NikoshBAN" pitchFamily="2" charset="0"/>
            </a:endParaRPr>
          </a:p>
        </p:txBody>
      </p:sp>
      <p:pic>
        <p:nvPicPr>
          <p:cNvPr id="8" name="Picture 7" descr="BookAnim.gif">
            <a:extLst>
              <a:ext uri="{FF2B5EF4-FFF2-40B4-BE49-F238E27FC236}">
                <a16:creationId xmlns:a16="http://schemas.microsoft.com/office/drawing/2014/main" id="{4A9141FF-7F40-4DE9-96E6-AC8B24CEB883}"/>
              </a:ext>
            </a:extLst>
          </p:cNvPr>
          <p:cNvPicPr>
            <a:picLocks noChangeAspect="1"/>
          </p:cNvPicPr>
          <p:nvPr/>
        </p:nvPicPr>
        <p:blipFill>
          <a:blip r:embed="rId2" cstate="print"/>
          <a:stretch>
            <a:fillRect/>
          </a:stretch>
        </p:blipFill>
        <p:spPr>
          <a:xfrm>
            <a:off x="1608537" y="292405"/>
            <a:ext cx="1075130" cy="864508"/>
          </a:xfrm>
          <a:prstGeom prst="rect">
            <a:avLst/>
          </a:prstGeom>
        </p:spPr>
      </p:pic>
      <p:grpSp>
        <p:nvGrpSpPr>
          <p:cNvPr id="9" name="Group 8"/>
          <p:cNvGrpSpPr/>
          <p:nvPr/>
        </p:nvGrpSpPr>
        <p:grpSpPr>
          <a:xfrm>
            <a:off x="1189629" y="1632368"/>
            <a:ext cx="9613881" cy="4255404"/>
            <a:chOff x="850416" y="1427240"/>
            <a:chExt cx="9613881" cy="4255404"/>
          </a:xfrm>
        </p:grpSpPr>
        <p:grpSp>
          <p:nvGrpSpPr>
            <p:cNvPr id="10" name="Group 9"/>
            <p:cNvGrpSpPr/>
            <p:nvPr/>
          </p:nvGrpSpPr>
          <p:grpSpPr>
            <a:xfrm>
              <a:off x="850416" y="1427240"/>
              <a:ext cx="9613881" cy="4255404"/>
              <a:chOff x="850416" y="1427240"/>
              <a:chExt cx="9613881" cy="4255404"/>
            </a:xfrm>
          </p:grpSpPr>
          <p:sp>
            <p:nvSpPr>
              <p:cNvPr id="12" name="Rectangle 11"/>
              <p:cNvSpPr/>
              <p:nvPr/>
            </p:nvSpPr>
            <p:spPr>
              <a:xfrm>
                <a:off x="850416" y="1429148"/>
                <a:ext cx="4723454" cy="42534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40843" y="1427240"/>
                <a:ext cx="4723454" cy="42534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6090616" y="1539107"/>
                <a:ext cx="4209142" cy="3959870"/>
              </a:xfrm>
              <a:prstGeom prst="rect">
                <a:avLst/>
              </a:prstGeom>
              <a:ln>
                <a:noFill/>
              </a:ln>
              <a:effectLst>
                <a:softEdge rad="112500"/>
              </a:effectLst>
            </p:spPr>
          </p:pic>
          <p:sp>
            <p:nvSpPr>
              <p:cNvPr id="15" name="Oval 14"/>
              <p:cNvSpPr/>
              <p:nvPr/>
            </p:nvSpPr>
            <p:spPr>
              <a:xfrm>
                <a:off x="5740843" y="16453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40843" y="2068406"/>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40843" y="24835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40843" y="2906606"/>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40843" y="33217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40843" y="3744806"/>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40843" y="41599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40843" y="4583006"/>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40843" y="50235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H="1">
                <a:off x="5199529" y="16453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flipH="1">
                <a:off x="5199529" y="2068406"/>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flipH="1">
                <a:off x="5199529" y="24835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flipH="1">
                <a:off x="5199529" y="2906606"/>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a:off x="5199529" y="33217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5199529" y="41599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flipH="1">
                <a:off x="5199529" y="4583006"/>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flipH="1">
                <a:off x="5199529" y="50235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flipH="1">
                <a:off x="5199529" y="3744806"/>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283401" y="1732589"/>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296873" y="21616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296873" y="25680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296873" y="29998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296873" y="34189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296873" y="38380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296873" y="42698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296873" y="46508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296873" y="50953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Screen Clipping"/>
            <p:cNvPicPr>
              <a:picLocks noChangeAspect="1"/>
            </p:cNvPicPr>
            <p:nvPr/>
          </p:nvPicPr>
          <p:blipFill>
            <a:blip r:embed="rId4"/>
            <a:stretch>
              <a:fillRect/>
            </a:stretch>
          </p:blipFill>
          <p:spPr>
            <a:xfrm>
              <a:off x="1010616" y="1544014"/>
              <a:ext cx="4005941" cy="3954963"/>
            </a:xfrm>
            <a:prstGeom prst="rect">
              <a:avLst/>
            </a:prstGeom>
            <a:ln>
              <a:noFill/>
            </a:ln>
            <a:effectLst>
              <a:softEdge rad="112500"/>
            </a:effectLst>
          </p:spPr>
        </p:pic>
      </p:grpSp>
    </p:spTree>
    <p:extLst>
      <p:ext uri="{BB962C8B-B14F-4D97-AF65-F5344CB8AC3E}">
        <p14:creationId xmlns:p14="http://schemas.microsoft.com/office/powerpoint/2010/main" val="4040329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0491" y="294594"/>
            <a:ext cx="2544376" cy="1272188"/>
          </a:xfrm>
          <a:prstGeom prst="ellipse">
            <a:avLst/>
          </a:prstGeom>
          <a:ln>
            <a:noFill/>
          </a:ln>
          <a:effectLst>
            <a:softEdge rad="112500"/>
          </a:effectLst>
        </p:spPr>
      </p:pic>
      <p:sp>
        <p:nvSpPr>
          <p:cNvPr id="13" name="Rounded Rectangle 12"/>
          <p:cNvSpPr/>
          <p:nvPr/>
        </p:nvSpPr>
        <p:spPr>
          <a:xfrm>
            <a:off x="3049871" y="1378857"/>
            <a:ext cx="8532529" cy="1228995"/>
          </a:xfrm>
          <a:prstGeom prst="roundRect">
            <a:avLst>
              <a:gd name="adj" fmla="val 0"/>
            </a:avLst>
          </a:prstGeom>
          <a:solidFill>
            <a:srgbClr val="E3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পাশের ছবিটি পর্যবেক্ষন কর ,  নিচের ছকের  ন্যায় খাতায় একটি ছক আঁক এবং নিজেদের মতামত ছকে লিখ। </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14" name="Group 13"/>
          <p:cNvGrpSpPr/>
          <p:nvPr/>
        </p:nvGrpSpPr>
        <p:grpSpPr>
          <a:xfrm>
            <a:off x="801782" y="1103084"/>
            <a:ext cx="2159137" cy="2013510"/>
            <a:chOff x="231902" y="975607"/>
            <a:chExt cx="1845290" cy="1405881"/>
          </a:xfrm>
        </p:grpSpPr>
        <p:sp>
          <p:nvSpPr>
            <p:cNvPr id="15" name="Freeform 14"/>
            <p:cNvSpPr/>
            <p:nvPr/>
          </p:nvSpPr>
          <p:spPr>
            <a:xfrm>
              <a:off x="1151564" y="980867"/>
              <a:ext cx="925628" cy="1400621"/>
            </a:xfrm>
            <a:custGeom>
              <a:avLst/>
              <a:gdLst>
                <a:gd name="connsiteX0" fmla="*/ 31531 w 1008993"/>
                <a:gd name="connsiteY0" fmla="*/ 0 h 1897258"/>
                <a:gd name="connsiteX1" fmla="*/ 1008993 w 1008993"/>
                <a:gd name="connsiteY1" fmla="*/ 948629 h 1897258"/>
                <a:gd name="connsiteX2" fmla="*/ 31531 w 1008993"/>
                <a:gd name="connsiteY2" fmla="*/ 1897258 h 1897258"/>
                <a:gd name="connsiteX3" fmla="*/ 0 w 1008993"/>
                <a:gd name="connsiteY3" fmla="*/ 1894173 h 1897258"/>
                <a:gd name="connsiteX4" fmla="*/ 0 w 1008993"/>
                <a:gd name="connsiteY4" fmla="*/ 3085 h 189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1897258">
                  <a:moveTo>
                    <a:pt x="31531" y="0"/>
                  </a:moveTo>
                  <a:cubicBezTo>
                    <a:pt x="571368" y="0"/>
                    <a:pt x="1008993" y="424716"/>
                    <a:pt x="1008993" y="948629"/>
                  </a:cubicBezTo>
                  <a:cubicBezTo>
                    <a:pt x="1008993" y="1472542"/>
                    <a:pt x="571368" y="1897258"/>
                    <a:pt x="31531" y="1897258"/>
                  </a:cubicBezTo>
                  <a:lnTo>
                    <a:pt x="0" y="1894173"/>
                  </a:lnTo>
                  <a:lnTo>
                    <a:pt x="0" y="3085"/>
                  </a:ln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H="1" flipV="1">
              <a:off x="231902" y="975607"/>
              <a:ext cx="925628" cy="1400621"/>
            </a:xfrm>
            <a:custGeom>
              <a:avLst/>
              <a:gdLst>
                <a:gd name="connsiteX0" fmla="*/ 31531 w 1008993"/>
                <a:gd name="connsiteY0" fmla="*/ 0 h 1897258"/>
                <a:gd name="connsiteX1" fmla="*/ 1008993 w 1008993"/>
                <a:gd name="connsiteY1" fmla="*/ 948629 h 1897258"/>
                <a:gd name="connsiteX2" fmla="*/ 31531 w 1008993"/>
                <a:gd name="connsiteY2" fmla="*/ 1897258 h 1897258"/>
                <a:gd name="connsiteX3" fmla="*/ 0 w 1008993"/>
                <a:gd name="connsiteY3" fmla="*/ 1894173 h 1897258"/>
                <a:gd name="connsiteX4" fmla="*/ 0 w 1008993"/>
                <a:gd name="connsiteY4" fmla="*/ 3085 h 189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1897258">
                  <a:moveTo>
                    <a:pt x="31531" y="0"/>
                  </a:moveTo>
                  <a:cubicBezTo>
                    <a:pt x="571368" y="0"/>
                    <a:pt x="1008993" y="424716"/>
                    <a:pt x="1008993" y="948629"/>
                  </a:cubicBezTo>
                  <a:cubicBezTo>
                    <a:pt x="1008993" y="1472542"/>
                    <a:pt x="571368" y="1897258"/>
                    <a:pt x="31531" y="1897258"/>
                  </a:cubicBezTo>
                  <a:lnTo>
                    <a:pt x="0" y="1894173"/>
                  </a:lnTo>
                  <a:lnTo>
                    <a:pt x="0" y="30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1001485" y="1204685"/>
            <a:ext cx="1802419" cy="1801017"/>
          </a:xfrm>
          <a:custGeom>
            <a:avLst/>
            <a:gdLst>
              <a:gd name="connsiteX0" fmla="*/ 914400 w 1828800"/>
              <a:gd name="connsiteY0" fmla="*/ 321869 h 1828800"/>
              <a:gd name="connsiteX1" fmla="*/ 1506931 w 1828800"/>
              <a:gd name="connsiteY1" fmla="*/ 914400 h 1828800"/>
              <a:gd name="connsiteX2" fmla="*/ 914400 w 1828800"/>
              <a:gd name="connsiteY2" fmla="*/ 1506931 h 1828800"/>
              <a:gd name="connsiteX3" fmla="*/ 321869 w 1828800"/>
              <a:gd name="connsiteY3" fmla="*/ 914400 h 1828800"/>
              <a:gd name="connsiteX4" fmla="*/ 914400 w 1828800"/>
              <a:gd name="connsiteY4" fmla="*/ 321869 h 1828800"/>
              <a:gd name="connsiteX5" fmla="*/ 914400 w 1828800"/>
              <a:gd name="connsiteY5" fmla="*/ 182880 h 1828800"/>
              <a:gd name="connsiteX6" fmla="*/ 182880 w 1828800"/>
              <a:gd name="connsiteY6" fmla="*/ 914400 h 1828800"/>
              <a:gd name="connsiteX7" fmla="*/ 914400 w 1828800"/>
              <a:gd name="connsiteY7" fmla="*/ 1645920 h 1828800"/>
              <a:gd name="connsiteX8" fmla="*/ 1645920 w 1828800"/>
              <a:gd name="connsiteY8" fmla="*/ 914400 h 1828800"/>
              <a:gd name="connsiteX9" fmla="*/ 914400 w 1828800"/>
              <a:gd name="connsiteY9" fmla="*/ 182880 h 1828800"/>
              <a:gd name="connsiteX10" fmla="*/ 914400 w 1828800"/>
              <a:gd name="connsiteY10" fmla="*/ 0 h 1828800"/>
              <a:gd name="connsiteX11" fmla="*/ 1828800 w 1828800"/>
              <a:gd name="connsiteY11" fmla="*/ 914400 h 1828800"/>
              <a:gd name="connsiteX12" fmla="*/ 914400 w 1828800"/>
              <a:gd name="connsiteY12" fmla="*/ 1828800 h 1828800"/>
              <a:gd name="connsiteX13" fmla="*/ 0 w 1828800"/>
              <a:gd name="connsiteY13" fmla="*/ 914400 h 1828800"/>
              <a:gd name="connsiteX14" fmla="*/ 914400 w 1828800"/>
              <a:gd name="connsiteY14"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914400" y="321869"/>
                </a:moveTo>
                <a:cubicBezTo>
                  <a:pt x="1241646" y="321869"/>
                  <a:pt x="1506931" y="587154"/>
                  <a:pt x="1506931" y="914400"/>
                </a:cubicBezTo>
                <a:cubicBezTo>
                  <a:pt x="1506931" y="1241646"/>
                  <a:pt x="1241646" y="1506931"/>
                  <a:pt x="914400" y="1506931"/>
                </a:cubicBezTo>
                <a:cubicBezTo>
                  <a:pt x="587154" y="1506931"/>
                  <a:pt x="321869" y="1241646"/>
                  <a:pt x="321869" y="914400"/>
                </a:cubicBezTo>
                <a:cubicBezTo>
                  <a:pt x="321869" y="587154"/>
                  <a:pt x="587154" y="321869"/>
                  <a:pt x="914400" y="321869"/>
                </a:cubicBezTo>
                <a:close/>
                <a:moveTo>
                  <a:pt x="914400" y="182880"/>
                </a:moveTo>
                <a:cubicBezTo>
                  <a:pt x="510393" y="182880"/>
                  <a:pt x="182880" y="510393"/>
                  <a:pt x="182880" y="914400"/>
                </a:cubicBezTo>
                <a:cubicBezTo>
                  <a:pt x="182880" y="1318407"/>
                  <a:pt x="510393" y="1645920"/>
                  <a:pt x="914400" y="1645920"/>
                </a:cubicBezTo>
                <a:cubicBezTo>
                  <a:pt x="1318407" y="1645920"/>
                  <a:pt x="1645920" y="1318407"/>
                  <a:pt x="1645920" y="914400"/>
                </a:cubicBezTo>
                <a:cubicBezTo>
                  <a:pt x="1645920" y="510393"/>
                  <a:pt x="1318407" y="182880"/>
                  <a:pt x="914400" y="182880"/>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gradFill>
            <a:gsLst>
              <a:gs pos="78000">
                <a:srgbClr val="00B0F0"/>
              </a:gs>
              <a:gs pos="39000">
                <a:srgbClr val="00B0F0"/>
              </a:gs>
              <a:gs pos="62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দলীয় </a:t>
            </a:r>
            <a:r>
              <a:rPr lang="bn-IN"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কাজ </a:t>
            </a:r>
            <a:endPar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8" name="Rounded Rectangle 17"/>
          <p:cNvSpPr/>
          <p:nvPr/>
        </p:nvSpPr>
        <p:spPr>
          <a:xfrm>
            <a:off x="796755" y="5834744"/>
            <a:ext cx="6576504" cy="5907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দলে আলোচনা করে খাতায় লিখঃ</a:t>
            </a:r>
          </a:p>
        </p:txBody>
      </p:sp>
      <p:pic>
        <p:nvPicPr>
          <p:cNvPr id="21" name="Picture 20" descr="1.PNG"/>
          <p:cNvPicPr>
            <a:picLocks noChangeAspect="1"/>
          </p:cNvPicPr>
          <p:nvPr/>
        </p:nvPicPr>
        <p:blipFill>
          <a:blip r:embed="rId3"/>
          <a:stretch>
            <a:fillRect/>
          </a:stretch>
        </p:blipFill>
        <p:spPr>
          <a:xfrm>
            <a:off x="8976427" y="3135085"/>
            <a:ext cx="2562779" cy="2304969"/>
          </a:xfrm>
          <a:prstGeom prst="rect">
            <a:avLst/>
          </a:prstGeom>
        </p:spPr>
      </p:pic>
      <p:sp>
        <p:nvSpPr>
          <p:cNvPr id="22" name="Rectangle 21"/>
          <p:cNvSpPr/>
          <p:nvPr/>
        </p:nvSpPr>
        <p:spPr>
          <a:xfrm>
            <a:off x="10034266" y="5591145"/>
            <a:ext cx="431528"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ক</a:t>
            </a:r>
            <a:endParaRPr lang="en-US" sz="2800" dirty="0"/>
          </a:p>
        </p:txBody>
      </p:sp>
      <p:sp>
        <p:nvSpPr>
          <p:cNvPr id="23" name="Rectangle 22"/>
          <p:cNvSpPr/>
          <p:nvPr/>
        </p:nvSpPr>
        <p:spPr>
          <a:xfrm>
            <a:off x="11658600" y="4114800"/>
            <a:ext cx="385042"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খ</a:t>
            </a:r>
            <a:endParaRPr lang="en-US" sz="2800" dirty="0"/>
          </a:p>
        </p:txBody>
      </p:sp>
      <p:sp>
        <p:nvSpPr>
          <p:cNvPr id="24" name="Rectangle 23"/>
          <p:cNvSpPr/>
          <p:nvPr/>
        </p:nvSpPr>
        <p:spPr>
          <a:xfrm>
            <a:off x="10058400" y="2590800"/>
            <a:ext cx="373820"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গ</a:t>
            </a:r>
            <a:endParaRPr lang="en-US" sz="2800" dirty="0"/>
          </a:p>
        </p:txBody>
      </p:sp>
      <p:sp>
        <p:nvSpPr>
          <p:cNvPr id="26" name="Rectangle 25"/>
          <p:cNvSpPr/>
          <p:nvPr/>
        </p:nvSpPr>
        <p:spPr>
          <a:xfrm>
            <a:off x="8458200" y="4114800"/>
            <a:ext cx="373820"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গ</a:t>
            </a:r>
            <a:endParaRPr lang="en-US" sz="2800" dirty="0"/>
          </a:p>
        </p:txBody>
      </p:sp>
      <p:graphicFrame>
        <p:nvGraphicFramePr>
          <p:cNvPr id="29" name="Table 28"/>
          <p:cNvGraphicFramePr>
            <a:graphicFrameLocks noGrp="1"/>
          </p:cNvGraphicFramePr>
          <p:nvPr/>
        </p:nvGraphicFramePr>
        <p:xfrm>
          <a:off x="377371" y="3396343"/>
          <a:ext cx="8534400" cy="2087880"/>
        </p:xfrm>
        <a:graphic>
          <a:graphicData uri="http://schemas.openxmlformats.org/drawingml/2006/table">
            <a:tbl>
              <a:tblPr firstRow="1" bandRow="1">
                <a:tableStyleId>{073A0DAA-6AF3-43AB-8588-CEC1D06C72B9}</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70840">
                <a:tc>
                  <a:txBody>
                    <a:bodyPr/>
                    <a:lstStyle/>
                    <a:p>
                      <a:pPr algn="ctr"/>
                      <a:r>
                        <a:rPr lang="bn-BD" sz="2500" dirty="0">
                          <a:latin typeface="NikoshBAN" pitchFamily="2" charset="0"/>
                          <a:cs typeface="NikoshBAN" pitchFamily="2" charset="0"/>
                        </a:rPr>
                        <a:t>ক অবস্থান</a:t>
                      </a:r>
                      <a:endParaRPr lang="en-US" sz="2500" dirty="0">
                        <a:latin typeface="NikoshBAN" pitchFamily="2" charset="0"/>
                        <a:cs typeface="NikoshBAN" pitchFamily="2" charset="0"/>
                      </a:endParaRPr>
                    </a:p>
                  </a:txBody>
                  <a:tcPr/>
                </a:tc>
                <a:tc>
                  <a:txBody>
                    <a:bodyPr/>
                    <a:lstStyle/>
                    <a:p>
                      <a:pPr marL="0" marR="0" indent="0" algn="ctr" defTabSz="960120" rtl="0" eaLnBrk="1" fontAlgn="auto" latinLnBrk="0" hangingPunct="1">
                        <a:lnSpc>
                          <a:spcPct val="100000"/>
                        </a:lnSpc>
                        <a:spcBef>
                          <a:spcPts val="0"/>
                        </a:spcBef>
                        <a:spcAft>
                          <a:spcPts val="0"/>
                        </a:spcAft>
                        <a:buClrTx/>
                        <a:buSzTx/>
                        <a:buFontTx/>
                        <a:buNone/>
                        <a:tabLst/>
                        <a:defRPr/>
                      </a:pPr>
                      <a:r>
                        <a:rPr lang="bn-BD" sz="2500" dirty="0">
                          <a:latin typeface="NikoshBAN" pitchFamily="2" charset="0"/>
                          <a:cs typeface="NikoshBAN" pitchFamily="2" charset="0"/>
                        </a:rPr>
                        <a:t>খ</a:t>
                      </a:r>
                      <a:r>
                        <a:rPr lang="bn-BD" sz="2500" baseline="0" dirty="0">
                          <a:latin typeface="NikoshBAN" pitchFamily="2" charset="0"/>
                          <a:cs typeface="NikoshBAN" pitchFamily="2" charset="0"/>
                        </a:rPr>
                        <a:t> </a:t>
                      </a:r>
                      <a:r>
                        <a:rPr lang="bn-BD" sz="2500" dirty="0">
                          <a:latin typeface="NikoshBAN" pitchFamily="2" charset="0"/>
                          <a:cs typeface="NikoshBAN" pitchFamily="2" charset="0"/>
                        </a:rPr>
                        <a:t> অবস্থান</a:t>
                      </a:r>
                      <a:r>
                        <a:rPr lang="bn-BD" sz="2500" baseline="0" dirty="0">
                          <a:latin typeface="NikoshBAN" pitchFamily="2" charset="0"/>
                          <a:cs typeface="NikoshBAN" pitchFamily="2" charset="0"/>
                        </a:rPr>
                        <a:t> </a:t>
                      </a:r>
                      <a:endParaRPr lang="en-US" sz="2500" dirty="0">
                        <a:latin typeface="NikoshBAN" pitchFamily="2" charset="0"/>
                        <a:cs typeface="NikoshBAN" pitchFamily="2" charset="0"/>
                      </a:endParaRPr>
                    </a:p>
                  </a:txBody>
                  <a:tcPr/>
                </a:tc>
                <a:tc>
                  <a:txBody>
                    <a:bodyPr/>
                    <a:lstStyle/>
                    <a:p>
                      <a:pPr marL="0" marR="0" indent="0" algn="ctr" defTabSz="960120" rtl="0" eaLnBrk="1" fontAlgn="auto" latinLnBrk="0" hangingPunct="1">
                        <a:lnSpc>
                          <a:spcPct val="100000"/>
                        </a:lnSpc>
                        <a:spcBef>
                          <a:spcPts val="0"/>
                        </a:spcBef>
                        <a:spcAft>
                          <a:spcPts val="0"/>
                        </a:spcAft>
                        <a:buClrTx/>
                        <a:buSzTx/>
                        <a:buFontTx/>
                        <a:buNone/>
                        <a:tabLst/>
                        <a:defRPr/>
                      </a:pPr>
                      <a:r>
                        <a:rPr lang="bn-BD" sz="2500" dirty="0">
                          <a:latin typeface="NikoshBAN" pitchFamily="2" charset="0"/>
                          <a:cs typeface="NikoshBAN" pitchFamily="2" charset="0"/>
                        </a:rPr>
                        <a:t>গ  অবস্থান</a:t>
                      </a:r>
                      <a:endParaRPr lang="en-US" sz="2500" dirty="0">
                        <a:latin typeface="NikoshBAN" pitchFamily="2" charset="0"/>
                        <a:cs typeface="NikoshBAN" pitchFamily="2" charset="0"/>
                      </a:endParaRPr>
                    </a:p>
                  </a:txBody>
                  <a:tcPr/>
                </a:tc>
                <a:tc>
                  <a:txBody>
                    <a:bodyPr/>
                    <a:lstStyle/>
                    <a:p>
                      <a:pPr marL="0" marR="0" indent="0" algn="ctr" defTabSz="960120" rtl="0" eaLnBrk="1" fontAlgn="auto" latinLnBrk="0" hangingPunct="1">
                        <a:lnSpc>
                          <a:spcPct val="100000"/>
                        </a:lnSpc>
                        <a:spcBef>
                          <a:spcPts val="0"/>
                        </a:spcBef>
                        <a:spcAft>
                          <a:spcPts val="0"/>
                        </a:spcAft>
                        <a:buClrTx/>
                        <a:buSzTx/>
                        <a:buFontTx/>
                        <a:buNone/>
                        <a:tabLst/>
                        <a:defRPr/>
                      </a:pPr>
                      <a:r>
                        <a:rPr lang="bn-BD" sz="2500" dirty="0">
                          <a:latin typeface="NikoshBAN" pitchFamily="2" charset="0"/>
                          <a:cs typeface="NikoshBAN" pitchFamily="2" charset="0"/>
                        </a:rPr>
                        <a:t>ঘ</a:t>
                      </a:r>
                      <a:r>
                        <a:rPr lang="bn-BD" sz="2500" baseline="0" dirty="0">
                          <a:latin typeface="NikoshBAN" pitchFamily="2" charset="0"/>
                          <a:cs typeface="NikoshBAN" pitchFamily="2" charset="0"/>
                        </a:rPr>
                        <a:t> </a:t>
                      </a:r>
                      <a:r>
                        <a:rPr lang="bn-BD" sz="2500" dirty="0">
                          <a:latin typeface="NikoshBAN" pitchFamily="2" charset="0"/>
                          <a:cs typeface="NikoshBAN" pitchFamily="2" charset="0"/>
                        </a:rPr>
                        <a:t> অবস্থান</a:t>
                      </a:r>
                      <a:endParaRPr lang="en-US" sz="2500" dirty="0">
                        <a:latin typeface="NikoshBAN" pitchFamily="2" charset="0"/>
                        <a:cs typeface="NikoshBAN" pitchFamily="2" charset="0"/>
                      </a:endParaRPr>
                    </a:p>
                  </a:txBody>
                  <a:tcPr/>
                </a:tc>
                <a:extLst>
                  <a:ext uri="{0D108BD9-81ED-4DB2-BD59-A6C34878D82A}">
                    <a16:rowId xmlns:a16="http://schemas.microsoft.com/office/drawing/2014/main" val="10000"/>
                  </a:ext>
                </a:extLst>
              </a:tr>
              <a:tr h="370840">
                <a:tc>
                  <a:txBody>
                    <a:bodyPr/>
                    <a:lstStyle/>
                    <a:p>
                      <a:endParaRPr lang="bn-BD" sz="2500" dirty="0">
                        <a:latin typeface="NikoshBAN" pitchFamily="2" charset="0"/>
                        <a:cs typeface="NikoshBAN" pitchFamily="2" charset="0"/>
                      </a:endParaRPr>
                    </a:p>
                    <a:p>
                      <a:endParaRPr lang="bn-BD" sz="2500" dirty="0">
                        <a:latin typeface="NikoshBAN" pitchFamily="2" charset="0"/>
                        <a:cs typeface="NikoshBAN" pitchFamily="2" charset="0"/>
                      </a:endParaRPr>
                    </a:p>
                    <a:p>
                      <a:endParaRPr lang="bn-BD" sz="2500" dirty="0">
                        <a:latin typeface="NikoshBAN" pitchFamily="2" charset="0"/>
                        <a:cs typeface="NikoshBAN" pitchFamily="2" charset="0"/>
                      </a:endParaRPr>
                    </a:p>
                    <a:p>
                      <a:endParaRPr lang="en-US" sz="2500" dirty="0">
                        <a:latin typeface="NikoshBAN" pitchFamily="2" charset="0"/>
                        <a:cs typeface="NikoshBAN" pitchFamily="2" charset="0"/>
                      </a:endParaRPr>
                    </a:p>
                  </a:txBody>
                  <a:tcPr/>
                </a:tc>
                <a:tc>
                  <a:txBody>
                    <a:bodyPr/>
                    <a:lstStyle/>
                    <a:p>
                      <a:endParaRPr lang="en-US" sz="2500" dirty="0">
                        <a:latin typeface="NikoshBAN" pitchFamily="2" charset="0"/>
                        <a:cs typeface="NikoshBAN" pitchFamily="2" charset="0"/>
                      </a:endParaRPr>
                    </a:p>
                  </a:txBody>
                  <a:tcPr/>
                </a:tc>
                <a:tc>
                  <a:txBody>
                    <a:bodyPr/>
                    <a:lstStyle/>
                    <a:p>
                      <a:endParaRPr lang="en-US" sz="2500" dirty="0">
                        <a:latin typeface="NikoshBAN" pitchFamily="2" charset="0"/>
                        <a:cs typeface="NikoshBAN" pitchFamily="2" charset="0"/>
                      </a:endParaRPr>
                    </a:p>
                  </a:txBody>
                  <a:tcPr/>
                </a:tc>
                <a:tc>
                  <a:txBody>
                    <a:bodyPr/>
                    <a:lstStyle/>
                    <a:p>
                      <a:endParaRPr lang="en-US" sz="2500" dirty="0">
                        <a:latin typeface="NikoshBAN" pitchFamily="2" charset="0"/>
                        <a:cs typeface="NikoshBAN" pitchFamily="2"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40316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0" fill="hold"/>
                                        <p:tgtEl>
                                          <p:spTgt spid="17"/>
                                        </p:tgtEl>
                                        <p:attrNameLst>
                                          <p:attrName>ppt_w</p:attrName>
                                        </p:attrNameLst>
                                      </p:cBhvr>
                                      <p:tavLst>
                                        <p:tav tm="0">
                                          <p:val>
                                            <p:fltVal val="0"/>
                                          </p:val>
                                        </p:tav>
                                        <p:tav tm="100000">
                                          <p:val>
                                            <p:strVal val="#ppt_w"/>
                                          </p:val>
                                        </p:tav>
                                      </p:tavLst>
                                    </p:anim>
                                    <p:anim calcmode="lin" valueType="num">
                                      <p:cBhvr>
                                        <p:cTn id="8" dur="5000" fill="hold"/>
                                        <p:tgtEl>
                                          <p:spTgt spid="17"/>
                                        </p:tgtEl>
                                        <p:attrNameLst>
                                          <p:attrName>ppt_h</p:attrName>
                                        </p:attrNameLst>
                                      </p:cBhvr>
                                      <p:tavLst>
                                        <p:tav tm="0">
                                          <p:val>
                                            <p:fltVal val="0"/>
                                          </p:val>
                                        </p:tav>
                                        <p:tav tm="100000">
                                          <p:val>
                                            <p:strVal val="#ppt_h"/>
                                          </p:val>
                                        </p:tav>
                                      </p:tavLst>
                                    </p:anim>
                                    <p:animEffect transition="in" filter="fade">
                                      <p:cBhvr>
                                        <p:cTn id="9" dur="5000"/>
                                        <p:tgtEl>
                                          <p:spTgt spid="17"/>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0" fill="hold"/>
                                        <p:tgtEl>
                                          <p:spTgt spid="14"/>
                                        </p:tgtEl>
                                        <p:attrNameLst>
                                          <p:attrName>ppt_w</p:attrName>
                                        </p:attrNameLst>
                                      </p:cBhvr>
                                      <p:tavLst>
                                        <p:tav tm="0">
                                          <p:val>
                                            <p:fltVal val="0"/>
                                          </p:val>
                                        </p:tav>
                                        <p:tav tm="100000">
                                          <p:val>
                                            <p:strVal val="#ppt_w"/>
                                          </p:val>
                                        </p:tav>
                                      </p:tavLst>
                                    </p:anim>
                                    <p:anim calcmode="lin" valueType="num">
                                      <p:cBhvr>
                                        <p:cTn id="13" dur="5000" fill="hold"/>
                                        <p:tgtEl>
                                          <p:spTgt spid="14"/>
                                        </p:tgtEl>
                                        <p:attrNameLst>
                                          <p:attrName>ppt_h</p:attrName>
                                        </p:attrNameLst>
                                      </p:cBhvr>
                                      <p:tavLst>
                                        <p:tav tm="0">
                                          <p:val>
                                            <p:fltVal val="0"/>
                                          </p:val>
                                        </p:tav>
                                        <p:tav tm="100000">
                                          <p:val>
                                            <p:strVal val="#ppt_h"/>
                                          </p:val>
                                        </p:tav>
                                      </p:tavLst>
                                    </p:anim>
                                    <p:anim calcmode="lin" valueType="num">
                                      <p:cBhvr>
                                        <p:cTn id="14" dur="5000" fill="hold"/>
                                        <p:tgtEl>
                                          <p:spTgt spid="14"/>
                                        </p:tgtEl>
                                        <p:attrNameLst>
                                          <p:attrName>style.rotation</p:attrName>
                                        </p:attrNameLst>
                                      </p:cBhvr>
                                      <p:tavLst>
                                        <p:tav tm="0">
                                          <p:val>
                                            <p:fltVal val="360"/>
                                          </p:val>
                                        </p:tav>
                                        <p:tav tm="100000">
                                          <p:val>
                                            <p:fltVal val="0"/>
                                          </p:val>
                                        </p:tav>
                                      </p:tavLst>
                                    </p:anim>
                                    <p:animEffect transition="in" filter="fade">
                                      <p:cBhvr>
                                        <p:cTn id="15" dur="5000"/>
                                        <p:tgtEl>
                                          <p:spTgt spid="1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0" fill="hold"/>
                                        <p:tgtEl>
                                          <p:spTgt spid="13"/>
                                        </p:tgtEl>
                                        <p:attrNameLst>
                                          <p:attrName>ppt_x</p:attrName>
                                        </p:attrNameLst>
                                      </p:cBhvr>
                                      <p:tavLst>
                                        <p:tav tm="0">
                                          <p:val>
                                            <p:strVal val="0-#ppt_w/2"/>
                                          </p:val>
                                        </p:tav>
                                        <p:tav tm="100000">
                                          <p:val>
                                            <p:strVal val="#ppt_x"/>
                                          </p:val>
                                        </p:tav>
                                      </p:tavLst>
                                    </p:anim>
                                    <p:anim calcmode="lin" valueType="num">
                                      <p:cBhvr additive="base">
                                        <p:cTn id="19" dur="50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 by="(-#ppt_w*2)" calcmode="lin" valueType="num">
                                      <p:cBhvr rctx="PPT">
                                        <p:cTn id="28" dur="500" autoRev="1" fill="hold">
                                          <p:stCondLst>
                                            <p:cond delay="0"/>
                                          </p:stCondLst>
                                        </p:cTn>
                                        <p:tgtEl>
                                          <p:spTgt spid="18"/>
                                        </p:tgtEl>
                                        <p:attrNameLst>
                                          <p:attrName>ppt_w</p:attrName>
                                        </p:attrNameLst>
                                      </p:cBhvr>
                                    </p:anim>
                                    <p:anim by="(#ppt_w*0.50)" calcmode="lin" valueType="num">
                                      <p:cBhvr>
                                        <p:cTn id="29" dur="500" decel="50000" autoRev="1" fill="hold">
                                          <p:stCondLst>
                                            <p:cond delay="0"/>
                                          </p:stCondLst>
                                        </p:cTn>
                                        <p:tgtEl>
                                          <p:spTgt spid="18"/>
                                        </p:tgtEl>
                                        <p:attrNameLst>
                                          <p:attrName>ppt_x</p:attrName>
                                        </p:attrNameLst>
                                      </p:cBhvr>
                                    </p:anim>
                                    <p:anim from="(-#ppt_h/2)" to="(#ppt_y)" calcmode="lin" valueType="num">
                                      <p:cBhvr>
                                        <p:cTn id="30" dur="1000" fill="hold">
                                          <p:stCondLst>
                                            <p:cond delay="0"/>
                                          </p:stCondLst>
                                        </p:cTn>
                                        <p:tgtEl>
                                          <p:spTgt spid="18"/>
                                        </p:tgtEl>
                                        <p:attrNameLst>
                                          <p:attrName>ppt_y</p:attrName>
                                        </p:attrNameLst>
                                      </p:cBhvr>
                                    </p:anim>
                                    <p:animRot by="21600000">
                                      <p:cBhvr>
                                        <p:cTn id="31"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810" y="595464"/>
            <a:ext cx="4864281" cy="4323807"/>
          </a:xfrm>
          <a:prstGeom prst="rect">
            <a:avLst/>
          </a:prstGeom>
        </p:spPr>
      </p:pic>
      <p:sp>
        <p:nvSpPr>
          <p:cNvPr id="5" name="Rounded Rectangle 4"/>
          <p:cNvSpPr/>
          <p:nvPr/>
        </p:nvSpPr>
        <p:spPr>
          <a:xfrm>
            <a:off x="2658451" y="2251468"/>
            <a:ext cx="4296197" cy="1293884"/>
          </a:xfrm>
          <a:prstGeom prst="roundRect">
            <a:avLst>
              <a:gd name="adj" fmla="val 0"/>
            </a:avLst>
          </a:prstGeom>
          <a:solidFill>
            <a:srgbClr val="E3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দলীয় কাজ উপস্থাপন </a:t>
            </a:r>
            <a:endParaRPr lang="en-US" sz="5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6" name="Group 5"/>
          <p:cNvGrpSpPr/>
          <p:nvPr/>
        </p:nvGrpSpPr>
        <p:grpSpPr>
          <a:xfrm>
            <a:off x="231902" y="1653272"/>
            <a:ext cx="2437556" cy="2499628"/>
            <a:chOff x="231902" y="975607"/>
            <a:chExt cx="1845290" cy="1405881"/>
          </a:xfrm>
        </p:grpSpPr>
        <p:sp>
          <p:nvSpPr>
            <p:cNvPr id="7" name="Freeform 6"/>
            <p:cNvSpPr/>
            <p:nvPr/>
          </p:nvSpPr>
          <p:spPr>
            <a:xfrm>
              <a:off x="1151564" y="980867"/>
              <a:ext cx="925628" cy="1400621"/>
            </a:xfrm>
            <a:custGeom>
              <a:avLst/>
              <a:gdLst>
                <a:gd name="connsiteX0" fmla="*/ 31531 w 1008993"/>
                <a:gd name="connsiteY0" fmla="*/ 0 h 1897258"/>
                <a:gd name="connsiteX1" fmla="*/ 1008993 w 1008993"/>
                <a:gd name="connsiteY1" fmla="*/ 948629 h 1897258"/>
                <a:gd name="connsiteX2" fmla="*/ 31531 w 1008993"/>
                <a:gd name="connsiteY2" fmla="*/ 1897258 h 1897258"/>
                <a:gd name="connsiteX3" fmla="*/ 0 w 1008993"/>
                <a:gd name="connsiteY3" fmla="*/ 1894173 h 1897258"/>
                <a:gd name="connsiteX4" fmla="*/ 0 w 1008993"/>
                <a:gd name="connsiteY4" fmla="*/ 3085 h 189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1897258">
                  <a:moveTo>
                    <a:pt x="31531" y="0"/>
                  </a:moveTo>
                  <a:cubicBezTo>
                    <a:pt x="571368" y="0"/>
                    <a:pt x="1008993" y="424716"/>
                    <a:pt x="1008993" y="948629"/>
                  </a:cubicBezTo>
                  <a:cubicBezTo>
                    <a:pt x="1008993" y="1472542"/>
                    <a:pt x="571368" y="1897258"/>
                    <a:pt x="31531" y="1897258"/>
                  </a:cubicBezTo>
                  <a:lnTo>
                    <a:pt x="0" y="1894173"/>
                  </a:lnTo>
                  <a:lnTo>
                    <a:pt x="0" y="3085"/>
                  </a:ln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H="1" flipV="1">
              <a:off x="231902" y="975607"/>
              <a:ext cx="925628" cy="1400621"/>
            </a:xfrm>
            <a:custGeom>
              <a:avLst/>
              <a:gdLst>
                <a:gd name="connsiteX0" fmla="*/ 31531 w 1008993"/>
                <a:gd name="connsiteY0" fmla="*/ 0 h 1897258"/>
                <a:gd name="connsiteX1" fmla="*/ 1008993 w 1008993"/>
                <a:gd name="connsiteY1" fmla="*/ 948629 h 1897258"/>
                <a:gd name="connsiteX2" fmla="*/ 31531 w 1008993"/>
                <a:gd name="connsiteY2" fmla="*/ 1897258 h 1897258"/>
                <a:gd name="connsiteX3" fmla="*/ 0 w 1008993"/>
                <a:gd name="connsiteY3" fmla="*/ 1894173 h 1897258"/>
                <a:gd name="connsiteX4" fmla="*/ 0 w 1008993"/>
                <a:gd name="connsiteY4" fmla="*/ 3085 h 189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1897258">
                  <a:moveTo>
                    <a:pt x="31531" y="0"/>
                  </a:moveTo>
                  <a:cubicBezTo>
                    <a:pt x="571368" y="0"/>
                    <a:pt x="1008993" y="424716"/>
                    <a:pt x="1008993" y="948629"/>
                  </a:cubicBezTo>
                  <a:cubicBezTo>
                    <a:pt x="1008993" y="1472542"/>
                    <a:pt x="571368" y="1897258"/>
                    <a:pt x="31531" y="1897258"/>
                  </a:cubicBezTo>
                  <a:lnTo>
                    <a:pt x="0" y="1894173"/>
                  </a:lnTo>
                  <a:lnTo>
                    <a:pt x="0" y="30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381333" y="1787263"/>
            <a:ext cx="2031296" cy="2194148"/>
          </a:xfrm>
          <a:custGeom>
            <a:avLst/>
            <a:gdLst>
              <a:gd name="connsiteX0" fmla="*/ 914400 w 1828800"/>
              <a:gd name="connsiteY0" fmla="*/ 321869 h 1828800"/>
              <a:gd name="connsiteX1" fmla="*/ 1506931 w 1828800"/>
              <a:gd name="connsiteY1" fmla="*/ 914400 h 1828800"/>
              <a:gd name="connsiteX2" fmla="*/ 914400 w 1828800"/>
              <a:gd name="connsiteY2" fmla="*/ 1506931 h 1828800"/>
              <a:gd name="connsiteX3" fmla="*/ 321869 w 1828800"/>
              <a:gd name="connsiteY3" fmla="*/ 914400 h 1828800"/>
              <a:gd name="connsiteX4" fmla="*/ 914400 w 1828800"/>
              <a:gd name="connsiteY4" fmla="*/ 321869 h 1828800"/>
              <a:gd name="connsiteX5" fmla="*/ 914400 w 1828800"/>
              <a:gd name="connsiteY5" fmla="*/ 182880 h 1828800"/>
              <a:gd name="connsiteX6" fmla="*/ 182880 w 1828800"/>
              <a:gd name="connsiteY6" fmla="*/ 914400 h 1828800"/>
              <a:gd name="connsiteX7" fmla="*/ 914400 w 1828800"/>
              <a:gd name="connsiteY7" fmla="*/ 1645920 h 1828800"/>
              <a:gd name="connsiteX8" fmla="*/ 1645920 w 1828800"/>
              <a:gd name="connsiteY8" fmla="*/ 914400 h 1828800"/>
              <a:gd name="connsiteX9" fmla="*/ 914400 w 1828800"/>
              <a:gd name="connsiteY9" fmla="*/ 182880 h 1828800"/>
              <a:gd name="connsiteX10" fmla="*/ 914400 w 1828800"/>
              <a:gd name="connsiteY10" fmla="*/ 0 h 1828800"/>
              <a:gd name="connsiteX11" fmla="*/ 1828800 w 1828800"/>
              <a:gd name="connsiteY11" fmla="*/ 914400 h 1828800"/>
              <a:gd name="connsiteX12" fmla="*/ 914400 w 1828800"/>
              <a:gd name="connsiteY12" fmla="*/ 1828800 h 1828800"/>
              <a:gd name="connsiteX13" fmla="*/ 0 w 1828800"/>
              <a:gd name="connsiteY13" fmla="*/ 914400 h 1828800"/>
              <a:gd name="connsiteX14" fmla="*/ 914400 w 1828800"/>
              <a:gd name="connsiteY14"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914400" y="321869"/>
                </a:moveTo>
                <a:cubicBezTo>
                  <a:pt x="1241646" y="321869"/>
                  <a:pt x="1506931" y="587154"/>
                  <a:pt x="1506931" y="914400"/>
                </a:cubicBezTo>
                <a:cubicBezTo>
                  <a:pt x="1506931" y="1241646"/>
                  <a:pt x="1241646" y="1506931"/>
                  <a:pt x="914400" y="1506931"/>
                </a:cubicBezTo>
                <a:cubicBezTo>
                  <a:pt x="587154" y="1506931"/>
                  <a:pt x="321869" y="1241646"/>
                  <a:pt x="321869" y="914400"/>
                </a:cubicBezTo>
                <a:cubicBezTo>
                  <a:pt x="321869" y="587154"/>
                  <a:pt x="587154" y="321869"/>
                  <a:pt x="914400" y="321869"/>
                </a:cubicBezTo>
                <a:close/>
                <a:moveTo>
                  <a:pt x="914400" y="182880"/>
                </a:moveTo>
                <a:cubicBezTo>
                  <a:pt x="510393" y="182880"/>
                  <a:pt x="182880" y="510393"/>
                  <a:pt x="182880" y="914400"/>
                </a:cubicBezTo>
                <a:cubicBezTo>
                  <a:pt x="182880" y="1318407"/>
                  <a:pt x="510393" y="1645920"/>
                  <a:pt x="914400" y="1645920"/>
                </a:cubicBezTo>
                <a:cubicBezTo>
                  <a:pt x="1318407" y="1645920"/>
                  <a:pt x="1645920" y="1318407"/>
                  <a:pt x="1645920" y="914400"/>
                </a:cubicBezTo>
                <a:cubicBezTo>
                  <a:pt x="1645920" y="510393"/>
                  <a:pt x="1318407" y="182880"/>
                  <a:pt x="914400" y="182880"/>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gradFill>
            <a:gsLst>
              <a:gs pos="78000">
                <a:srgbClr val="00B0F0"/>
              </a:gs>
              <a:gs pos="39000">
                <a:srgbClr val="00B0F0"/>
              </a:gs>
              <a:gs pos="62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5959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Effect transition="in" filter="fade">
                                      <p:cBhvr>
                                        <p:cTn id="9" dur="5000"/>
                                        <p:tgtEl>
                                          <p:spTgt spid="9"/>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p:val>
                                            <p:fltVal val="0"/>
                                          </p:val>
                                        </p:tav>
                                        <p:tav tm="100000">
                                          <p:val>
                                            <p:strVal val="#ppt_w"/>
                                          </p:val>
                                        </p:tav>
                                      </p:tavLst>
                                    </p:anim>
                                    <p:anim calcmode="lin" valueType="num">
                                      <p:cBhvr>
                                        <p:cTn id="13" dur="5000" fill="hold"/>
                                        <p:tgtEl>
                                          <p:spTgt spid="6"/>
                                        </p:tgtEl>
                                        <p:attrNameLst>
                                          <p:attrName>ppt_h</p:attrName>
                                        </p:attrNameLst>
                                      </p:cBhvr>
                                      <p:tavLst>
                                        <p:tav tm="0">
                                          <p:val>
                                            <p:fltVal val="0"/>
                                          </p:val>
                                        </p:tav>
                                        <p:tav tm="100000">
                                          <p:val>
                                            <p:strVal val="#ppt_h"/>
                                          </p:val>
                                        </p:tav>
                                      </p:tavLst>
                                    </p:anim>
                                    <p:anim calcmode="lin" valueType="num">
                                      <p:cBhvr>
                                        <p:cTn id="14" dur="5000" fill="hold"/>
                                        <p:tgtEl>
                                          <p:spTgt spid="6"/>
                                        </p:tgtEl>
                                        <p:attrNameLst>
                                          <p:attrName>style.rotation</p:attrName>
                                        </p:attrNameLst>
                                      </p:cBhvr>
                                      <p:tavLst>
                                        <p:tav tm="0">
                                          <p:val>
                                            <p:fltVal val="360"/>
                                          </p:val>
                                        </p:tav>
                                        <p:tav tm="100000">
                                          <p:val>
                                            <p:fltVal val="0"/>
                                          </p:val>
                                        </p:tav>
                                      </p:tavLst>
                                    </p:anim>
                                    <p:animEffect transition="in" filter="fade">
                                      <p:cBhvr>
                                        <p:cTn id="15" dur="5000"/>
                                        <p:tgtEl>
                                          <p:spTgt spid="6"/>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0-#ppt_w/2"/>
                                          </p:val>
                                        </p:tav>
                                        <p:tav tm="100000">
                                          <p:val>
                                            <p:strVal val="#ppt_x"/>
                                          </p:val>
                                        </p:tav>
                                      </p:tavLst>
                                    </p:anim>
                                    <p:anim calcmode="lin" valueType="num">
                                      <p:cBhvr additive="base">
                                        <p:cTn id="19" dur="5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4431" y="1625601"/>
            <a:ext cx="3670536" cy="3670536"/>
          </a:xfrm>
          <a:prstGeom prst="ellipse">
            <a:avLst/>
          </a:prstGeom>
          <a:ln>
            <a:noFill/>
          </a:ln>
          <a:effectLst>
            <a:softEdge rad="112500"/>
          </a:effectLst>
        </p:spPr>
      </p:pic>
      <p:sp>
        <p:nvSpPr>
          <p:cNvPr id="26" name="Donut 25"/>
          <p:cNvSpPr/>
          <p:nvPr/>
        </p:nvSpPr>
        <p:spPr>
          <a:xfrm>
            <a:off x="390799" y="1402977"/>
            <a:ext cx="4114800" cy="4114800"/>
          </a:xfrm>
          <a:prstGeom prst="donut">
            <a:avLst>
              <a:gd name="adj" fmla="val 6614"/>
            </a:avLst>
          </a:prstGeom>
          <a:gradFill>
            <a:gsLst>
              <a:gs pos="0">
                <a:srgbClr val="000082"/>
              </a:gs>
              <a:gs pos="30000">
                <a:srgbClr val="66008F"/>
              </a:gs>
              <a:gs pos="64999">
                <a:srgbClr val="BA0066"/>
              </a:gs>
              <a:gs pos="89999">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Vertical Scroll 52"/>
          <p:cNvSpPr/>
          <p:nvPr/>
        </p:nvSpPr>
        <p:spPr>
          <a:xfrm>
            <a:off x="5101939" y="152405"/>
            <a:ext cx="6667500" cy="5781645"/>
          </a:xfrm>
          <a:prstGeom prst="verticalScroll">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i="1" dirty="0">
                <a:ln w="0"/>
                <a:solidFill>
                  <a:schemeClr val="bg1"/>
                </a:solidFill>
                <a:latin typeface="NikoshBAN" panose="02000000000000000000" pitchFamily="2" charset="0"/>
                <a:cs typeface="NikoshBAN" panose="02000000000000000000" pitchFamily="2" charset="0"/>
              </a:rPr>
              <a:t>মোঃ তাজিবুর রহমান</a:t>
            </a:r>
            <a:endParaRPr lang="bn-IN" sz="4000" i="1" dirty="0">
              <a:ln w="0"/>
              <a:solidFill>
                <a:schemeClr val="bg1"/>
              </a:solidFill>
              <a:latin typeface="NikoshBAN" panose="02000000000000000000" pitchFamily="2" charset="0"/>
              <a:cs typeface="NikoshBAN" panose="02000000000000000000" pitchFamily="2" charset="0"/>
            </a:endParaRPr>
          </a:p>
          <a:p>
            <a:r>
              <a:rPr lang="bn-IN" sz="3600" i="1" dirty="0">
                <a:ln w="0"/>
                <a:solidFill>
                  <a:schemeClr val="bg1"/>
                </a:solidFill>
                <a:latin typeface="NikoshBAN" panose="02000000000000000000" pitchFamily="2" charset="0"/>
                <a:cs typeface="NikoshBAN" panose="02000000000000000000" pitchFamily="2" charset="0"/>
              </a:rPr>
              <a:t>সহকারি শিক্ষক </a:t>
            </a:r>
          </a:p>
          <a:p>
            <a:r>
              <a:rPr lang="bn-BD" sz="3600" i="1" dirty="0">
                <a:ln w="0"/>
                <a:solidFill>
                  <a:schemeClr val="bg1"/>
                </a:solidFill>
                <a:latin typeface="NikoshBAN" panose="02000000000000000000" pitchFamily="2" charset="0"/>
                <a:cs typeface="NikoshBAN" panose="02000000000000000000" pitchFamily="2" charset="0"/>
              </a:rPr>
              <a:t>পার কেকানিয়া স</a:t>
            </a:r>
            <a:r>
              <a:rPr lang="en-US" sz="3600" i="1" dirty="0">
                <a:ln w="0"/>
                <a:solidFill>
                  <a:schemeClr val="bg1"/>
                </a:solidFill>
                <a:latin typeface="NikoshBAN" panose="02000000000000000000" pitchFamily="2" charset="0"/>
                <a:cs typeface="NikoshBAN" panose="02000000000000000000" pitchFamily="2" charset="0"/>
              </a:rPr>
              <a:t>: </a:t>
            </a:r>
            <a:r>
              <a:rPr lang="bn-BD" sz="3600" i="1" dirty="0">
                <a:ln w="0"/>
                <a:solidFill>
                  <a:schemeClr val="bg1"/>
                </a:solidFill>
                <a:latin typeface="NikoshBAN" panose="02000000000000000000" pitchFamily="2" charset="0"/>
                <a:cs typeface="NikoshBAN" panose="02000000000000000000" pitchFamily="2" charset="0"/>
              </a:rPr>
              <a:t>প্রা</a:t>
            </a:r>
            <a:r>
              <a:rPr lang="en-US" sz="3600" i="1" dirty="0">
                <a:ln w="0"/>
                <a:solidFill>
                  <a:schemeClr val="bg1"/>
                </a:solidFill>
                <a:latin typeface="NikoshBAN" panose="02000000000000000000" pitchFamily="2" charset="0"/>
                <a:cs typeface="NikoshBAN" panose="02000000000000000000" pitchFamily="2" charset="0"/>
              </a:rPr>
              <a:t>:</a:t>
            </a:r>
            <a:r>
              <a:rPr lang="bn-BD" sz="3600" i="1" dirty="0">
                <a:ln w="0"/>
                <a:solidFill>
                  <a:schemeClr val="bg1"/>
                </a:solidFill>
                <a:latin typeface="NikoshBAN" panose="02000000000000000000" pitchFamily="2" charset="0"/>
                <a:cs typeface="NikoshBAN" panose="02000000000000000000" pitchFamily="2" charset="0"/>
              </a:rPr>
              <a:t> বিদ্যালয় </a:t>
            </a:r>
            <a:endParaRPr lang="bn-IN" sz="3600" i="1" dirty="0">
              <a:ln w="0"/>
              <a:solidFill>
                <a:schemeClr val="bg1"/>
              </a:solidFill>
              <a:latin typeface="NikoshBAN" panose="02000000000000000000" pitchFamily="2" charset="0"/>
              <a:cs typeface="NikoshBAN" panose="02000000000000000000" pitchFamily="2" charset="0"/>
            </a:endParaRPr>
          </a:p>
          <a:p>
            <a:r>
              <a:rPr lang="bn-BD" sz="3600" i="1" dirty="0">
                <a:ln w="0"/>
                <a:solidFill>
                  <a:schemeClr val="bg1"/>
                </a:solidFill>
                <a:latin typeface="NikoshBAN" panose="02000000000000000000" pitchFamily="2" charset="0"/>
                <a:cs typeface="NikoshBAN" panose="02000000000000000000" pitchFamily="2" charset="0"/>
              </a:rPr>
              <a:t>কালিয়া, নড়াইল। </a:t>
            </a:r>
            <a:endParaRPr lang="en-US" sz="3600" i="1" dirty="0">
              <a:ln w="0"/>
              <a:solidFill>
                <a:schemeClr val="bg1"/>
              </a:solidFill>
              <a:latin typeface="NikoshBAN" panose="02000000000000000000" pitchFamily="2" charset="0"/>
              <a:cs typeface="NikoshBAN" panose="02000000000000000000" pitchFamily="2" charset="0"/>
            </a:endParaRPr>
          </a:p>
          <a:p>
            <a:r>
              <a:rPr lang="bn-BD" sz="3600" i="1" dirty="0">
                <a:ln w="0"/>
                <a:solidFill>
                  <a:schemeClr val="bg1"/>
                </a:solidFill>
                <a:latin typeface="NikoshBAN" panose="02000000000000000000" pitchFamily="2" charset="0"/>
                <a:cs typeface="NikoshBAN" panose="02000000000000000000" pitchFamily="2" charset="0"/>
              </a:rPr>
              <a:t>মোবাইলঃ ০১৭১১-১৪০৪৪২</a:t>
            </a:r>
            <a:endParaRPr lang="en-US" sz="3200" dirty="0">
              <a:solidFill>
                <a:schemeClr val="bg1"/>
              </a:solidFill>
            </a:endParaRPr>
          </a:p>
          <a:p>
            <a:pPr algn="ctr"/>
            <a:endParaRPr lang="en-US" dirty="0"/>
          </a:p>
        </p:txBody>
      </p:sp>
      <p:pic>
        <p:nvPicPr>
          <p:cNvPr id="54" name="Picture 53" descr="Capture.PNG"/>
          <p:cNvPicPr>
            <a:picLocks noChangeAspect="1"/>
          </p:cNvPicPr>
          <p:nvPr/>
        </p:nvPicPr>
        <p:blipFill>
          <a:blip r:embed="rId3"/>
          <a:srcRect l="2297" t="11441" r="905"/>
          <a:stretch>
            <a:fillRect/>
          </a:stretch>
        </p:blipFill>
        <p:spPr>
          <a:xfrm>
            <a:off x="5787736" y="180109"/>
            <a:ext cx="5962650" cy="1238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ppt_w+.3"/>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8" presetClass="emph" presetSubtype="0" autoRev="1" fill="hold" grpId="1" nodeType="withEffect">
                                  <p:stCondLst>
                                    <p:cond delay="0"/>
                                  </p:stCondLst>
                                  <p:childTnLst>
                                    <p:animRot by="21600000">
                                      <p:cBhvr>
                                        <p:cTn id="16" dur="1000" fill="hold"/>
                                        <p:tgtEl>
                                          <p:spTgt spid="2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slide(fromTop)">
                                      <p:cBhvr>
                                        <p:cTn id="21"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24306"/>
            <a:ext cx="11887200" cy="4247317"/>
          </a:xfrm>
          <a:prstGeom prst="rect">
            <a:avLst/>
          </a:prstGeom>
        </p:spPr>
        <p:txBody>
          <a:bodyPr wrap="square">
            <a:spAutoFit/>
          </a:bodyPr>
          <a:lstStyle/>
          <a:p>
            <a:r>
              <a:rPr lang="bn-BD" sz="5400" dirty="0">
                <a:latin typeface="NikoshBAN" pitchFamily="2" charset="0"/>
                <a:cs typeface="NikoshBAN" pitchFamily="2" charset="0"/>
              </a:rPr>
              <a:t>চাঁদের নিজস্ব কোনো আলো নেই। চাঁদ সূর্যের আলো প্রতিফলিত করে। চাঁদের অর্ধাংশ সূর্যের আলোতে সবসময় আলোকিত। কিন্তু পৃথিবীকে আবর্তনের সময় পৃথিবীর দিকে মুখ করা চাঁদের আলোকিত অংশের পরিমান ভিন্ন ভিন্ন হয়। এর ফলে চাঁদের বিভিন্ন দশার সৃষ্টি হয়।</a:t>
            </a:r>
            <a:endParaRPr lang="en-US" sz="4800" dirty="0"/>
          </a:p>
        </p:txBody>
      </p:sp>
      <p:sp>
        <p:nvSpPr>
          <p:cNvPr id="5" name="TextBox 4"/>
          <p:cNvSpPr txBox="1"/>
          <p:nvPr/>
        </p:nvSpPr>
        <p:spPr>
          <a:xfrm>
            <a:off x="1276714" y="497334"/>
            <a:ext cx="10729800" cy="1110068"/>
          </a:xfrm>
          <a:prstGeom prst="rect">
            <a:avLst/>
          </a:prstGeom>
          <a:noFill/>
        </p:spPr>
        <p:style>
          <a:lnRef idx="0">
            <a:schemeClr val="accent5"/>
          </a:lnRef>
          <a:fillRef idx="3">
            <a:schemeClr val="accent5"/>
          </a:fillRef>
          <a:effectRef idx="3">
            <a:schemeClr val="accent5"/>
          </a:effectRef>
          <a:fontRef idx="minor">
            <a:schemeClr val="lt1"/>
          </a:fontRef>
        </p:style>
        <p:txBody>
          <a:bodyPr wrap="square" lIns="108731" tIns="54366" rIns="108731" bIns="54366" rtlCol="0">
            <a:spAutoFit/>
          </a:bodyPr>
          <a:lstStyle/>
          <a:p>
            <a:pPr marL="857250" indent="-857250">
              <a:buFont typeface="Wingdings" panose="05000000000000000000" pitchFamily="2" charset="2"/>
              <a:buChar char="Ø"/>
            </a:pPr>
            <a:r>
              <a:rPr lang="bn-BD" sz="6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বিভিন্ন দশা সৃষ্টির কারন কী?</a:t>
            </a:r>
            <a:endParaRPr lang="en-US" sz="6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1"/>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262189" y="429006"/>
            <a:ext cx="3216691" cy="3054424"/>
            <a:chOff x="7608628" y="1250522"/>
            <a:chExt cx="3216691" cy="3084125"/>
          </a:xfrm>
        </p:grpSpPr>
        <p:sp>
          <p:nvSpPr>
            <p:cNvPr id="6" name="Freeform 5"/>
            <p:cNvSpPr/>
            <p:nvPr/>
          </p:nvSpPr>
          <p:spPr>
            <a:xfrm>
              <a:off x="9217903" y="1250522"/>
              <a:ext cx="1607416" cy="3084125"/>
            </a:xfrm>
            <a:custGeom>
              <a:avLst/>
              <a:gdLst>
                <a:gd name="connsiteX0" fmla="*/ 31531 w 1008993"/>
                <a:gd name="connsiteY0" fmla="*/ 0 h 1897258"/>
                <a:gd name="connsiteX1" fmla="*/ 1008993 w 1008993"/>
                <a:gd name="connsiteY1" fmla="*/ 948629 h 1897258"/>
                <a:gd name="connsiteX2" fmla="*/ 31531 w 1008993"/>
                <a:gd name="connsiteY2" fmla="*/ 1897258 h 1897258"/>
                <a:gd name="connsiteX3" fmla="*/ 0 w 1008993"/>
                <a:gd name="connsiteY3" fmla="*/ 1894173 h 1897258"/>
                <a:gd name="connsiteX4" fmla="*/ 0 w 1008993"/>
                <a:gd name="connsiteY4" fmla="*/ 3085 h 189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1897258">
                  <a:moveTo>
                    <a:pt x="31531" y="0"/>
                  </a:moveTo>
                  <a:cubicBezTo>
                    <a:pt x="571368" y="0"/>
                    <a:pt x="1008993" y="424716"/>
                    <a:pt x="1008993" y="948629"/>
                  </a:cubicBezTo>
                  <a:cubicBezTo>
                    <a:pt x="1008993" y="1472542"/>
                    <a:pt x="571368" y="1897258"/>
                    <a:pt x="31531" y="1897258"/>
                  </a:cubicBezTo>
                  <a:lnTo>
                    <a:pt x="0" y="1894173"/>
                  </a:lnTo>
                  <a:lnTo>
                    <a:pt x="0" y="308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flipH="1" flipV="1">
              <a:off x="7608628" y="1250522"/>
              <a:ext cx="1607416" cy="3084125"/>
            </a:xfrm>
            <a:custGeom>
              <a:avLst/>
              <a:gdLst>
                <a:gd name="connsiteX0" fmla="*/ 31531 w 1008993"/>
                <a:gd name="connsiteY0" fmla="*/ 0 h 1897258"/>
                <a:gd name="connsiteX1" fmla="*/ 1008993 w 1008993"/>
                <a:gd name="connsiteY1" fmla="*/ 948629 h 1897258"/>
                <a:gd name="connsiteX2" fmla="*/ 31531 w 1008993"/>
                <a:gd name="connsiteY2" fmla="*/ 1897258 h 1897258"/>
                <a:gd name="connsiteX3" fmla="*/ 0 w 1008993"/>
                <a:gd name="connsiteY3" fmla="*/ 1894173 h 1897258"/>
                <a:gd name="connsiteX4" fmla="*/ 0 w 1008993"/>
                <a:gd name="connsiteY4" fmla="*/ 3085 h 189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1897258">
                  <a:moveTo>
                    <a:pt x="31531" y="0"/>
                  </a:moveTo>
                  <a:cubicBezTo>
                    <a:pt x="571368" y="0"/>
                    <a:pt x="1008993" y="424716"/>
                    <a:pt x="1008993" y="948629"/>
                  </a:cubicBezTo>
                  <a:cubicBezTo>
                    <a:pt x="1008993" y="1472542"/>
                    <a:pt x="571368" y="1897258"/>
                    <a:pt x="31531" y="1897258"/>
                  </a:cubicBezTo>
                  <a:lnTo>
                    <a:pt x="0" y="1894173"/>
                  </a:lnTo>
                  <a:lnTo>
                    <a:pt x="0" y="30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4553956" y="685348"/>
            <a:ext cx="2670392" cy="2484354"/>
          </a:xfrm>
          <a:custGeom>
            <a:avLst/>
            <a:gdLst>
              <a:gd name="connsiteX0" fmla="*/ 914400 w 1828800"/>
              <a:gd name="connsiteY0" fmla="*/ 321869 h 1828800"/>
              <a:gd name="connsiteX1" fmla="*/ 1506931 w 1828800"/>
              <a:gd name="connsiteY1" fmla="*/ 914400 h 1828800"/>
              <a:gd name="connsiteX2" fmla="*/ 914400 w 1828800"/>
              <a:gd name="connsiteY2" fmla="*/ 1506931 h 1828800"/>
              <a:gd name="connsiteX3" fmla="*/ 321869 w 1828800"/>
              <a:gd name="connsiteY3" fmla="*/ 914400 h 1828800"/>
              <a:gd name="connsiteX4" fmla="*/ 914400 w 1828800"/>
              <a:gd name="connsiteY4" fmla="*/ 321869 h 1828800"/>
              <a:gd name="connsiteX5" fmla="*/ 914400 w 1828800"/>
              <a:gd name="connsiteY5" fmla="*/ 182880 h 1828800"/>
              <a:gd name="connsiteX6" fmla="*/ 182880 w 1828800"/>
              <a:gd name="connsiteY6" fmla="*/ 914400 h 1828800"/>
              <a:gd name="connsiteX7" fmla="*/ 914400 w 1828800"/>
              <a:gd name="connsiteY7" fmla="*/ 1645920 h 1828800"/>
              <a:gd name="connsiteX8" fmla="*/ 1645920 w 1828800"/>
              <a:gd name="connsiteY8" fmla="*/ 914400 h 1828800"/>
              <a:gd name="connsiteX9" fmla="*/ 914400 w 1828800"/>
              <a:gd name="connsiteY9" fmla="*/ 182880 h 1828800"/>
              <a:gd name="connsiteX10" fmla="*/ 914400 w 1828800"/>
              <a:gd name="connsiteY10" fmla="*/ 0 h 1828800"/>
              <a:gd name="connsiteX11" fmla="*/ 1828800 w 1828800"/>
              <a:gd name="connsiteY11" fmla="*/ 914400 h 1828800"/>
              <a:gd name="connsiteX12" fmla="*/ 914400 w 1828800"/>
              <a:gd name="connsiteY12" fmla="*/ 1828800 h 1828800"/>
              <a:gd name="connsiteX13" fmla="*/ 0 w 1828800"/>
              <a:gd name="connsiteY13" fmla="*/ 914400 h 1828800"/>
              <a:gd name="connsiteX14" fmla="*/ 914400 w 1828800"/>
              <a:gd name="connsiteY14"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914400" y="321869"/>
                </a:moveTo>
                <a:cubicBezTo>
                  <a:pt x="1241646" y="321869"/>
                  <a:pt x="1506931" y="587154"/>
                  <a:pt x="1506931" y="914400"/>
                </a:cubicBezTo>
                <a:cubicBezTo>
                  <a:pt x="1506931" y="1241646"/>
                  <a:pt x="1241646" y="1506931"/>
                  <a:pt x="914400" y="1506931"/>
                </a:cubicBezTo>
                <a:cubicBezTo>
                  <a:pt x="587154" y="1506931"/>
                  <a:pt x="321869" y="1241646"/>
                  <a:pt x="321869" y="914400"/>
                </a:cubicBezTo>
                <a:cubicBezTo>
                  <a:pt x="321869" y="587154"/>
                  <a:pt x="587154" y="321869"/>
                  <a:pt x="914400" y="321869"/>
                </a:cubicBezTo>
                <a:close/>
                <a:moveTo>
                  <a:pt x="914400" y="182880"/>
                </a:moveTo>
                <a:cubicBezTo>
                  <a:pt x="510393" y="182880"/>
                  <a:pt x="182880" y="510393"/>
                  <a:pt x="182880" y="914400"/>
                </a:cubicBezTo>
                <a:cubicBezTo>
                  <a:pt x="182880" y="1318407"/>
                  <a:pt x="510393" y="1645920"/>
                  <a:pt x="914400" y="1645920"/>
                </a:cubicBezTo>
                <a:cubicBezTo>
                  <a:pt x="1318407" y="1645920"/>
                  <a:pt x="1645920" y="1318407"/>
                  <a:pt x="1645920" y="914400"/>
                </a:cubicBezTo>
                <a:cubicBezTo>
                  <a:pt x="1645920" y="510393"/>
                  <a:pt x="1318407" y="182880"/>
                  <a:pt x="914400" y="182880"/>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gradFill>
            <a:gsLst>
              <a:gs pos="78000">
                <a:srgbClr val="00B0F0"/>
              </a:gs>
              <a:gs pos="39000">
                <a:srgbClr val="00B0F0"/>
              </a:gs>
              <a:gs pos="62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ectangle 8"/>
          <p:cNvSpPr/>
          <p:nvPr/>
        </p:nvSpPr>
        <p:spPr>
          <a:xfrm>
            <a:off x="4997107" y="1452392"/>
            <a:ext cx="1726754" cy="861774"/>
          </a:xfrm>
          <a:prstGeom prst="rect">
            <a:avLst/>
          </a:prstGeom>
        </p:spPr>
        <p:txBody>
          <a:bodyPr wrap="square">
            <a:spAutoFit/>
          </a:bodyPr>
          <a:lstStyle/>
          <a:p>
            <a:r>
              <a:rPr lang="bn-BD" sz="5000"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5000" dirty="0"/>
          </a:p>
        </p:txBody>
      </p:sp>
      <p:sp>
        <p:nvSpPr>
          <p:cNvPr id="11" name="TextBox 10"/>
          <p:cNvSpPr txBox="1"/>
          <p:nvPr/>
        </p:nvSpPr>
        <p:spPr>
          <a:xfrm>
            <a:off x="933814" y="3440559"/>
            <a:ext cx="10729800" cy="1110068"/>
          </a:xfrm>
          <a:prstGeom prst="rect">
            <a:avLst/>
          </a:prstGeom>
          <a:noFill/>
        </p:spPr>
        <p:style>
          <a:lnRef idx="0">
            <a:schemeClr val="accent5"/>
          </a:lnRef>
          <a:fillRef idx="3">
            <a:schemeClr val="accent5"/>
          </a:fillRef>
          <a:effectRef idx="3">
            <a:schemeClr val="accent5"/>
          </a:effectRef>
          <a:fontRef idx="minor">
            <a:schemeClr val="lt1"/>
          </a:fontRef>
        </p:style>
        <p:txBody>
          <a:bodyPr wrap="square" lIns="108731" tIns="54366" rIns="108731" bIns="54366" rtlCol="0">
            <a:spAutoFit/>
          </a:bodyPr>
          <a:lstStyle/>
          <a:p>
            <a:pPr marL="857250" indent="-857250">
              <a:buFont typeface="Wingdings" panose="05000000000000000000" pitchFamily="2" charset="2"/>
              <a:buChar char="Ø"/>
            </a:pPr>
            <a:r>
              <a:rPr lang="bn-BD" sz="6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বিভিন্ন দশা সৃষ্টির কারন কী?</a:t>
            </a:r>
            <a:endParaRPr lang="en-US" sz="6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TextBox 11"/>
          <p:cNvSpPr txBox="1"/>
          <p:nvPr/>
        </p:nvSpPr>
        <p:spPr>
          <a:xfrm>
            <a:off x="889334" y="4484557"/>
            <a:ext cx="10729800" cy="1110068"/>
          </a:xfrm>
          <a:prstGeom prst="rect">
            <a:avLst/>
          </a:prstGeom>
          <a:noFill/>
        </p:spPr>
        <p:style>
          <a:lnRef idx="0">
            <a:schemeClr val="accent5"/>
          </a:lnRef>
          <a:fillRef idx="3">
            <a:schemeClr val="accent5"/>
          </a:fillRef>
          <a:effectRef idx="3">
            <a:schemeClr val="accent5"/>
          </a:effectRef>
          <a:fontRef idx="minor">
            <a:schemeClr val="lt1"/>
          </a:fontRef>
        </p:style>
        <p:txBody>
          <a:bodyPr wrap="square" lIns="108731" tIns="54366" rIns="108731" bIns="54366" rtlCol="0">
            <a:spAutoFit/>
          </a:bodyPr>
          <a:lstStyle/>
          <a:p>
            <a:pPr marL="857250" indent="-857250">
              <a:buFont typeface="Wingdings" panose="05000000000000000000" pitchFamily="2" charset="2"/>
              <a:buChar char="Ø"/>
            </a:pPr>
            <a:r>
              <a:rPr lang="bn-BD" sz="6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চাঁদের দশা কেন পরিবর্তন হয়? </a:t>
            </a:r>
            <a:endParaRPr lang="en-US" sz="6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6691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animEffect transition="in" filter="fade">
                                      <p:cBhvr>
                                        <p:cTn id="9" dur="5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70" decel="100000"/>
                                        <p:tgtEl>
                                          <p:spTgt spid="11"/>
                                        </p:tgtEl>
                                      </p:cBhvr>
                                    </p:animEffect>
                                    <p:animScale>
                                      <p:cBhvr>
                                        <p:cTn id="15" dur="770" decel="100000"/>
                                        <p:tgtEl>
                                          <p:spTgt spid="11"/>
                                        </p:tgtEl>
                                      </p:cBhvr>
                                      <p:from x="10000" y="10000"/>
                                      <p:to x="200000" y="450000"/>
                                    </p:animScale>
                                    <p:animScale>
                                      <p:cBhvr>
                                        <p:cTn id="16" dur="1230" accel="100000" fill="hold">
                                          <p:stCondLst>
                                            <p:cond delay="770"/>
                                          </p:stCondLst>
                                        </p:cTn>
                                        <p:tgtEl>
                                          <p:spTgt spid="11"/>
                                        </p:tgtEl>
                                      </p:cBhvr>
                                      <p:from x="200000" y="450000"/>
                                      <p:to x="100000" y="100000"/>
                                    </p:animScale>
                                    <p:set>
                                      <p:cBhvr>
                                        <p:cTn id="17" dur="770" fill="hold"/>
                                        <p:tgtEl>
                                          <p:spTgt spid="11"/>
                                        </p:tgtEl>
                                        <p:attrNameLst>
                                          <p:attrName>ppt_x</p:attrName>
                                        </p:attrNameLst>
                                      </p:cBhvr>
                                      <p:to>
                                        <p:strVal val="(0.5)"/>
                                      </p:to>
                                    </p:set>
                                    <p:anim from="(0.5)" to="(#ppt_x)" calcmode="lin" valueType="num">
                                      <p:cBhvr>
                                        <p:cTn id="18" dur="1230" accel="100000" fill="hold">
                                          <p:stCondLst>
                                            <p:cond delay="770"/>
                                          </p:stCondLst>
                                        </p:cTn>
                                        <p:tgtEl>
                                          <p:spTgt spid="11"/>
                                        </p:tgtEl>
                                        <p:attrNameLst>
                                          <p:attrName>ppt_x</p:attrName>
                                        </p:attrNameLst>
                                      </p:cBhvr>
                                    </p:anim>
                                    <p:set>
                                      <p:cBhvr>
                                        <p:cTn id="19" dur="770" fill="hold"/>
                                        <p:tgtEl>
                                          <p:spTgt spid="11"/>
                                        </p:tgtEl>
                                        <p:attrNameLst>
                                          <p:attrName>ppt_y</p:attrName>
                                        </p:attrNameLst>
                                      </p:cBhvr>
                                      <p:to>
                                        <p:strVal val="(#ppt_y+0.4)"/>
                                      </p:to>
                                    </p:set>
                                    <p:anim from="(#ppt_y+0.4)" to="(#ppt_y)" calcmode="lin" valueType="num">
                                      <p:cBhvr>
                                        <p:cTn id="20" dur="1230" accel="100000" fill="hold">
                                          <p:stCondLst>
                                            <p:cond delay="770"/>
                                          </p:stCondLst>
                                        </p:cTn>
                                        <p:tgtEl>
                                          <p:spTgt spid="11"/>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70" decel="100000"/>
                                        <p:tgtEl>
                                          <p:spTgt spid="12"/>
                                        </p:tgtEl>
                                      </p:cBhvr>
                                    </p:animEffect>
                                    <p:animScale>
                                      <p:cBhvr>
                                        <p:cTn id="26" dur="770" decel="100000"/>
                                        <p:tgtEl>
                                          <p:spTgt spid="12"/>
                                        </p:tgtEl>
                                      </p:cBhvr>
                                      <p:from x="10000" y="10000"/>
                                      <p:to x="200000" y="450000"/>
                                    </p:animScale>
                                    <p:animScale>
                                      <p:cBhvr>
                                        <p:cTn id="27" dur="1230" accel="100000" fill="hold">
                                          <p:stCondLst>
                                            <p:cond delay="770"/>
                                          </p:stCondLst>
                                        </p:cTn>
                                        <p:tgtEl>
                                          <p:spTgt spid="12"/>
                                        </p:tgtEl>
                                      </p:cBhvr>
                                      <p:from x="200000" y="450000"/>
                                      <p:to x="100000" y="100000"/>
                                    </p:animScale>
                                    <p:set>
                                      <p:cBhvr>
                                        <p:cTn id="28" dur="770" fill="hold"/>
                                        <p:tgtEl>
                                          <p:spTgt spid="12"/>
                                        </p:tgtEl>
                                        <p:attrNameLst>
                                          <p:attrName>ppt_x</p:attrName>
                                        </p:attrNameLst>
                                      </p:cBhvr>
                                      <p:to>
                                        <p:strVal val="(0.5)"/>
                                      </p:to>
                                    </p:set>
                                    <p:anim from="(0.5)" to="(#ppt_x)" calcmode="lin" valueType="num">
                                      <p:cBhvr>
                                        <p:cTn id="29" dur="1230" accel="100000" fill="hold">
                                          <p:stCondLst>
                                            <p:cond delay="770"/>
                                          </p:stCondLst>
                                        </p:cTn>
                                        <p:tgtEl>
                                          <p:spTgt spid="12"/>
                                        </p:tgtEl>
                                        <p:attrNameLst>
                                          <p:attrName>ppt_x</p:attrName>
                                        </p:attrNameLst>
                                      </p:cBhvr>
                                    </p:anim>
                                    <p:set>
                                      <p:cBhvr>
                                        <p:cTn id="30" dur="770" fill="hold"/>
                                        <p:tgtEl>
                                          <p:spTgt spid="12"/>
                                        </p:tgtEl>
                                        <p:attrNameLst>
                                          <p:attrName>ppt_y</p:attrName>
                                        </p:attrNameLst>
                                      </p:cBhvr>
                                      <p:to>
                                        <p:strVal val="(#ppt_y+0.4)"/>
                                      </p:to>
                                    </p:set>
                                    <p:anim from="(#ppt_y+0.4)" to="(#ppt_y)" calcmode="lin" valueType="num">
                                      <p:cBhvr>
                                        <p:cTn id="31"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742251" y="190555"/>
            <a:ext cx="6459173" cy="1215390"/>
          </a:xfrm>
          <a:prstGeom prst="triangle">
            <a:avLst>
              <a:gd name="adj" fmla="val 50000"/>
            </a:avLst>
          </a:prstGeom>
          <a:solidFill>
            <a:schemeClr val="accent6">
              <a:lumMod val="25000"/>
            </a:schemeClr>
          </a:solidFill>
          <a:ln>
            <a:solidFill>
              <a:schemeClr val="accent6">
                <a:lumMod val="90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731" tIns="54366" rIns="108731" bIns="54366" rtlCol="0" anchor="ctr"/>
          <a:lstStyle/>
          <a:p>
            <a:pPr algn="ctr"/>
            <a:endParaRPr lang="en-US" dirty="0"/>
          </a:p>
        </p:txBody>
      </p:sp>
      <p:sp>
        <p:nvSpPr>
          <p:cNvPr id="7" name="Rectangle 6"/>
          <p:cNvSpPr/>
          <p:nvPr/>
        </p:nvSpPr>
        <p:spPr>
          <a:xfrm>
            <a:off x="3036436" y="1443258"/>
            <a:ext cx="5770195" cy="1578754"/>
          </a:xfrm>
          <a:prstGeom prst="rect">
            <a:avLst/>
          </a:prstGeom>
          <a:solidFill>
            <a:schemeClr val="accent1">
              <a:lumMod val="40000"/>
              <a:lumOff val="6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731" tIns="54366" rIns="108731" bIns="54366" rtlCol="0" anchor="ctr"/>
          <a:lstStyle/>
          <a:p>
            <a:pPr algn="ctr"/>
            <a:endParaRPr lang="en-US"/>
          </a:p>
        </p:txBody>
      </p:sp>
      <p:sp>
        <p:nvSpPr>
          <p:cNvPr id="8" name="Rectangle 7"/>
          <p:cNvSpPr/>
          <p:nvPr/>
        </p:nvSpPr>
        <p:spPr>
          <a:xfrm>
            <a:off x="7603520" y="1927432"/>
            <a:ext cx="913188" cy="10274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08731" tIns="54366" rIns="108731" bIns="54366" rtlCol="0" anchor="ctr"/>
          <a:lstStyle/>
          <a:p>
            <a:pPr algn="ctr"/>
            <a:endParaRPr lang="en-US"/>
          </a:p>
        </p:txBody>
      </p:sp>
      <p:sp>
        <p:nvSpPr>
          <p:cNvPr id="9" name="Rectangle 8"/>
          <p:cNvSpPr/>
          <p:nvPr/>
        </p:nvSpPr>
        <p:spPr>
          <a:xfrm>
            <a:off x="3593728" y="1633670"/>
            <a:ext cx="2370596" cy="1087413"/>
          </a:xfrm>
          <a:prstGeom prst="rect">
            <a:avLst/>
          </a:prstGeom>
          <a:solidFill>
            <a:schemeClr val="tx2">
              <a:lumMod val="50000"/>
              <a:alpha val="69000"/>
            </a:schemeClr>
          </a:solidFill>
          <a:ln>
            <a:solidFill>
              <a:schemeClr val="accent1">
                <a:shade val="50000"/>
                <a:alpha val="9000"/>
              </a:schemeClr>
            </a:solidFill>
          </a:ln>
          <a:effectLst>
            <a:outerShdw blurRad="50800" dist="50800" dir="5400000" algn="c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731" tIns="54366" rIns="108731" bIns="54366" rtlCol="0" anchor="ctr"/>
          <a:lstStyle/>
          <a:p>
            <a:pPr algn="ctr"/>
            <a:endParaRPr lang="en-US"/>
          </a:p>
        </p:txBody>
      </p:sp>
      <p:grpSp>
        <p:nvGrpSpPr>
          <p:cNvPr id="3" name="Group 15"/>
          <p:cNvGrpSpPr/>
          <p:nvPr/>
        </p:nvGrpSpPr>
        <p:grpSpPr>
          <a:xfrm>
            <a:off x="3776496" y="1829600"/>
            <a:ext cx="1957528" cy="673715"/>
            <a:chOff x="4572379" y="3007117"/>
            <a:chExt cx="1867989" cy="1120745"/>
          </a:xfrm>
        </p:grpSpPr>
        <p:sp>
          <p:nvSpPr>
            <p:cNvPr id="11" name="Rectangle 10"/>
            <p:cNvSpPr/>
            <p:nvPr/>
          </p:nvSpPr>
          <p:spPr>
            <a:xfrm>
              <a:off x="4572379" y="3007117"/>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39030" y="3007117"/>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379" y="3581882"/>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39030" y="3581882"/>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4484573" y="470654"/>
            <a:ext cx="3582947" cy="1125456"/>
          </a:xfrm>
          <a:prstGeom prst="rect">
            <a:avLst/>
          </a:prstGeom>
          <a:noFill/>
        </p:spPr>
        <p:txBody>
          <a:bodyPr wrap="square" lIns="108731" tIns="54366" rIns="108731" bIns="54366" rtlCol="0">
            <a:spAutoFit/>
          </a:bodyPr>
          <a:lstStyle/>
          <a:p>
            <a:r>
              <a:rPr lang="bn-BD" sz="6600" b="1" dirty="0">
                <a:solidFill>
                  <a:schemeClr val="bg2"/>
                </a:solidFill>
                <a:latin typeface="NikoshBAN" pitchFamily="2" charset="0"/>
                <a:cs typeface="NikoshBAN" pitchFamily="2" charset="0"/>
              </a:rPr>
              <a:t>বাড়ির কাজ </a:t>
            </a:r>
            <a:endParaRPr lang="en-US" sz="6600" b="1" dirty="0">
              <a:solidFill>
                <a:schemeClr val="bg2"/>
              </a:solidFill>
              <a:latin typeface="NikoshBAN" pitchFamily="2" charset="0"/>
              <a:cs typeface="NikoshBAN" pitchFamily="2" charset="0"/>
            </a:endParaRPr>
          </a:p>
        </p:txBody>
      </p:sp>
      <p:sp>
        <p:nvSpPr>
          <p:cNvPr id="2" name="Rectangle 1"/>
          <p:cNvSpPr/>
          <p:nvPr/>
        </p:nvSpPr>
        <p:spPr>
          <a:xfrm>
            <a:off x="1004649" y="3715657"/>
            <a:ext cx="10620428" cy="1901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339" tIns="52670" rIns="105339" bIns="52670" rtlCol="0" anchor="ctr"/>
          <a:lstStyle/>
          <a:p>
            <a:pPr marL="526711" indent="-526711">
              <a:buFont typeface="Wingdings" pitchFamily="2" charset="2"/>
              <a:buChar char="Ø"/>
            </a:pPr>
            <a:r>
              <a:rPr lang="bn-BD" sz="5400" dirty="0">
                <a:solidFill>
                  <a:schemeClr val="tx1"/>
                </a:solidFill>
                <a:latin typeface="NikoshBAN" panose="02000000000000000000" pitchFamily="2" charset="0"/>
                <a:cs typeface="NikoshBAN" panose="02000000000000000000" pitchFamily="2" charset="0"/>
              </a:rPr>
              <a:t>চাঁদের অবস্থান এবং দশাসমূহের চিত্র এঁকে বর্ণনা লিখে আনবে।</a:t>
            </a:r>
          </a:p>
        </p:txBody>
      </p:sp>
    </p:spTree>
    <p:extLst>
      <p:ext uri="{BB962C8B-B14F-4D97-AF65-F5344CB8AC3E}">
        <p14:creationId xmlns:p14="http://schemas.microsoft.com/office/powerpoint/2010/main" val="404032930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out)">
                                      <p:cBhvr>
                                        <p:cTn id="7" dur="2000"/>
                                        <p:tgtEl>
                                          <p:spTgt spid="7"/>
                                        </p:tgtEl>
                                      </p:cBhvr>
                                    </p:animEffect>
                                  </p:childTnLst>
                                </p:cTn>
                              </p:par>
                            </p:childTnLst>
                          </p:cTn>
                        </p:par>
                        <p:par>
                          <p:cTn id="8" fill="hold">
                            <p:stCondLst>
                              <p:cond delay="2000"/>
                            </p:stCondLst>
                            <p:childTnLst>
                              <p:par>
                                <p:cTn id="9" presetID="3" presetClass="entr" presetSubtype="5"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1000"/>
                                        <p:tgtEl>
                                          <p:spTgt spid="6"/>
                                        </p:tgtEl>
                                      </p:cBhvr>
                                    </p:animEffect>
                                  </p:childTnLst>
                                </p:cTn>
                              </p:par>
                            </p:childTnLst>
                          </p:cTn>
                        </p:par>
                        <p:par>
                          <p:cTn id="12" fill="hold">
                            <p:stCondLst>
                              <p:cond delay="3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strVal val="#ppt_w+.3"/>
                                          </p:val>
                                        </p:tav>
                                        <p:tav tm="100000">
                                          <p:val>
                                            <p:strVal val="#ppt_w"/>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animEffect transition="in" filter="fade">
                                      <p:cBhvr>
                                        <p:cTn id="17" dur="2000"/>
                                        <p:tgtEl>
                                          <p:spTgt spid="8"/>
                                        </p:tgtEl>
                                      </p:cBhvr>
                                    </p:animEffect>
                                  </p:childTnLst>
                                </p:cTn>
                              </p:par>
                            </p:childTnLst>
                          </p:cTn>
                        </p:par>
                        <p:par>
                          <p:cTn id="18" fill="hold">
                            <p:stCondLst>
                              <p:cond delay="5000"/>
                            </p:stCondLst>
                            <p:childTnLst>
                              <p:par>
                                <p:cTn id="19" presetID="18" presetClass="entr" presetSubtype="1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1000"/>
                                        <p:tgtEl>
                                          <p:spTgt spid="9"/>
                                        </p:tgtEl>
                                      </p:cBhvr>
                                    </p:animEffect>
                                  </p:childTnLst>
                                </p:cTn>
                              </p:par>
                            </p:childTnLst>
                          </p:cTn>
                        </p:par>
                        <p:par>
                          <p:cTn id="22" fill="hold">
                            <p:stCondLst>
                              <p:cond delay="6000"/>
                            </p:stCondLst>
                            <p:childTnLst>
                              <p:par>
                                <p:cTn id="23" presetID="50" presetClass="entr" presetSubtype="0"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3"/>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par>
                                <p:cTn id="28" presetID="50" presetClass="entr" presetSubtype="0" decel="100000" fill="hold" grpId="0" nodeType="withEffect">
                                  <p:stCondLst>
                                    <p:cond delay="0"/>
                                  </p:stCondLst>
                                  <p:iterate type="lt">
                                    <p:tmPct val="0"/>
                                  </p:iterate>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strVal val="#ppt_w+.3"/>
                                          </p:val>
                                        </p:tav>
                                        <p:tav tm="100000">
                                          <p:val>
                                            <p:strVal val="#ppt_w"/>
                                          </p:val>
                                        </p:tav>
                                      </p:tavLst>
                                    </p:anim>
                                    <p:anim calcmode="lin" valueType="num">
                                      <p:cBhvr>
                                        <p:cTn id="31" dur="1000" fill="hold"/>
                                        <p:tgtEl>
                                          <p:spTgt spid="15"/>
                                        </p:tgtEl>
                                        <p:attrNameLst>
                                          <p:attrName>ppt_h</p:attrName>
                                        </p:attrNameLst>
                                      </p:cBhvr>
                                      <p:tavLst>
                                        <p:tav tm="0">
                                          <p:val>
                                            <p:strVal val="#ppt_h"/>
                                          </p:val>
                                        </p:tav>
                                        <p:tav tm="100000">
                                          <p:val>
                                            <p:strVal val="#ppt_h"/>
                                          </p:val>
                                        </p:tav>
                                      </p:tavLst>
                                    </p:anim>
                                    <p:animEffect transition="in" filter="fade">
                                      <p:cBhvr>
                                        <p:cTn id="32" dur="1000"/>
                                        <p:tgtEl>
                                          <p:spTgt spid="15"/>
                                        </p:tgtEl>
                                      </p:cBhvr>
                                    </p:animEffect>
                                  </p:childTnLst>
                                </p:cTn>
                              </p:par>
                              <p:par>
                                <p:cTn id="33" presetID="36" presetClass="emph" presetSubtype="0" repeatCount="indefinite" fill="hold" grpId="1" nodeType="withEffect">
                                  <p:stCondLst>
                                    <p:cond delay="0"/>
                                  </p:stCondLst>
                                  <p:iterate type="lt">
                                    <p:tmPct val="10000"/>
                                  </p:iterate>
                                  <p:childTnLst>
                                    <p:animScale>
                                      <p:cBhvr>
                                        <p:cTn id="34" dur="1000" autoRev="1" fill="hold">
                                          <p:stCondLst>
                                            <p:cond delay="0"/>
                                          </p:stCondLst>
                                        </p:cTn>
                                        <p:tgtEl>
                                          <p:spTgt spid="15"/>
                                        </p:tgtEl>
                                      </p:cBhvr>
                                      <p:to x="80000" y="100000"/>
                                    </p:animScale>
                                    <p:anim by="(#ppt_w*0.10)" calcmode="lin" valueType="num">
                                      <p:cBhvr>
                                        <p:cTn id="35" dur="1000" autoRev="1" fill="hold">
                                          <p:stCondLst>
                                            <p:cond delay="0"/>
                                          </p:stCondLst>
                                        </p:cTn>
                                        <p:tgtEl>
                                          <p:spTgt spid="15"/>
                                        </p:tgtEl>
                                        <p:attrNameLst>
                                          <p:attrName>ppt_x</p:attrName>
                                        </p:attrNameLst>
                                      </p:cBhvr>
                                    </p:anim>
                                    <p:anim by="(-#ppt_w*0.10)" calcmode="lin" valueType="num">
                                      <p:cBhvr>
                                        <p:cTn id="36" dur="1000" autoRev="1" fill="hold">
                                          <p:stCondLst>
                                            <p:cond delay="0"/>
                                          </p:stCondLst>
                                        </p:cTn>
                                        <p:tgtEl>
                                          <p:spTgt spid="15"/>
                                        </p:tgtEl>
                                        <p:attrNameLst>
                                          <p:attrName>ppt_y</p:attrName>
                                        </p:attrNameLst>
                                      </p:cBhvr>
                                    </p:anim>
                                    <p:animRot by="-480000">
                                      <p:cBhvr>
                                        <p:cTn id="37" dur="1000" autoRev="1" fill="hold">
                                          <p:stCondLst>
                                            <p:cond delay="0"/>
                                          </p:stCondLst>
                                        </p:cTn>
                                        <p:tgtEl>
                                          <p:spTgt spid="1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slide(fromTop)">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p:bldP spid="15" grpId="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g"/>
          <p:cNvPicPr>
            <a:picLocks noChangeAspect="1"/>
          </p:cNvPicPr>
          <p:nvPr/>
        </p:nvPicPr>
        <p:blipFill>
          <a:blip r:embed="rId2"/>
          <a:stretch>
            <a:fillRect/>
          </a:stretch>
        </p:blipFill>
        <p:spPr>
          <a:xfrm>
            <a:off x="1842307" y="928915"/>
            <a:ext cx="6561464" cy="5268686"/>
          </a:xfrm>
          <a:prstGeom prst="rect">
            <a:avLst/>
          </a:prstGeom>
        </p:spPr>
      </p:pic>
      <p:grpSp>
        <p:nvGrpSpPr>
          <p:cNvPr id="7" name="Group 6"/>
          <p:cNvGrpSpPr/>
          <p:nvPr/>
        </p:nvGrpSpPr>
        <p:grpSpPr>
          <a:xfrm>
            <a:off x="3960719" y="1843314"/>
            <a:ext cx="7578138" cy="3981842"/>
            <a:chOff x="3960719" y="1843314"/>
            <a:chExt cx="7578138" cy="3981842"/>
          </a:xfrm>
        </p:grpSpPr>
        <p:sp>
          <p:nvSpPr>
            <p:cNvPr id="3" name="Rectangle 2"/>
            <p:cNvSpPr/>
            <p:nvPr/>
          </p:nvSpPr>
          <p:spPr>
            <a:xfrm rot="19982790">
              <a:off x="3960719" y="2791485"/>
              <a:ext cx="7301696" cy="3033671"/>
            </a:xfrm>
            <a:prstGeom prst="rect">
              <a:avLst/>
            </a:prstGeom>
            <a:noFill/>
          </p:spPr>
          <p:txBody>
            <a:bodyPr wrap="square" lIns="108731" tIns="54366" rIns="108731" bIns="54366">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19000" b="1" dirty="0">
                  <a:ln/>
                  <a:solidFill>
                    <a:srgbClr val="FF0000"/>
                  </a:solidFill>
                  <a:latin typeface="NikoshBAN" pitchFamily="2" charset="0"/>
                  <a:cs typeface="NikoshBAN" pitchFamily="2" charset="0"/>
                </a:rPr>
                <a:t>ধন্যবাদ</a:t>
              </a:r>
              <a:endParaRPr lang="en-US" sz="19000" b="1" dirty="0">
                <a:ln/>
                <a:solidFill>
                  <a:srgbClr val="FF0000"/>
                </a:solidFill>
              </a:endParaRPr>
            </a:p>
          </p:txBody>
        </p:sp>
        <p:pic>
          <p:nvPicPr>
            <p:cNvPr id="5" name="Picture 4" descr="2.PNG"/>
            <p:cNvPicPr>
              <a:picLocks noChangeAspect="1"/>
            </p:cNvPicPr>
            <p:nvPr/>
          </p:nvPicPr>
          <p:blipFill>
            <a:blip r:embed="rId3"/>
            <a:srcRect l="-290" t="-2712" r="-262" b="-10156"/>
            <a:stretch>
              <a:fillRect/>
            </a:stretch>
          </p:blipFill>
          <p:spPr>
            <a:xfrm>
              <a:off x="9782629" y="1843314"/>
              <a:ext cx="1756228" cy="1915886"/>
            </a:xfrm>
            <a:prstGeom prst="ellipse">
              <a:avLst/>
            </a:prstGeom>
            <a:ln>
              <a:noFill/>
            </a:ln>
            <a:effectLst>
              <a:softEdge rad="112500"/>
            </a:effectLst>
          </p:spPr>
        </p:pic>
      </p:grpSp>
    </p:spTree>
    <p:extLst>
      <p:ext uri="{BB962C8B-B14F-4D97-AF65-F5344CB8AC3E}">
        <p14:creationId xmlns:p14="http://schemas.microsoft.com/office/powerpoint/2010/main" val="404032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573365" y="257144"/>
            <a:ext cx="5094664" cy="1554272"/>
          </a:xfrm>
          <a:prstGeom prst="rect">
            <a:avLst/>
          </a:prstGeom>
          <a:ln>
            <a:noFill/>
          </a:ln>
        </p:spPr>
        <p:txBody>
          <a:bodyPr wrap="none">
            <a:spAutoFit/>
          </a:bodyPr>
          <a:lstStyle/>
          <a:p>
            <a:pPr algn="ctr">
              <a:buNone/>
            </a:pPr>
            <a:r>
              <a:rPr lang="bn-BD" sz="9500" dirty="0">
                <a:effectLst>
                  <a:outerShdw blurRad="38100" dist="38100" dir="2700000" algn="tl">
                    <a:srgbClr val="000000">
                      <a:alpha val="43137"/>
                    </a:srgbClr>
                  </a:outerShdw>
                </a:effectLst>
                <a:latin typeface="NikoshBAN" pitchFamily="2" charset="0"/>
                <a:cs typeface="NikoshBAN" pitchFamily="2" charset="0"/>
              </a:rPr>
              <a:t>পাঠ </a:t>
            </a:r>
            <a:r>
              <a:rPr lang="bn-IN" sz="9500" dirty="0">
                <a:effectLst>
                  <a:outerShdw blurRad="38100" dist="38100" dir="2700000" algn="tl">
                    <a:srgbClr val="000000">
                      <a:alpha val="43137"/>
                    </a:srgbClr>
                  </a:outerShdw>
                </a:effectLst>
                <a:latin typeface="NikoshBAN" pitchFamily="2" charset="0"/>
                <a:cs typeface="NikoshBAN" pitchFamily="2" charset="0"/>
              </a:rPr>
              <a:t>পরিচিতি</a:t>
            </a:r>
            <a:endParaRPr lang="en-US" sz="95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72" name="Group 71"/>
          <p:cNvGrpSpPr/>
          <p:nvPr/>
        </p:nvGrpSpPr>
        <p:grpSpPr>
          <a:xfrm>
            <a:off x="1189629" y="1632368"/>
            <a:ext cx="9613881" cy="4255404"/>
            <a:chOff x="850416" y="1427240"/>
            <a:chExt cx="9613881" cy="4255404"/>
          </a:xfrm>
        </p:grpSpPr>
        <p:sp>
          <p:nvSpPr>
            <p:cNvPr id="38" name="Rectangle 37"/>
            <p:cNvSpPr/>
            <p:nvPr/>
          </p:nvSpPr>
          <p:spPr>
            <a:xfrm>
              <a:off x="850416" y="1429148"/>
              <a:ext cx="4723454" cy="42534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740843" y="1427240"/>
              <a:ext cx="4723454" cy="42534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171" y="1539107"/>
              <a:ext cx="4432207" cy="3959870"/>
            </a:xfrm>
            <a:prstGeom prst="rect">
              <a:avLst/>
            </a:prstGeom>
            <a:ln>
              <a:noFill/>
            </a:ln>
            <a:effectLst>
              <a:softEdge rad="112500"/>
            </a:effectLst>
          </p:spPr>
        </p:pic>
        <p:sp>
          <p:nvSpPr>
            <p:cNvPr id="45" name="Oval 44"/>
            <p:cNvSpPr/>
            <p:nvPr/>
          </p:nvSpPr>
          <p:spPr>
            <a:xfrm>
              <a:off x="5740843" y="16453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740843" y="2068406"/>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740843" y="24835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740843" y="2906606"/>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40843" y="33217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740843" y="3744806"/>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740843" y="41599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740843" y="4583006"/>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740843" y="5023567"/>
              <a:ext cx="373086"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5199529" y="16453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5199529" y="2068406"/>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flipH="1">
              <a:off x="5199529" y="24835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5199529" y="2906606"/>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5199529" y="33217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5199529" y="41599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5199529" y="4583006"/>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flipH="1">
              <a:off x="5199529" y="5023567"/>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flipH="1">
              <a:off x="5199529" y="3744806"/>
              <a:ext cx="384094" cy="373086"/>
            </a:xfrm>
            <a:prstGeom prst="ellipse">
              <a:avLst/>
            </a:prstGeom>
            <a:gradFill>
              <a:gsLst>
                <a:gs pos="94690">
                  <a:schemeClr val="tx1">
                    <a:lumMod val="50000"/>
                    <a:lumOff val="50000"/>
                  </a:schemeClr>
                </a:gs>
                <a:gs pos="19000">
                  <a:schemeClr val="tx1"/>
                </a:gs>
                <a:gs pos="65000">
                  <a:schemeClr val="bg2"/>
                </a:gs>
                <a:gs pos="95000">
                  <a:schemeClr val="accent1">
                    <a:lumMod val="45000"/>
                    <a:lumOff val="55000"/>
                  </a:schemeClr>
                </a:gs>
                <a:gs pos="53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5283401" y="1732589"/>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296873" y="21616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296873" y="25680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296873" y="29998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5296873" y="34189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296873" y="38380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5296873" y="42698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296873" y="46508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296873" y="5095387"/>
              <a:ext cx="720196" cy="218361"/>
            </a:xfrm>
            <a:prstGeom prst="roundRect">
              <a:avLst>
                <a:gd name="adj" fmla="val 49156"/>
              </a:avLst>
            </a:prstGeom>
            <a:gradFill>
              <a:gsLst>
                <a:gs pos="94690">
                  <a:schemeClr val="tx1"/>
                </a:gs>
                <a:gs pos="11000">
                  <a:schemeClr val="tx1"/>
                </a:gs>
                <a:gs pos="67000">
                  <a:schemeClr val="bg2"/>
                </a:gs>
                <a:gs pos="86000">
                  <a:schemeClr val="tx1"/>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ed Rectangle 43"/>
          <p:cNvSpPr/>
          <p:nvPr/>
        </p:nvSpPr>
        <p:spPr>
          <a:xfrm>
            <a:off x="6543661" y="3944840"/>
            <a:ext cx="3934691" cy="2216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49992" y="3851863"/>
            <a:ext cx="5712274" cy="561385"/>
          </a:xfrm>
          <a:prstGeom prst="rect">
            <a:avLst/>
          </a:prstGeom>
          <a:noFill/>
          <a:ln>
            <a:noFill/>
          </a:ln>
        </p:spPr>
        <p:txBody>
          <a:bodyPr wrap="square" lIns="98755" tIns="49378" rIns="98755" bIns="49378">
            <a:spAutoFit/>
          </a:bodyPr>
          <a:lstStyle/>
          <a:p>
            <a:pPr algn="ctr"/>
            <a:r>
              <a:rPr lang="bn-BD" sz="3000" dirty="0">
                <a:ln w="12700">
                  <a:noFill/>
                  <a:prstDash val="solid"/>
                </a:ln>
                <a:latin typeface="NikoshBAN" panose="02000000000000000000" pitchFamily="2" charset="0"/>
                <a:cs typeface="NikoshBAN" panose="02000000000000000000" pitchFamily="2" charset="0"/>
              </a:rPr>
              <a:t>পাঠ্যাংশঃ ঋতু (গ্রীষ্মকাল ও শীতকাল)</a:t>
            </a:r>
            <a:endParaRPr lang="bn-IN" sz="3000" dirty="0">
              <a:ln w="12700">
                <a:noFill/>
                <a:prstDash val="solid"/>
              </a:ln>
              <a:latin typeface="NikoshBAN" panose="02000000000000000000" pitchFamily="2" charset="0"/>
              <a:cs typeface="NikoshBAN" panose="02000000000000000000" pitchFamily="2" charset="0"/>
            </a:endParaRPr>
          </a:p>
        </p:txBody>
      </p:sp>
      <p:pic>
        <p:nvPicPr>
          <p:cNvPr id="40" name="Picture 39"/>
          <p:cNvPicPr>
            <a:picLocks noChangeAspect="1"/>
          </p:cNvPicPr>
          <p:nvPr/>
        </p:nvPicPr>
        <p:blipFill>
          <a:blip r:embed="rId3"/>
          <a:stretch>
            <a:fillRect/>
          </a:stretch>
        </p:blipFill>
        <p:spPr>
          <a:xfrm>
            <a:off x="1508796" y="1699062"/>
            <a:ext cx="4010667" cy="4126496"/>
          </a:xfrm>
          <a:prstGeom prst="rect">
            <a:avLst/>
          </a:prstGeom>
          <a:ln>
            <a:noFill/>
          </a:ln>
          <a:effectLst>
            <a:softEdge rad="112500"/>
          </a:effectLst>
        </p:spPr>
      </p:pic>
    </p:spTree>
    <p:extLst>
      <p:ext uri="{BB962C8B-B14F-4D97-AF65-F5344CB8AC3E}">
        <p14:creationId xmlns:p14="http://schemas.microsoft.com/office/powerpoint/2010/main" val="2266162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par>
                                <p:cTn id="13" presetID="44" presetClass="path" presetSubtype="0" accel="50000" decel="50000" fill="hold" grpId="1" nodeType="withEffect">
                                  <p:stCondLst>
                                    <p:cond delay="0"/>
                                  </p:stCondLst>
                                  <p:childTnLst>
                                    <p:animMotion origin="layout" path="M 0.04576 0.00651 C 0.00596 0.01758 -0.09238 0.00347 -0.14496 0.06054 C -0.17187 0.18012 -0.24218 0.22808 -0.26909 0.34787 " pathEditMode="relative" rAng="0" ptsTypes="AAA">
                                      <p:cBhvr>
                                        <p:cTn id="14" dur="2000" fill="hold"/>
                                        <p:tgtEl>
                                          <p:spTgt spid="41"/>
                                        </p:tgtEl>
                                        <p:attrNameLst>
                                          <p:attrName>ppt_x</p:attrName>
                                          <p:attrName>ppt_y</p:attrName>
                                        </p:attrNameLst>
                                      </p:cBhvr>
                                      <p:rCtr x="-15749" y="170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542" y="2869392"/>
            <a:ext cx="12344400" cy="312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r>
              <a:rPr lang="bn-BD" sz="4000" dirty="0">
                <a:solidFill>
                  <a:schemeClr val="tx1"/>
                </a:solidFill>
                <a:latin typeface="NikoshBAN" panose="02000000000000000000" pitchFamily="2" charset="0"/>
                <a:cs typeface="NikoshBAN" panose="02000000000000000000" pitchFamily="2" charset="0"/>
              </a:rPr>
              <a:t>৬.২.২  অমাবস্যা-পূর্ণিমা কীভাবে হয় তা পরীক্ষণের মাধ্যমে দেখাতে পারবে।</a:t>
            </a:r>
          </a:p>
          <a:p>
            <a:r>
              <a:rPr lang="bn-BD" sz="4000" dirty="0">
                <a:solidFill>
                  <a:schemeClr val="tx1"/>
                </a:solidFill>
                <a:latin typeface="NikoshBAN" panose="02000000000000000000" pitchFamily="2" charset="0"/>
                <a:cs typeface="NikoshBAN" panose="02000000000000000000" pitchFamily="2" charset="0"/>
              </a:rPr>
              <a:t>১২.৪.১ চাঁদ ছোট বড় হয় তা থেকে অমাবস্যা-পূর্ণিমার ধারণা পাবে ও ছবি এঁকে দেখাতে পারবে। </a:t>
            </a:r>
            <a:endParaRPr lang="en-US" sz="4000" dirty="0">
              <a:solidFill>
                <a:schemeClr val="tx1"/>
              </a:solidFill>
              <a:latin typeface="NikoshBAN" panose="02000000000000000000" pitchFamily="2" charset="0"/>
              <a:cs typeface="NikoshBAN" panose="02000000000000000000" pitchFamily="2" charset="0"/>
            </a:endParaRPr>
          </a:p>
        </p:txBody>
      </p:sp>
      <p:grpSp>
        <p:nvGrpSpPr>
          <p:cNvPr id="3" name="Group 9"/>
          <p:cNvGrpSpPr/>
          <p:nvPr/>
        </p:nvGrpSpPr>
        <p:grpSpPr>
          <a:xfrm>
            <a:off x="5420110" y="701783"/>
            <a:ext cx="2157413" cy="1828800"/>
            <a:chOff x="5420110" y="220955"/>
            <a:chExt cx="2157413" cy="1828800"/>
          </a:xfrm>
        </p:grpSpPr>
        <p:sp>
          <p:nvSpPr>
            <p:cNvPr id="2" name="Oval 1"/>
            <p:cNvSpPr/>
            <p:nvPr/>
          </p:nvSpPr>
          <p:spPr>
            <a:xfrm>
              <a:off x="5420110" y="220955"/>
              <a:ext cx="2157413"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28301" y="390741"/>
              <a:ext cx="1741029" cy="14758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bg1"/>
                </a:solidFill>
                <a:latin typeface="NikoshBAN" panose="02000000000000000000" pitchFamily="2" charset="0"/>
                <a:cs typeface="NikoshBAN" panose="02000000000000000000" pitchFamily="2" charset="0"/>
              </a:endParaRPr>
            </a:p>
          </p:txBody>
        </p:sp>
      </p:grpSp>
      <p:sp>
        <p:nvSpPr>
          <p:cNvPr id="9" name="TextBox 8"/>
          <p:cNvSpPr txBox="1"/>
          <p:nvPr/>
        </p:nvSpPr>
        <p:spPr>
          <a:xfrm>
            <a:off x="11147099" y="912941"/>
            <a:ext cx="1654501" cy="969881"/>
          </a:xfrm>
          <a:prstGeom prst="rect">
            <a:avLst/>
          </a:prstGeom>
          <a:noFill/>
        </p:spPr>
        <p:txBody>
          <a:bodyPr wrap="square" rtlCol="0">
            <a:spAutoFit/>
          </a:bodyPr>
          <a:lstStyle/>
          <a:p>
            <a:r>
              <a:rPr lang="bn-BD" dirty="0">
                <a:latin typeface="NikoshBAN" panose="02000000000000000000" pitchFamily="2" charset="0"/>
                <a:cs typeface="NikoshBAN" panose="02000000000000000000" pitchFamily="2" charset="0"/>
              </a:rPr>
              <a:t>শ্রেণিঃ ৫ম</a:t>
            </a:r>
          </a:p>
          <a:p>
            <a:r>
              <a:rPr lang="bn-BD" dirty="0">
                <a:latin typeface="NikoshBAN" panose="02000000000000000000" pitchFamily="2" charset="0"/>
                <a:cs typeface="NikoshBAN" panose="02000000000000000000" pitchFamily="2" charset="0"/>
              </a:rPr>
              <a:t>বিষয়ঃ প্রাঃ বিজ্ঞান</a:t>
            </a:r>
          </a:p>
          <a:p>
            <a:r>
              <a:rPr lang="bn-BD" dirty="0">
                <a:latin typeface="NikoshBAN" panose="02000000000000000000" pitchFamily="2" charset="0"/>
                <a:cs typeface="NikoshBAN" panose="02000000000000000000" pitchFamily="2" charset="0"/>
              </a:rPr>
              <a:t>পাঠ্যাংশঃ ঋতু </a:t>
            </a:r>
          </a:p>
        </p:txBody>
      </p:sp>
      <p:sp>
        <p:nvSpPr>
          <p:cNvPr id="11" name="Rounded Rectangle 10"/>
          <p:cNvSpPr/>
          <p:nvPr/>
        </p:nvSpPr>
        <p:spPr>
          <a:xfrm>
            <a:off x="3520642" y="1306354"/>
            <a:ext cx="6400800" cy="56397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500" dirty="0">
                <a:latin typeface="NikoshBAN" panose="02000000000000000000" pitchFamily="2" charset="0"/>
                <a:cs typeface="NikoshBAN" panose="02000000000000000000" pitchFamily="2" charset="0"/>
              </a:rPr>
              <a:t>পাঠ শেষে শিক্ষার্থীরা যা শিখবে </a:t>
            </a:r>
          </a:p>
        </p:txBody>
      </p:sp>
      <p:sp>
        <p:nvSpPr>
          <p:cNvPr id="12" name="Rectangle 11"/>
          <p:cNvSpPr/>
          <p:nvPr/>
        </p:nvSpPr>
        <p:spPr>
          <a:xfrm>
            <a:off x="5635964" y="1223768"/>
            <a:ext cx="1941557" cy="784830"/>
          </a:xfrm>
          <a:prstGeom prst="rect">
            <a:avLst/>
          </a:prstGeom>
        </p:spPr>
        <p:txBody>
          <a:bodyPr wrap="none">
            <a:spAutoFit/>
          </a:bodyPr>
          <a:lstStyle/>
          <a:p>
            <a:pPr algn="ctr"/>
            <a:r>
              <a:rPr lang="bn-BD" sz="4500" dirty="0">
                <a:solidFill>
                  <a:schemeClr val="bg1"/>
                </a:solidFill>
                <a:latin typeface="NikoshBAN" panose="02000000000000000000" pitchFamily="2" charset="0"/>
                <a:cs typeface="NikoshBAN" panose="02000000000000000000" pitchFamily="2" charset="0"/>
              </a:rPr>
              <a:t>শিখনফল </a:t>
            </a:r>
            <a:endParaRPr lang="en-US" sz="4500" dirty="0">
              <a:solidFill>
                <a:schemeClr val="bg1"/>
              </a:solidFill>
              <a:latin typeface="NikoshBAN" panose="02000000000000000000" pitchFamily="2" charset="0"/>
              <a:cs typeface="NikoshBAN" panose="020000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9" presetClass="exit" presetSubtype="0" fill="hold" grpId="1" nodeType="afterEffect">
                                  <p:stCondLst>
                                    <p:cond delay="0"/>
                                  </p:stCondLst>
                                  <p:childTnLst>
                                    <p:animEffect transition="out" filter="dissolv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0" fill="hold"/>
                                        <p:tgtEl>
                                          <p:spTgt spid="11"/>
                                        </p:tgtEl>
                                        <p:attrNameLst>
                                          <p:attrName>ppt_w</p:attrName>
                                        </p:attrNameLst>
                                      </p:cBhvr>
                                      <p:tavLst>
                                        <p:tav tm="0">
                                          <p:val>
                                            <p:fltVal val="0"/>
                                          </p:val>
                                        </p:tav>
                                        <p:tav tm="100000">
                                          <p:val>
                                            <p:strVal val="#ppt_w"/>
                                          </p:val>
                                        </p:tav>
                                      </p:tavLst>
                                    </p:anim>
                                    <p:anim calcmode="lin" valueType="num">
                                      <p:cBhvr>
                                        <p:cTn id="20" dur="3000" fill="hold"/>
                                        <p:tgtEl>
                                          <p:spTgt spid="11"/>
                                        </p:tgtEl>
                                        <p:attrNameLst>
                                          <p:attrName>ppt_h</p:attrName>
                                        </p:attrNameLst>
                                      </p:cBhvr>
                                      <p:tavLst>
                                        <p:tav tm="0">
                                          <p:val>
                                            <p:fltVal val="0"/>
                                          </p:val>
                                        </p:tav>
                                        <p:tav tm="100000">
                                          <p:val>
                                            <p:strVal val="#ppt_h"/>
                                          </p:val>
                                        </p:tav>
                                      </p:tavLst>
                                    </p:anim>
                                    <p:animEffect transition="in" filter="fade">
                                      <p:cBhvr>
                                        <p:cTn id="21" dur="3000"/>
                                        <p:tgtEl>
                                          <p:spTgt spid="11"/>
                                        </p:tgtEl>
                                      </p:cBhvr>
                                    </p:animEffect>
                                  </p:childTnLst>
                                </p:cTn>
                              </p:par>
                            </p:childTnLst>
                          </p:cTn>
                        </p:par>
                        <p:par>
                          <p:cTn id="22" fill="hold">
                            <p:stCondLst>
                              <p:cond delay="4500"/>
                            </p:stCondLst>
                            <p:childTnLst>
                              <p:par>
                                <p:cTn id="23" presetID="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3000" fill="hold"/>
                                        <p:tgtEl>
                                          <p:spTgt spid="4"/>
                                        </p:tgtEl>
                                        <p:attrNameLst>
                                          <p:attrName>ppt_x</p:attrName>
                                        </p:attrNameLst>
                                      </p:cBhvr>
                                      <p:tavLst>
                                        <p:tav tm="0">
                                          <p:val>
                                            <p:strVal val="0-#ppt_w/2"/>
                                          </p:val>
                                        </p:tav>
                                        <p:tav tm="100000">
                                          <p:val>
                                            <p:strVal val="#ppt_x"/>
                                          </p:val>
                                        </p:tav>
                                      </p:tavLst>
                                    </p:anim>
                                    <p:anim calcmode="lin" valueType="num">
                                      <p:cBhvr additive="base">
                                        <p:cTn id="26"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9964" y="1157690"/>
            <a:ext cx="9047018" cy="784830"/>
          </a:xfrm>
          <a:prstGeom prst="rect">
            <a:avLst/>
          </a:prstGeom>
        </p:spPr>
        <p:txBody>
          <a:bodyPr wrap="square">
            <a:spAutoFit/>
          </a:bodyPr>
          <a:lstStyle/>
          <a:p>
            <a:r>
              <a:rPr lang="bn-BD" sz="4500" dirty="0">
                <a:latin typeface="NikoshBAN" panose="02000000000000000000" pitchFamily="2" charset="0"/>
                <a:cs typeface="NikoshBAN" panose="02000000000000000000" pitchFamily="2" charset="0"/>
              </a:rPr>
              <a:t>এসো আমরা একটি ভিডিও দেখি ও চিন্তা করি।</a:t>
            </a:r>
            <a:endParaRPr lang="en-US" sz="4500" dirty="0"/>
          </a:p>
        </p:txBody>
      </p:sp>
      <p:graphicFrame>
        <p:nvGraphicFramePr>
          <p:cNvPr id="3" name="Object 2">
            <a:hlinkClick r:id="" action="ppaction://ole?verb=0"/>
          </p:cNvPr>
          <p:cNvGraphicFramePr>
            <a:graphicFrameLocks noChangeAspect="1"/>
          </p:cNvGraphicFramePr>
          <p:nvPr/>
        </p:nvGraphicFramePr>
        <p:xfrm>
          <a:off x="5943600" y="3271838"/>
          <a:ext cx="914400" cy="771525"/>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3" imgW="914400" imgH="771525" progId="Package">
                  <p:embed/>
                </p:oleObj>
              </mc:Choice>
              <mc:Fallback>
                <p:oleObj name="Packager Shell Object" showAsIcon="1" r:id="rId3" imgW="914400" imgH="771525" progId="Package">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718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9873" y="1424803"/>
            <a:ext cx="7121236" cy="830997"/>
          </a:xfrm>
          <a:prstGeom prst="rect">
            <a:avLst/>
          </a:prstGeom>
        </p:spPr>
        <p:txBody>
          <a:bodyPr wrap="square">
            <a:spAutoFit/>
          </a:bodyPr>
          <a:lstStyle/>
          <a:p>
            <a:r>
              <a:rPr lang="bn-BD" sz="4800" dirty="0">
                <a:latin typeface="NikoshBAN" panose="02000000000000000000" pitchFamily="2" charset="0"/>
                <a:cs typeface="NikoshBAN" panose="02000000000000000000" pitchFamily="2" charset="0"/>
              </a:rPr>
              <a:t>ভিডিওতে তোমরা কী দেখতে পেলে?</a:t>
            </a:r>
            <a:endParaRPr lang="en-US" sz="4800" dirty="0"/>
          </a:p>
        </p:txBody>
      </p:sp>
      <p:sp>
        <p:nvSpPr>
          <p:cNvPr id="5" name="Rectangle 4"/>
          <p:cNvSpPr/>
          <p:nvPr/>
        </p:nvSpPr>
        <p:spPr>
          <a:xfrm>
            <a:off x="2200729" y="1660978"/>
            <a:ext cx="8215744" cy="830997"/>
          </a:xfrm>
          <a:prstGeom prst="rect">
            <a:avLst/>
          </a:prstGeom>
        </p:spPr>
        <p:txBody>
          <a:bodyPr wrap="square">
            <a:spAutoFit/>
          </a:bodyPr>
          <a:lstStyle/>
          <a:p>
            <a:r>
              <a:rPr lang="bn-BD" sz="4800" dirty="0">
                <a:latin typeface="NikoshBAN" panose="02000000000000000000" pitchFamily="2" charset="0"/>
                <a:cs typeface="NikoshBAN" panose="02000000000000000000" pitchFamily="2" charset="0"/>
              </a:rPr>
              <a:t>তোমরা কী বলতে পারো চাঁদের দশা কী? </a:t>
            </a:r>
            <a:endParaRPr lang="en-US" sz="4800" dirty="0"/>
          </a:p>
        </p:txBody>
      </p:sp>
      <p:sp>
        <p:nvSpPr>
          <p:cNvPr id="6" name="Rectangle 5"/>
          <p:cNvSpPr/>
          <p:nvPr/>
        </p:nvSpPr>
        <p:spPr>
          <a:xfrm>
            <a:off x="537030" y="1248229"/>
            <a:ext cx="12003314" cy="4524315"/>
          </a:xfrm>
          <a:prstGeom prst="rect">
            <a:avLst/>
          </a:prstGeom>
        </p:spPr>
        <p:txBody>
          <a:bodyPr wrap="square">
            <a:spAutoFit/>
          </a:bodyPr>
          <a:lstStyle/>
          <a:p>
            <a:r>
              <a:rPr lang="bn-BD" sz="7200" dirty="0">
                <a:latin typeface="NikoshBAN" panose="02000000000000000000" pitchFamily="2" charset="0"/>
                <a:cs typeface="NikoshBAN" panose="02000000000000000000" pitchFamily="2" charset="0"/>
              </a:rPr>
              <a:t>চাঁদ কখনো বড় আবার কখনো ছোট এবং কখনো গোলাকার বা অর্ধ-গোলাকার মনে হয় , চাঁদের উজ্জ্বল অংশের আকৃতির এরূপ পরিবর্তনশীল অবস্থাকে চাঁদের দশা বলে।  </a:t>
            </a:r>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6" fill="hold" grpId="1" nodeType="clickEffect">
                                  <p:stCondLst>
                                    <p:cond delay="0"/>
                                  </p:stCondLst>
                                  <p:iterate type="lt">
                                    <p:tmPct val="0"/>
                                  </p:iterate>
                                  <p:childTnLst>
                                    <p:animEffect transition="out" filter="barn(inHorizont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0" presetClass="exit" presetSubtype="0" fill="hold" grpId="1" nodeType="clickEffect">
                                  <p:stCondLst>
                                    <p:cond delay="0"/>
                                  </p:stCondLst>
                                  <p:iterate type="lt">
                                    <p:tmPct val="10000"/>
                                  </p:iterate>
                                  <p:childTnLst>
                                    <p:animEffect transition="out" filter="fade">
                                      <p:cBhvr>
                                        <p:cTn id="26" dur="1000"/>
                                        <p:tgtEl>
                                          <p:spTgt spid="5"/>
                                        </p:tgtEl>
                                      </p:cBhvr>
                                    </p:animEffect>
                                    <p:anim calcmode="lin" valueType="num">
                                      <p:cBhvr>
                                        <p:cTn id="27" dur="1000"/>
                                        <p:tgtEl>
                                          <p:spTgt spid="5"/>
                                        </p:tgtEl>
                                        <p:attrNameLst>
                                          <p:attrName>ppt_x</p:attrName>
                                        </p:attrNameLst>
                                      </p:cBhvr>
                                      <p:tavLst>
                                        <p:tav tm="0">
                                          <p:val>
                                            <p:strVal val="ppt_x"/>
                                          </p:val>
                                        </p:tav>
                                        <p:tav tm="100000">
                                          <p:val>
                                            <p:strVal val="ppt_x-.1"/>
                                          </p:val>
                                        </p:tav>
                                      </p:tavLst>
                                    </p:anim>
                                    <p:anim calcmode="lin" valueType="num">
                                      <p:cBhvr>
                                        <p:cTn id="28" dur="1000"/>
                                        <p:tgtEl>
                                          <p:spTgt spid="5"/>
                                        </p:tgtEl>
                                        <p:attrNameLst>
                                          <p:attrName>ppt_y</p:attrName>
                                        </p:attrNameLst>
                                      </p:cBhvr>
                                      <p:tavLst>
                                        <p:tav tm="0">
                                          <p:val>
                                            <p:strVal val="ppt_y"/>
                                          </p:val>
                                        </p:tav>
                                        <p:tav tm="100000">
                                          <p:val>
                                            <p:strVal val="ppt_y"/>
                                          </p:val>
                                        </p:tav>
                                      </p:tavLst>
                                    </p:anim>
                                    <p:set>
                                      <p:cBhvr>
                                        <p:cTn id="29" dur="1" fill="hold">
                                          <p:stCondLst>
                                            <p:cond delay="9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Stored Data 5"/>
          <p:cNvSpPr/>
          <p:nvPr/>
        </p:nvSpPr>
        <p:spPr>
          <a:xfrm rot="10800000" flipV="1">
            <a:off x="2540000" y="2616200"/>
            <a:ext cx="9321800" cy="1816100"/>
          </a:xfrm>
          <a:prstGeom prst="flowChartOnlineStorag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500" spc="59" dirty="0">
                <a:ln w="11430"/>
                <a:solidFill>
                  <a:schemeClr val="tx1"/>
                </a:solidFill>
                <a:latin typeface="NikoshBAN" pitchFamily="2" charset="0"/>
                <a:cs typeface="NikoshBAN" pitchFamily="2" charset="0"/>
              </a:rPr>
              <a:t>চাঁদের দশাসমূহ এবং চাঁদের আবর্তন ও ঘুর্ণন </a:t>
            </a:r>
            <a:endParaRPr lang="en-US" dirty="0">
              <a:solidFill>
                <a:schemeClr val="tx1"/>
              </a:solidFill>
            </a:endParaRPr>
          </a:p>
        </p:txBody>
      </p:sp>
      <p:sp>
        <p:nvSpPr>
          <p:cNvPr id="2" name="Oval 1"/>
          <p:cNvSpPr/>
          <p:nvPr/>
        </p:nvSpPr>
        <p:spPr>
          <a:xfrm>
            <a:off x="954708" y="1904405"/>
            <a:ext cx="3259247" cy="3055478"/>
          </a:xfrm>
          <a:prstGeom prst="ellipse">
            <a:avLst/>
          </a:prstGeom>
          <a:gradFill flip="none" rotWithShape="0">
            <a:gsLst>
              <a:gs pos="100000">
                <a:srgbClr val="FFFF00"/>
              </a:gs>
              <a:gs pos="38000">
                <a:schemeClr val="accent1">
                  <a:satMod val="103000"/>
                  <a:tint val="94000"/>
                  <a:lumMod val="0"/>
                  <a:lumOff val="100000"/>
                  <a:alpha val="45000"/>
                </a:schemeClr>
              </a:gs>
              <a:gs pos="56000">
                <a:schemeClr val="accent1">
                  <a:satMod val="110000"/>
                  <a:lumMod val="100000"/>
                  <a:shade val="100000"/>
                </a:schemeClr>
              </a:gs>
              <a:gs pos="68000">
                <a:srgbClr val="00B05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spc="59" dirty="0">
                <a:ln w="11430"/>
                <a:solidFill>
                  <a:srgbClr val="FF0000"/>
                </a:solidFill>
                <a:latin typeface="NikoshBAN" pitchFamily="2" charset="0"/>
                <a:cs typeface="NikoshBAN" pitchFamily="2" charset="0"/>
              </a:rPr>
              <a:t>আজকের পাঠ-</a:t>
            </a:r>
            <a:endParaRPr lang="en-US" sz="4800" dirty="0"/>
          </a:p>
        </p:txBody>
      </p:sp>
      <p:sp>
        <p:nvSpPr>
          <p:cNvPr id="3" name="Rectangle 2"/>
          <p:cNvSpPr/>
          <p:nvPr/>
        </p:nvSpPr>
        <p:spPr>
          <a:xfrm>
            <a:off x="152400" y="2495550"/>
            <a:ext cx="652981" cy="203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0-#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0px-Phase-180.jpg"/>
          <p:cNvPicPr>
            <a:picLocks noChangeAspect="1"/>
          </p:cNvPicPr>
          <p:nvPr/>
        </p:nvPicPr>
        <p:blipFill>
          <a:blip r:embed="rId2"/>
          <a:stretch>
            <a:fillRect/>
          </a:stretch>
        </p:blipFill>
        <p:spPr>
          <a:xfrm>
            <a:off x="4738914" y="362858"/>
            <a:ext cx="2547258" cy="2547258"/>
          </a:xfrm>
          <a:prstGeom prst="ellipse">
            <a:avLst/>
          </a:prstGeom>
          <a:ln>
            <a:noFill/>
          </a:ln>
          <a:effectLst>
            <a:softEdge rad="112500"/>
          </a:effectLst>
        </p:spPr>
      </p:pic>
      <p:sp>
        <p:nvSpPr>
          <p:cNvPr id="9" name="Oval 8"/>
          <p:cNvSpPr/>
          <p:nvPr/>
        </p:nvSpPr>
        <p:spPr>
          <a:xfrm>
            <a:off x="4702628" y="348343"/>
            <a:ext cx="2685143" cy="2583543"/>
          </a:xfrm>
          <a:prstGeom prst="ellipse">
            <a:avLst/>
          </a:prstGeom>
          <a:noFill/>
          <a:ln w="244475">
            <a:gradFill flip="none" rotWithShape="1">
              <a:gsLst>
                <a:gs pos="0">
                  <a:srgbClr val="FF0000"/>
                </a:gs>
                <a:gs pos="25000">
                  <a:srgbClr val="FF6633"/>
                </a:gs>
                <a:gs pos="50000">
                  <a:srgbClr val="FFFF00"/>
                </a:gs>
                <a:gs pos="75000">
                  <a:srgbClr val="01A78F"/>
                </a:gs>
                <a:gs pos="100000">
                  <a:srgbClr val="3366FF"/>
                </a:gs>
              </a:gsLst>
              <a:lin ang="5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3814" y="3269109"/>
            <a:ext cx="10729800" cy="3126004"/>
          </a:xfrm>
          <a:prstGeom prst="rect">
            <a:avLst/>
          </a:prstGeom>
          <a:noFill/>
        </p:spPr>
        <p:style>
          <a:lnRef idx="0">
            <a:schemeClr val="accent5"/>
          </a:lnRef>
          <a:fillRef idx="3">
            <a:schemeClr val="accent5"/>
          </a:fillRef>
          <a:effectRef idx="3">
            <a:schemeClr val="accent5"/>
          </a:effectRef>
          <a:fontRef idx="minor">
            <a:schemeClr val="lt1"/>
          </a:fontRef>
        </p:style>
        <p:txBody>
          <a:bodyPr wrap="square" lIns="108731" tIns="54366" rIns="108731" bIns="54366" rtlCol="0">
            <a:spAutoFit/>
          </a:bodyPr>
          <a:lstStyle/>
          <a:p>
            <a:pPr marL="857250" indent="-857250">
              <a:buFont typeface="Wingdings" panose="05000000000000000000" pitchFamily="2" charset="2"/>
              <a:buChar char="Ø"/>
            </a:pPr>
            <a:r>
              <a:rPr lang="bn-BD" sz="6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বিভিন্ন দশা সৃষ্টির কারন কী?</a:t>
            </a:r>
          </a:p>
          <a:p>
            <a:pPr marL="857250" indent="-857250" algn="ctr"/>
            <a:r>
              <a:rPr lang="bn-BD" sz="6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বা </a:t>
            </a:r>
          </a:p>
          <a:p>
            <a:pPr marL="857250" indent="-857250" algn="ctr"/>
            <a:r>
              <a:rPr lang="bn-BD"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চাঁদের দশা কেন পরিবর্তিত হয়?</a:t>
            </a: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70" decel="100000"/>
                                        <p:tgtEl>
                                          <p:spTgt spid="10"/>
                                        </p:tgtEl>
                                      </p:cBhvr>
                                    </p:animEffect>
                                    <p:animScale>
                                      <p:cBhvr>
                                        <p:cTn id="18" dur="770" decel="100000"/>
                                        <p:tgtEl>
                                          <p:spTgt spid="10"/>
                                        </p:tgtEl>
                                      </p:cBhvr>
                                      <p:from x="10000" y="10000"/>
                                      <p:to x="200000" y="450000"/>
                                    </p:animScale>
                                    <p:animScale>
                                      <p:cBhvr>
                                        <p:cTn id="19" dur="1230" accel="100000" fill="hold">
                                          <p:stCondLst>
                                            <p:cond delay="770"/>
                                          </p:stCondLst>
                                        </p:cTn>
                                        <p:tgtEl>
                                          <p:spTgt spid="10"/>
                                        </p:tgtEl>
                                      </p:cBhvr>
                                      <p:from x="200000" y="450000"/>
                                      <p:to x="100000" y="100000"/>
                                    </p:animScale>
                                    <p:set>
                                      <p:cBhvr>
                                        <p:cTn id="20" dur="770" fill="hold"/>
                                        <p:tgtEl>
                                          <p:spTgt spid="10"/>
                                        </p:tgtEl>
                                        <p:attrNameLst>
                                          <p:attrName>ppt_x</p:attrName>
                                        </p:attrNameLst>
                                      </p:cBhvr>
                                      <p:to>
                                        <p:strVal val="(0.5)"/>
                                      </p:to>
                                    </p:set>
                                    <p:anim from="(0.5)" to="(#ppt_x)" calcmode="lin" valueType="num">
                                      <p:cBhvr>
                                        <p:cTn id="21" dur="1230" accel="100000" fill="hold">
                                          <p:stCondLst>
                                            <p:cond delay="770"/>
                                          </p:stCondLst>
                                        </p:cTn>
                                        <p:tgtEl>
                                          <p:spTgt spid="10"/>
                                        </p:tgtEl>
                                        <p:attrNameLst>
                                          <p:attrName>ppt_x</p:attrName>
                                        </p:attrNameLst>
                                      </p:cBhvr>
                                    </p:anim>
                                    <p:set>
                                      <p:cBhvr>
                                        <p:cTn id="22" dur="770" fill="hold"/>
                                        <p:tgtEl>
                                          <p:spTgt spid="10"/>
                                        </p:tgtEl>
                                        <p:attrNameLst>
                                          <p:attrName>ppt_y</p:attrName>
                                        </p:attrNameLst>
                                      </p:cBhvr>
                                      <p:to>
                                        <p:strVal val="(#ppt_y+0.4)"/>
                                      </p:to>
                                    </p:set>
                                    <p:anim from="(#ppt_y+0.4)" to="(#ppt_y)" calcmode="lin" valueType="num">
                                      <p:cBhvr>
                                        <p:cTn id="2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836" y="1157690"/>
            <a:ext cx="11433464" cy="923330"/>
          </a:xfrm>
          <a:prstGeom prst="rect">
            <a:avLst/>
          </a:prstGeom>
        </p:spPr>
        <p:txBody>
          <a:bodyPr wrap="square">
            <a:spAutoFit/>
          </a:bodyPr>
          <a:lstStyle/>
          <a:p>
            <a:r>
              <a:rPr lang="bn-BD" sz="5400" dirty="0">
                <a:latin typeface="NikoshBAN" panose="02000000000000000000" pitchFamily="2" charset="0"/>
                <a:cs typeface="NikoshBAN" panose="02000000000000000000" pitchFamily="2" charset="0"/>
              </a:rPr>
              <a:t>এসো আমরা আরো একটি ভিডিও দেখি ও চিন্তা করি।</a:t>
            </a:r>
            <a:endParaRPr lang="en-US" sz="5400" dirty="0"/>
          </a:p>
        </p:txBody>
      </p:sp>
      <p:graphicFrame>
        <p:nvGraphicFramePr>
          <p:cNvPr id="6" name="Object 5">
            <a:hlinkClick r:id="" action="ppaction://ole?verb=0"/>
          </p:cNvPr>
          <p:cNvGraphicFramePr>
            <a:graphicFrameLocks noChangeAspect="1"/>
          </p:cNvGraphicFramePr>
          <p:nvPr/>
        </p:nvGraphicFramePr>
        <p:xfrm>
          <a:off x="5943600" y="3271838"/>
          <a:ext cx="914400" cy="771525"/>
        </p:xfrm>
        <a:graphic>
          <a:graphicData uri="http://schemas.openxmlformats.org/presentationml/2006/ole">
            <mc:AlternateContent xmlns:mc="http://schemas.openxmlformats.org/markup-compatibility/2006">
              <mc:Choice xmlns:v="urn:schemas-microsoft-com:vml" Requires="v">
                <p:oleObj spid="_x0000_s2055" name="Packager Shell Object" showAsIcon="1" r:id="rId3" imgW="914400" imgH="771525" progId="Package">
                  <p:embed/>
                </p:oleObj>
              </mc:Choice>
              <mc:Fallback>
                <p:oleObj name="Packager Shell Object" showAsIcon="1" r:id="rId3" imgW="914400" imgH="771525" progId="Package">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718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1013</TotalTime>
  <Words>420</Words>
  <Application>Microsoft Office PowerPoint</Application>
  <PresentationFormat>Custom</PresentationFormat>
  <Paragraphs>59</Paragraphs>
  <Slides>23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চাঁদের ঘূর্ণন  চাঁদের নিজস্ব কোনো আলো নেই। চাঁদ সূর্যের আলো প্রতিফলিত করে। চাঁদের অর্ধাংশ সূর্যের আলোতে সবসময় আলোকিত। কিন্তু পৃথিবীকে আবর্তনের সময় পৃথিবীর দিকে মুখ করা চাঁদের আলোকিত অংশের পরিমান ভিন্ন ভিন্ন হয়। এর ফলে চাঁদের বিভিন্ন দশার সৃষ্টি হয়।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 kekania gps</dc:creator>
  <cp:lastModifiedBy>Md. Tajibur Rahman</cp:lastModifiedBy>
  <cp:revision>204</cp:revision>
  <dcterms:created xsi:type="dcterms:W3CDTF">2020-06-02T14:24:47Z</dcterms:created>
  <dcterms:modified xsi:type="dcterms:W3CDTF">2020-12-23T00:32:44Z</dcterms:modified>
</cp:coreProperties>
</file>