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1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28B3-662E-4594-A70A-CF6F05B55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1E879-6A43-4F10-AF45-90A5CB966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73122-4ACC-49D3-B7B1-379D424B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4A7B6-95E0-4DCB-B71C-5D589638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65919-D541-4800-91AA-9FF4A04A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0A49-431E-4209-9270-291A3018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BDFCF-AE4E-4B95-B8CB-2F0781C10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B2DD4-BD32-44DD-BE7D-8784A14B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D948D-E514-4503-9B6A-EFA6387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69949-1F47-4EBF-9766-96CCFC4E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2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2441B-D6CE-4729-8FD1-7BA45B943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34299-E3A7-428A-BA9D-EC3B05DC4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D05ED-04A6-4BD6-A10F-C5C8D03F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CC5F1-96FD-4671-80E7-72C6F479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E293E-49AD-4E34-93A1-2AD3FD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1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E55D-6660-45FB-B568-1B14A569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406FE-AC2B-437B-A2EF-71F7D20DB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3E0A-1C5F-4BC9-B328-1655428B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A9CEC-4FC0-46BB-8923-B05D9DF9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58655-8F3C-4BA4-B245-DE2E10D7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C689-B545-4D6E-A396-B3C6351C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E52A-C428-4E5F-985D-48B91C4B0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C6025-AC94-43DC-997C-61C53A5C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DE7B1-A343-4200-AA86-B8104BF5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D15D3-3771-4CEB-8570-C64F971B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06FA-71AA-4BF4-8973-BD9707D0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659D-1DE7-4BA5-A4B5-032264535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8110E-9072-4641-B5E7-90B1B54C7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F499F-0087-4723-850A-02FD9858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82911-E66F-4914-9045-EE516EB1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92B1C-C213-45BB-8701-3B612C80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3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8ACE-8C1D-4776-9DF8-A442EA93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823DD-8632-420A-8F62-D72EF08E1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D2B3C-6A43-46F8-89D7-4EA54DE90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99426-CAA0-4CAA-92B1-06F025787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09566-B14A-4111-A552-0CDEE618C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8991C-B8A1-4657-A8C0-A5DA5D3F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2CFEFB-B02B-4A55-AEC2-7DFF340D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0D58D-88C4-4CCE-99A0-B1F73B49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4845-A379-41B2-A97F-0D5CDF8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9A76E-8AEB-42EB-B701-E7C46AFB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25FE7-390F-443F-A78C-44976E48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419E3-2288-437C-AEBC-F62D7DCC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95996-8FFF-415C-9791-B0BB4409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EDC8A-1F3C-4EA4-9FA3-999A85DA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8684C-5042-4C43-8C5F-017557E7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8044-9300-4CBC-AEEA-91D0F100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85EF5-4615-4C77-93BD-E2EF6ADAE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89E11-C450-47DD-AE4E-528291163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5A68E-E76C-40F7-89D0-C3443FEA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68271-4702-4323-B9CD-A0649CBC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D4342-4560-41B9-B656-E2C9C321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7419-C8B7-4B68-90D2-0FA5EEC2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12FDA9-1A45-4FAD-990F-79639FE31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E8EA0-604B-41B1-964A-82FFA77D8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0EBDB-6576-4AFE-A604-88C3141C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39152-5A30-4819-B700-9907D087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627DC-0529-48AB-8A1E-056D12E6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9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73D02E-0AE9-4288-AE55-7FCAAD6A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46210-27C3-4051-B8EB-DE05FA6D8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C04CA-F15F-4D1F-9797-986A94B82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3FB9-7A73-4662-BB25-74252021EA58}" type="datetimeFigureOut">
              <a:rPr lang="en-US" smtClean="0"/>
              <a:t>23-Dec-20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BCBF9-B3C6-428E-8913-60DD2EF0E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B0336-2F41-45E5-8B43-09F9F5A7C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263C-DAB5-4EF7-90AA-DFD193E9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0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2E3F58-D009-4607-A62F-36D0669F9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0" y="376219"/>
            <a:ext cx="8269357" cy="60908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253ED3-8C2F-4CAC-AA6B-431DCD3B761D}"/>
              </a:ext>
            </a:extLst>
          </p:cNvPr>
          <p:cNvSpPr txBox="1"/>
          <p:nvPr/>
        </p:nvSpPr>
        <p:spPr>
          <a:xfrm>
            <a:off x="5022575" y="3114259"/>
            <a:ext cx="1952779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48" y="1245705"/>
            <a:ext cx="11476382" cy="4585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উদাহরণস্বরূপঃ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জাতিবাচক পদটিকে শিক্ষা, সভ্যতা ,বুদ্ধি ইত্যাদি বিভিন্ন নীতির ভিত্তিতে বিভক্ত করা গেলেও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এগুলোকে একত্রে গ্রহণ করতে পারব না। পর্যায়ক্রমে </a:t>
            </a:r>
            <a:r>
              <a:rPr lang="bn-BD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নীতি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করে অগ্রসর হতে হবে।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2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77" y="2001077"/>
            <a:ext cx="11370365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বিভক্ত উপজাতিগুলোর ব্যক্তর্থের যোগফল বিভাজ্য জাতিটির ব্যক্তর্থের সমান হতে হবে। কম বা বেশি হতে পারবে না। উদাহরণস্বরূপঃ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শিক্ষিত মানুষ + অশিক্ষিত মানুষ = মানুষ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।এক্ষেত্রে বিভাগটি একটি যৌক্তিক বিভাগ।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7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348" y="1815547"/>
            <a:ext cx="10933043" cy="3295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যৌক্তিক বিভাগে বিভক্ত উপজাতিগুলোকে পরস্পর বিচ্ছিন্ন হতে হবে।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উদাহরণস্বরূপ-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জীবকে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যদি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বুদ্ধিবৃত্তিসম্পন্ন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বুদ্ধিবৃত্তিহীন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নামক দুইশ্রেণিতে বিভক্ত করা হয় তা হলে এরা পরস্পর বিচ্ছিন্ন হবে।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09" y="1603514"/>
            <a:ext cx="1146313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 যৌক্তিক বিভাগে বিভাজ্য জাতিটির নাম বিভক্ত উপজাতিগুলোর প্রত্যেকের উপর প্রযোজ্য হতে হবে। উদাহরণস্বরূপঃ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জাতিকে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অশিক্ষিত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দুটি উপজাতিতে বিভক্ত করলে এদের উভয়ের উপর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নামটি প্রযোজ্য হয়। যদি বিভক্ত উপজাতিগুলোর উপর বিভাজ্য জাতির নাম প্রযোজ্য না হয় তাহলে বিভাগটি যৌক্তিক হবে না।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0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339" y="304798"/>
            <a:ext cx="111185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ক্রমিক বিভাগে বিভাজ্য জাতিকে তার নিকটতম উপজাতিতে বিভক্ত করতে হবে। মধ্যবর্তী কোন ধাপকে বা স্তরকে বাদ দেয়া যাবে না।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				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				(মূলসূত্রঃবুদ্ধিবৃত্তি)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</a:p>
          <a:p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(মূলসূত্রঃসভ্যতা)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2FE9B0-B0A3-4526-BF4F-C710BDCE31F2}"/>
              </a:ext>
            </a:extLst>
          </p:cNvPr>
          <p:cNvCxnSpPr/>
          <p:nvPr/>
        </p:nvCxnSpPr>
        <p:spPr>
          <a:xfrm>
            <a:off x="5367130" y="2319131"/>
            <a:ext cx="0" cy="344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2E84E0-B9C5-4214-95FF-754DD7039A39}"/>
              </a:ext>
            </a:extLst>
          </p:cNvPr>
          <p:cNvCxnSpPr>
            <a:cxnSpLocks/>
          </p:cNvCxnSpPr>
          <p:nvPr/>
        </p:nvCxnSpPr>
        <p:spPr>
          <a:xfrm>
            <a:off x="3737113" y="2637179"/>
            <a:ext cx="3313044" cy="26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DA8EE7-A2E1-4567-AD0F-2EEBFC56810E}"/>
              </a:ext>
            </a:extLst>
          </p:cNvPr>
          <p:cNvCxnSpPr>
            <a:cxnSpLocks/>
          </p:cNvCxnSpPr>
          <p:nvPr/>
        </p:nvCxnSpPr>
        <p:spPr>
          <a:xfrm flipV="1">
            <a:off x="3776870" y="2637179"/>
            <a:ext cx="0" cy="463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235858-E55B-4DEB-A1C5-3D9C36F5301F}"/>
              </a:ext>
            </a:extLst>
          </p:cNvPr>
          <p:cNvCxnSpPr>
            <a:cxnSpLocks/>
          </p:cNvCxnSpPr>
          <p:nvPr/>
        </p:nvCxnSpPr>
        <p:spPr>
          <a:xfrm flipV="1">
            <a:off x="7050157" y="2663684"/>
            <a:ext cx="0" cy="437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56CBBA-636D-429F-B739-B5E2223544F2}"/>
              </a:ext>
            </a:extLst>
          </p:cNvPr>
          <p:cNvCxnSpPr>
            <a:cxnSpLocks/>
          </p:cNvCxnSpPr>
          <p:nvPr/>
        </p:nvCxnSpPr>
        <p:spPr>
          <a:xfrm flipV="1">
            <a:off x="3776870" y="3790123"/>
            <a:ext cx="0" cy="42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B4B12B-7399-4F2A-8452-634A81354830}"/>
              </a:ext>
            </a:extLst>
          </p:cNvPr>
          <p:cNvCxnSpPr>
            <a:cxnSpLocks/>
          </p:cNvCxnSpPr>
          <p:nvPr/>
        </p:nvCxnSpPr>
        <p:spPr>
          <a:xfrm>
            <a:off x="3776870" y="4638261"/>
            <a:ext cx="0" cy="38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A491A8-F4CE-45F2-A81B-0A6FBE5DA137}"/>
              </a:ext>
            </a:extLst>
          </p:cNvPr>
          <p:cNvCxnSpPr>
            <a:cxnSpLocks/>
          </p:cNvCxnSpPr>
          <p:nvPr/>
        </p:nvCxnSpPr>
        <p:spPr>
          <a:xfrm>
            <a:off x="2398643" y="5088836"/>
            <a:ext cx="2849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2B9CB5-19AA-492C-8042-9DF0D70BC273}"/>
              </a:ext>
            </a:extLst>
          </p:cNvPr>
          <p:cNvCxnSpPr/>
          <p:nvPr/>
        </p:nvCxnSpPr>
        <p:spPr>
          <a:xfrm>
            <a:off x="2398641" y="5128596"/>
            <a:ext cx="0" cy="463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91B74F-C8F8-4D53-A466-8697F7714296}"/>
              </a:ext>
            </a:extLst>
          </p:cNvPr>
          <p:cNvCxnSpPr>
            <a:cxnSpLocks/>
          </p:cNvCxnSpPr>
          <p:nvPr/>
        </p:nvCxnSpPr>
        <p:spPr>
          <a:xfrm>
            <a:off x="5247861" y="5128596"/>
            <a:ext cx="0" cy="463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E1598F3-5434-4B92-8A5D-5FAE90303325}"/>
              </a:ext>
            </a:extLst>
          </p:cNvPr>
          <p:cNvSpPr txBox="1"/>
          <p:nvPr/>
        </p:nvSpPr>
        <p:spPr>
          <a:xfrm>
            <a:off x="1736039" y="5526157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সভ্য মানুষ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E7D043-4B15-47BA-B86E-8A8548FABB39}"/>
              </a:ext>
            </a:extLst>
          </p:cNvPr>
          <p:cNvSpPr txBox="1"/>
          <p:nvPr/>
        </p:nvSpPr>
        <p:spPr>
          <a:xfrm>
            <a:off x="4479228" y="5579167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অসভ্য মানুষ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0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C2215-C943-4069-A00E-09655670F497}"/>
              </a:ext>
            </a:extLst>
          </p:cNvPr>
          <p:cNvSpPr txBox="1"/>
          <p:nvPr/>
        </p:nvSpPr>
        <p:spPr>
          <a:xfrm>
            <a:off x="7765783" y="1378227"/>
            <a:ext cx="204254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5E3D4-9706-47AA-B7E0-57044B77B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25" y="2286000"/>
            <a:ext cx="200025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6D949-7295-4C75-9A2A-D370DA024EA8}"/>
              </a:ext>
            </a:extLst>
          </p:cNvPr>
          <p:cNvSpPr txBox="1"/>
          <p:nvPr/>
        </p:nvSpPr>
        <p:spPr>
          <a:xfrm>
            <a:off x="2756452" y="2286000"/>
            <a:ext cx="251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866C9-5E93-49D6-B439-4B0D0D528E8A}"/>
              </a:ext>
            </a:extLst>
          </p:cNvPr>
          <p:cNvSpPr txBox="1"/>
          <p:nvPr/>
        </p:nvSpPr>
        <p:spPr>
          <a:xfrm>
            <a:off x="1484243" y="2305876"/>
            <a:ext cx="54425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যৌক্তিক সংজ্ঞার ইংরেজি প্রতিশব্দ কি?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যৌক্তিক সংজ্ঞা কাকে বলে?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7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11601-B335-44FA-B94C-177DDBB8B3A6}"/>
              </a:ext>
            </a:extLst>
          </p:cNvPr>
          <p:cNvSpPr txBox="1"/>
          <p:nvPr/>
        </p:nvSpPr>
        <p:spPr>
          <a:xfrm>
            <a:off x="7752523" y="1470994"/>
            <a:ext cx="2002471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EFF82-B0DC-44A3-AA81-83FABC210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48" y="2357437"/>
            <a:ext cx="2423282" cy="27181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2A271-3BCB-4FC9-80C9-72723CCEFB51}"/>
              </a:ext>
            </a:extLst>
          </p:cNvPr>
          <p:cNvSpPr txBox="1"/>
          <p:nvPr/>
        </p:nvSpPr>
        <p:spPr>
          <a:xfrm>
            <a:off x="596348" y="2357437"/>
            <a:ext cx="4602542" cy="58477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 – দলঃ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9955F-AA71-44C6-9F9E-2EF473AC848F}"/>
              </a:ext>
            </a:extLst>
          </p:cNvPr>
          <p:cNvSpPr txBox="1"/>
          <p:nvPr/>
        </p:nvSpPr>
        <p:spPr>
          <a:xfrm>
            <a:off x="596348" y="3670852"/>
            <a:ext cx="460735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খ- দলঃ দ্বিতীয় ও চতুর্থ নিয়ম বল।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02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B56DA-6041-49FB-B5A6-20C39A06C9D8}"/>
              </a:ext>
            </a:extLst>
          </p:cNvPr>
          <p:cNvSpPr txBox="1"/>
          <p:nvPr/>
        </p:nvSpPr>
        <p:spPr>
          <a:xfrm>
            <a:off x="8044075" y="689113"/>
            <a:ext cx="211628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B18F7-D287-43F1-A6CF-67B5866FD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86" y="2332383"/>
            <a:ext cx="2168179" cy="21681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07C85A-61BB-44D9-85B0-283BFB1D3C5E}"/>
              </a:ext>
            </a:extLst>
          </p:cNvPr>
          <p:cNvSpPr txBox="1"/>
          <p:nvPr/>
        </p:nvSpPr>
        <p:spPr>
          <a:xfrm>
            <a:off x="2875721" y="3048004"/>
            <a:ext cx="455124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যৌক্তিক সংজ্ঞার নিয়ম গুলো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15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8C31A-D76A-4BBA-82EE-9A491354E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43" y="1651000"/>
            <a:ext cx="71374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0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46" y="381000"/>
            <a:ext cx="642996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নোয়াপাড়া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E9E70-4BC3-42F0-8AB8-42A0C557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0753" y="1257299"/>
            <a:ext cx="5999922" cy="44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1" y="869650"/>
            <a:ext cx="6858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দেখ----------- 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8191" y="198785"/>
            <a:ext cx="215475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2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 </a:t>
            </a:r>
            <a:endParaRPr lang="en-US" sz="32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91FE4-85EF-4766-AFFB-DCE4A0C48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47" y="1921566"/>
            <a:ext cx="3747674" cy="34058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334177-1BB3-478D-B64E-403A6092C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9" y="1921567"/>
            <a:ext cx="3230217" cy="34058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DA3215-9361-4B49-B86D-7CBE10076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00" y="1921566"/>
            <a:ext cx="3438937" cy="34058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85CE1F-0094-45D4-8170-F2DFB2B5789D}"/>
              </a:ext>
            </a:extLst>
          </p:cNvPr>
          <p:cNvSpPr txBox="1"/>
          <p:nvPr/>
        </p:nvSpPr>
        <p:spPr>
          <a:xfrm>
            <a:off x="9342786" y="5526157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১ম চিত্র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E4C3B7-32E2-4A1D-B39E-B7923232E2FC}"/>
              </a:ext>
            </a:extLst>
          </p:cNvPr>
          <p:cNvSpPr txBox="1"/>
          <p:nvPr/>
        </p:nvSpPr>
        <p:spPr>
          <a:xfrm>
            <a:off x="5049078" y="5447484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২য় চিত্র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DD09E-4034-475E-A8FE-BCF251E56A92}"/>
              </a:ext>
            </a:extLst>
          </p:cNvPr>
          <p:cNvSpPr txBox="1"/>
          <p:nvPr/>
        </p:nvSpPr>
        <p:spPr>
          <a:xfrm>
            <a:off x="1351722" y="5421820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৩য় চিত্র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0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6188" y="235527"/>
            <a:ext cx="309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E379E-E90E-445D-B231-B9A89DE8E6AF}"/>
              </a:ext>
            </a:extLst>
          </p:cNvPr>
          <p:cNvSpPr txBox="1"/>
          <p:nvPr/>
        </p:nvSpPr>
        <p:spPr>
          <a:xfrm>
            <a:off x="4320210" y="344557"/>
            <a:ext cx="250260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F7623-0E89-4D6A-8432-7B45F2FC202A}"/>
              </a:ext>
            </a:extLst>
          </p:cNvPr>
          <p:cNvSpPr txBox="1"/>
          <p:nvPr/>
        </p:nvSpPr>
        <p:spPr>
          <a:xfrm>
            <a:off x="3649831" y="1696273"/>
            <a:ext cx="3900427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CEEF7-5C7E-4F64-86B5-2C8566799842}"/>
              </a:ext>
            </a:extLst>
          </p:cNvPr>
          <p:cNvSpPr txBox="1"/>
          <p:nvPr/>
        </p:nvSpPr>
        <p:spPr>
          <a:xfrm>
            <a:off x="3419058" y="3260035"/>
            <a:ext cx="447654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5400" dirty="0"/>
              <a:t>Logical Division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59C1D22-1994-4720-A22E-ED335830B9FC}"/>
              </a:ext>
            </a:extLst>
          </p:cNvPr>
          <p:cNvSpPr/>
          <p:nvPr/>
        </p:nvSpPr>
        <p:spPr>
          <a:xfrm>
            <a:off x="5420140" y="2751692"/>
            <a:ext cx="437322" cy="442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1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6664" y="304800"/>
            <a:ext cx="221567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7341" y="1325217"/>
            <a:ext cx="7938052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যৌক্তিক বিভাগের ধারণা ব্যাখ্যা করতে পারবে।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যৌক্তিক বিভাগের নিয়মাবলি বর্ণনা করতে পারবে।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2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1794" y="152401"/>
            <a:ext cx="2765501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উপস্থাপনা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816" y="1709530"/>
            <a:ext cx="41611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যৌক্তিক বিভাগঃ 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17" y="3167270"/>
            <a:ext cx="11317357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 জাতিকে বা উচ্চতর শ্রে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কে কোনো একটি নীতি বা সূত্রের ভিত্তিতে তার নিম্নতর উপজাতি বা উপশ্রে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তে বিভক্ত করার প্রক্রিয়াকে </a:t>
            </a:r>
            <a:r>
              <a:rPr lang="bn-BD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 বিভাগ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3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14" y="228600"/>
            <a:ext cx="358944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 স্বরুপঃ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113" y="1457739"/>
            <a:ext cx="11579087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জাতিবাচক পদকে </a:t>
            </a:r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নামক সূত্রের ভিত্তিতে বিভক্ত করে আমরা দুটি উপজাতি পাই। তা হল </a:t>
            </a:r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সৎ মানুষ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অসৎ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মানুষ।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একইভাবে </a:t>
            </a:r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 ভিত্তিতে মানুষ শ্রে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 মানুষ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অসভ্য মানুষ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দুই উপশ্রে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তে ভাগ করা যায়।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9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A84371-124B-4D7D-8C3A-C70751487D5A}"/>
              </a:ext>
            </a:extLst>
          </p:cNvPr>
          <p:cNvSpPr txBox="1"/>
          <p:nvPr/>
        </p:nvSpPr>
        <p:spPr>
          <a:xfrm>
            <a:off x="596348" y="450574"/>
            <a:ext cx="449033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যৌক্তিক বিভাগের বৈশিষ্ট্যঃ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9B0FC-88ED-4B17-8BE6-1371F564EE69}"/>
              </a:ext>
            </a:extLst>
          </p:cNvPr>
          <p:cNvSpPr txBox="1"/>
          <p:nvPr/>
        </p:nvSpPr>
        <p:spPr>
          <a:xfrm>
            <a:off x="596349" y="1391477"/>
            <a:ext cx="108535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যৌক্তিক বিভাগ হলো পদের ব্যক্তর্থের বিশ্লেষণভিত্তিক একটি যৌক্তিক প্রক্রিয়া।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যৌক্তিক বিভাগ প্রক্রিয়া একটি মূল সূত্রের ওপর ভিত্তি করেই করা হয়।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কেবলমাত্র জাতিবাচক পদের যৌক্তিক বিভাগ করা যায়।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কোনো শ্রেণির ক্ষুদ্রতম উপজাতি পর্যন্ত বিভিন্ন নীতি বা সূত্রের ভিত্তিতে পর্যায়ক্রমে বিভাজন করা যায়।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যৌক্তিক বিভাগ একটি মানসিক প্রক্রিয়া।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949" y="450572"/>
            <a:ext cx="496482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যৌক্তিক বিভাগের নিয়মাবলিঃ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949" y="1444487"/>
            <a:ext cx="11178208" cy="3522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যৌক্তিক বিভাগে জাতিবাচক বা শ্রে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বাচক পদকে বিভক্ত করতে হবে। ব্যক্তি বা বস্তু বাচক পদকে বিভাগ করা যাবে না।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জাতিবাচক পদকে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নীতির উপর ভিত্তি করে আমরা দুইভাগে ভাগ  করতে পারি। তা হল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শিক্ষিত মানুষ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অশিক্ষিত মানুষ।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এইভাবে বিভক্ত করা হচ্ছে যৌক্তিক </a:t>
            </a:r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3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531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2020-11-07T13:27:24Z</dcterms:created>
  <dcterms:modified xsi:type="dcterms:W3CDTF">2020-12-23T13:23:36Z</dcterms:modified>
</cp:coreProperties>
</file>