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53" r:id="rId2"/>
    <p:sldMasterId id="2147484671" r:id="rId3"/>
  </p:sldMasterIdLst>
  <p:notesMasterIdLst>
    <p:notesMasterId r:id="rId33"/>
  </p:notesMasterIdLst>
  <p:handoutMasterIdLst>
    <p:handoutMasterId r:id="rId34"/>
  </p:handoutMasterIdLst>
  <p:sldIdLst>
    <p:sldId id="479" r:id="rId4"/>
    <p:sldId id="449" r:id="rId5"/>
    <p:sldId id="473" r:id="rId6"/>
    <p:sldId id="467" r:id="rId7"/>
    <p:sldId id="436" r:id="rId8"/>
    <p:sldId id="451" r:id="rId9"/>
    <p:sldId id="438" r:id="rId10"/>
    <p:sldId id="482" r:id="rId11"/>
    <p:sldId id="486" r:id="rId12"/>
    <p:sldId id="450" r:id="rId13"/>
    <p:sldId id="468" r:id="rId14"/>
    <p:sldId id="469" r:id="rId15"/>
    <p:sldId id="472" r:id="rId16"/>
    <p:sldId id="470" r:id="rId17"/>
    <p:sldId id="483" r:id="rId18"/>
    <p:sldId id="485" r:id="rId19"/>
    <p:sldId id="456" r:id="rId20"/>
    <p:sldId id="475" r:id="rId21"/>
    <p:sldId id="484" r:id="rId22"/>
    <p:sldId id="459" r:id="rId23"/>
    <p:sldId id="476" r:id="rId24"/>
    <p:sldId id="464" r:id="rId25"/>
    <p:sldId id="480" r:id="rId26"/>
    <p:sldId id="457" r:id="rId27"/>
    <p:sldId id="462" r:id="rId28"/>
    <p:sldId id="481" r:id="rId29"/>
    <p:sldId id="478" r:id="rId30"/>
    <p:sldId id="443" r:id="rId31"/>
    <p:sldId id="477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79"/>
            <p14:sldId id="449"/>
            <p14:sldId id="473"/>
            <p14:sldId id="467"/>
            <p14:sldId id="436"/>
            <p14:sldId id="451"/>
            <p14:sldId id="438"/>
            <p14:sldId id="482"/>
            <p14:sldId id="486"/>
            <p14:sldId id="450"/>
            <p14:sldId id="468"/>
            <p14:sldId id="469"/>
            <p14:sldId id="472"/>
            <p14:sldId id="470"/>
            <p14:sldId id="483"/>
            <p14:sldId id="485"/>
            <p14:sldId id="456"/>
            <p14:sldId id="475"/>
            <p14:sldId id="484"/>
            <p14:sldId id="459"/>
            <p14:sldId id="476"/>
            <p14:sldId id="464"/>
            <p14:sldId id="480"/>
            <p14:sldId id="457"/>
            <p14:sldId id="462"/>
            <p14:sldId id="481"/>
            <p14:sldId id="478"/>
            <p14:sldId id="443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3EFCD3"/>
    <a:srgbClr val="89EAEF"/>
    <a:srgbClr val="66FF33"/>
    <a:srgbClr val="96C1F6"/>
    <a:srgbClr val="00CC00"/>
    <a:srgbClr val="993366"/>
    <a:srgbClr val="731365"/>
    <a:srgbClr val="811D5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3" autoAdjust="0"/>
    <p:restoredTop sz="95179" autoAdjust="0"/>
  </p:normalViewPr>
  <p:slideViewPr>
    <p:cSldViewPr snapToGrid="0">
      <p:cViewPr varScale="1">
        <p:scale>
          <a:sx n="58" d="100"/>
          <a:sy n="58" d="100"/>
        </p:scale>
        <p:origin x="34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12/23/2020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12/23/2020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3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  <p:sldLayoutId id="2147484668" r:id="rId15"/>
    <p:sldLayoutId id="2147484669" r:id="rId16"/>
    <p:sldLayoutId id="214748467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  <p:sldLayoutId id="2147484683" r:id="rId12"/>
    <p:sldLayoutId id="2147484684" r:id="rId13"/>
    <p:sldLayoutId id="2147484685" r:id="rId14"/>
    <p:sldLayoutId id="2147484686" r:id="rId15"/>
    <p:sldLayoutId id="2147484687" r:id="rId16"/>
    <p:sldLayoutId id="214748468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8" y="252416"/>
            <a:ext cx="5792667" cy="6362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32" y="238126"/>
            <a:ext cx="5705474" cy="64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941" y="309043"/>
            <a:ext cx="11618259" cy="62531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9581" y="394407"/>
            <a:ext cx="11095359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582" y="1590776"/>
            <a:ext cx="11153842" cy="1015663"/>
          </a:xfrm>
          <a:prstGeom prst="rect">
            <a:avLst/>
          </a:prstGeom>
          <a:solidFill>
            <a:srgbClr val="89EAE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Life is Beautiful!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05" y="2883142"/>
            <a:ext cx="8951496" cy="23083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Lessons		       : 5-6 (5th period)</a:t>
            </a: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        Maria hopes to…….their lives.</a:t>
            </a: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Unit                       :      20</a:t>
            </a: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Page			: 	80 </a:t>
            </a: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1" y="2773616"/>
            <a:ext cx="2514599" cy="35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8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5458" y="452632"/>
            <a:ext cx="5552628" cy="707886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presentation :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182" y="1769235"/>
            <a:ext cx="798392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Maria hopes to go to university  </a:t>
            </a:r>
          </a:p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one day.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6473" y="3303001"/>
            <a:ext cx="777922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মারিয়ার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আশা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একদিন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বিশ্ব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বিদ্যালয়ে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পড়বে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।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4095" y="4324106"/>
            <a:ext cx="6565293" cy="2000250"/>
            <a:chOff x="284095" y="4324106"/>
            <a:chExt cx="6565293" cy="2000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37" y="4324107"/>
              <a:ext cx="2129751" cy="18716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5" y="4324106"/>
              <a:ext cx="4562475" cy="200025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12" y="396273"/>
            <a:ext cx="3913758" cy="5813457"/>
          </a:xfrm>
          <a:prstGeom prst="snipRoundRect">
            <a:avLst>
              <a:gd name="adj1" fmla="val 4882"/>
              <a:gd name="adj2" fmla="val 32380"/>
            </a:avLst>
          </a:prstGeom>
        </p:spPr>
      </p:pic>
      <p:sp>
        <p:nvSpPr>
          <p:cNvPr id="12" name="Frame 11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3EFCD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0423" y="337507"/>
            <a:ext cx="5653332" cy="923330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742" y="1238630"/>
            <a:ext cx="749256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Her teachers think that she can.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4601" y="3451264"/>
            <a:ext cx="6565293" cy="2899143"/>
            <a:chOff x="284095" y="4324106"/>
            <a:chExt cx="6565293" cy="20002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37" y="4324107"/>
              <a:ext cx="2129751" cy="187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5" y="4324106"/>
              <a:ext cx="4562475" cy="200025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77673" y="2426818"/>
            <a:ext cx="74522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তার</a:t>
            </a: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শিক্ষকরা</a:t>
            </a: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মনে</a:t>
            </a: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করেন</a:t>
            </a: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সে</a:t>
            </a: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পারবে</a:t>
            </a: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।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83" y="180572"/>
            <a:ext cx="4262117" cy="5248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3050" y="6267450"/>
            <a:ext cx="127635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Maria</a:t>
            </a:r>
          </a:p>
        </p:txBody>
      </p:sp>
      <p:sp>
        <p:nvSpPr>
          <p:cNvPr id="5" name="Right Arrow 4"/>
          <p:cNvSpPr/>
          <p:nvPr/>
        </p:nvSpPr>
        <p:spPr>
          <a:xfrm rot="16200000">
            <a:off x="8812258" y="4915349"/>
            <a:ext cx="2263324" cy="234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1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1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/>
      <p:bldP spid="2" grpId="0"/>
      <p:bldP spid="2" grpId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3" name="Rectangle 12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Frame 14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/>
          <a:stretch/>
        </p:blipFill>
        <p:spPr>
          <a:xfrm>
            <a:off x="328706" y="4016194"/>
            <a:ext cx="11522638" cy="24921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7672" y="165815"/>
            <a:ext cx="1137367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Maria wants to set up a school of her own so that she can teach visually impaired children.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7673" y="1854903"/>
            <a:ext cx="11177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মারিয়া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তার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নিজে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একটি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বিদ্যালয়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প্রতিষ্ঠা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চায়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যাতে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সে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দৃষ্টিহীন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ছেলে-মেয়েদের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পড়াতে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পারে</a:t>
            </a:r>
            <a:r>
              <a:rPr lang="en-US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r>
              <a:rPr lang="bn-IN" sz="3200" b="1" dirty="0">
                <a:ln w="1905">
                  <a:solidFill>
                    <a:srgbClr val="3EFCD3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n-US" sz="3200" b="1" dirty="0">
              <a:ln w="1905">
                <a:solidFill>
                  <a:srgbClr val="3EFCD3"/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Blind Peoples Association: Latest News, Videos and Photos on Blind Peoples  Association - DNA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6" y="2932121"/>
            <a:ext cx="11522638" cy="35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29" y="4775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ame 1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14663" y="538812"/>
            <a:ext cx="5553479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Listen and read-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9622" y="4931095"/>
            <a:ext cx="1071482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Before this,  Maria wants to be a writer.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9004" y="5895369"/>
            <a:ext cx="93090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তার আগে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মারিয়া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একজন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IN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লেখক হতে চায় । 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09" y="1721334"/>
            <a:ext cx="6027066" cy="33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6840" y="5383347"/>
            <a:ext cx="1061956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সে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তার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অনুভূতি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এবং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অভিজ্ঞতাসমূহ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সম্পর্কে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একটি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বই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লিখতে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চায়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bn-IN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।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278" y="207349"/>
            <a:ext cx="1083253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She wants to write a book about her feelings and experiences.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15" y="1107181"/>
            <a:ext cx="4006613" cy="42211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1" y="1107180"/>
            <a:ext cx="3267270" cy="41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5523" y="5484181"/>
            <a:ext cx="1092302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সে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অন্যান্য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অক্ষম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ব্যক্তিদের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দেখাতে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চায়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যে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তারা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তাদের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জীবনে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অসাধারণ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কিছু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করতে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পারে</a:t>
            </a:r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।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4797" y="129906"/>
            <a:ext cx="1025280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She wants to show other impaired people that they can do amazing things in their lives 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02313" y="1594883"/>
            <a:ext cx="8874451" cy="3903079"/>
            <a:chOff x="1402313" y="1582183"/>
            <a:chExt cx="8874451" cy="3903079"/>
          </a:xfrm>
        </p:grpSpPr>
        <p:pic>
          <p:nvPicPr>
            <p:cNvPr id="11" name="Picture 2" descr="https://encrypted-tbn0.gstatic.com/images?q=tbn:ANd9GcR12FsgTA4XZjwM3m0t8cCs1YtdOlOuFNxRaw&amp;usqp=CA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313" y="1582183"/>
              <a:ext cx="8874451" cy="390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402313" y="5090615"/>
              <a:ext cx="8874451" cy="394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36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3276" y="434036"/>
            <a:ext cx="9972730" cy="830997"/>
          </a:xfrm>
          <a:prstGeom prst="rect">
            <a:avLst/>
          </a:prstGeom>
          <a:solidFill>
            <a:srgbClr val="3EFCD3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Loud reading</a:t>
            </a:r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Learning new words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AB6030-1282-4F1C-9FE3-8F924892B8B7}"/>
              </a:ext>
            </a:extLst>
          </p:cNvPr>
          <p:cNvGrpSpPr/>
          <p:nvPr/>
        </p:nvGrpSpPr>
        <p:grpSpPr>
          <a:xfrm>
            <a:off x="1758471" y="1560883"/>
            <a:ext cx="8440733" cy="4797720"/>
            <a:chOff x="2442972" y="1399032"/>
            <a:chExt cx="7306056" cy="40599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09DC8C-1E0D-47E7-A0D8-F8C39F78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972" y="1399032"/>
              <a:ext cx="7306056" cy="405993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C74FEF-7D9C-4735-A181-A8023A6E0DCC}"/>
                </a:ext>
              </a:extLst>
            </p:cNvPr>
            <p:cNvSpPr/>
            <p:nvPr/>
          </p:nvSpPr>
          <p:spPr>
            <a:xfrm>
              <a:off x="6595672" y="5036695"/>
              <a:ext cx="3138366" cy="419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4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098792" y="4834772"/>
            <a:ext cx="2079415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 Narrow" pitchFamily="34" charset="0"/>
              </a:rPr>
              <a:t>জন্মগত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8263" y="5400017"/>
            <a:ext cx="1705916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 Narrow" pitchFamily="34" charset="0"/>
              </a:rPr>
              <a:t>অক্ষম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77286" y="4254386"/>
            <a:ext cx="2196435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 Narrow" pitchFamily="34" charset="0"/>
              </a:rPr>
              <a:t>প্রতিবন্ধী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9330" y="2646299"/>
            <a:ext cx="280878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 Narrow" pitchFamily="34" charset="0"/>
              </a:rPr>
              <a:t>চাক্ষুষভাবে</a:t>
            </a:r>
            <a:endParaRPr lang="en-US" sz="4000" b="1" dirty="0">
              <a:latin typeface="Arial Narrow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42103" y="-28370"/>
            <a:ext cx="12209930" cy="6866873"/>
            <a:chOff x="-17929" y="-8873"/>
            <a:chExt cx="12209930" cy="6866873"/>
          </a:xfrm>
        </p:grpSpPr>
        <p:sp>
          <p:nvSpPr>
            <p:cNvPr id="22" name="Rectangle 2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3429" y="322702"/>
            <a:ext cx="2979598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New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784" y="2879774"/>
            <a:ext cx="158569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  <a:cs typeface="Nikosh" pitchFamily="2" charset="0"/>
              </a:rPr>
              <a:t>Set up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981" y="1570206"/>
            <a:ext cx="1489799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Hope</a:t>
            </a:r>
          </a:p>
        </p:txBody>
      </p:sp>
      <p:sp>
        <p:nvSpPr>
          <p:cNvPr id="2" name="Rectangle 1"/>
          <p:cNvSpPr/>
          <p:nvPr/>
        </p:nvSpPr>
        <p:spPr>
          <a:xfrm>
            <a:off x="7433968" y="382793"/>
            <a:ext cx="4064224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Meaning in English &amp; Bengali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3430" y="4093494"/>
            <a:ext cx="194257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amazing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46210" y="4106193"/>
            <a:ext cx="2664505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বিস্ময়কর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56872" y="1611231"/>
            <a:ext cx="2571538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 Narrow" pitchFamily="34" charset="0"/>
              </a:rPr>
              <a:t>আশা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করা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6872" y="1611231"/>
            <a:ext cx="7253836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/>
              <a:t>To want something to </a:t>
            </a:r>
            <a:r>
              <a:rPr lang="en-US" sz="4000" dirty="0" err="1"/>
              <a:t>happned</a:t>
            </a:r>
            <a:r>
              <a:rPr lang="en-US" sz="4000" dirty="0"/>
              <a:t>.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96151" y="2915929"/>
            <a:ext cx="2391380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প্রতিষ্ঠা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21551" y="2883782"/>
            <a:ext cx="6699398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600" dirty="0"/>
              <a:t>To build or construct something.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46210" y="5455108"/>
            <a:ext cx="6731819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to prove that you can do something.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7430" y="5406473"/>
            <a:ext cx="168857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</a:rPr>
              <a:t>show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46210" y="4118893"/>
            <a:ext cx="3046155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Very surprising.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23599" y="5406473"/>
            <a:ext cx="2389573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err="1">
                <a:latin typeface="Arial Narrow" pitchFamily="34" charset="0"/>
              </a:rPr>
              <a:t>দেখানো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065749" y="1788203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065749" y="3043679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294349" y="4283165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294349" y="5593458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animBg="1"/>
      <p:bldP spid="15" grpId="0" animBg="1"/>
      <p:bldP spid="2" grpId="0" build="p" animBg="1"/>
      <p:bldP spid="18" grpId="0" animBg="1"/>
      <p:bldP spid="25" grpId="0" animBg="1"/>
      <p:bldP spid="26" grpId="0" animBg="1"/>
      <p:bldP spid="9" grpId="0" animBg="1"/>
      <p:bldP spid="9" grpId="1" animBg="1"/>
      <p:bldP spid="31" grpId="0" animBg="1"/>
      <p:bldP spid="39" grpId="0" animBg="1"/>
      <p:bldP spid="39" grpId="1" animBg="1"/>
      <p:bldP spid="40" grpId="0" animBg="1"/>
      <p:bldP spid="40" grpId="1" animBg="1"/>
      <p:bldP spid="24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098792" y="4834772"/>
            <a:ext cx="2079415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 Narrow" pitchFamily="34" charset="0"/>
              </a:rPr>
              <a:t>জন্মগত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8263" y="5400017"/>
            <a:ext cx="1705916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 Narrow" pitchFamily="34" charset="0"/>
              </a:rPr>
              <a:t>অক্ষম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77286" y="4254386"/>
            <a:ext cx="2196435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 Narrow" pitchFamily="34" charset="0"/>
              </a:rPr>
              <a:t>প্রতিবন্ধী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9330" y="2646299"/>
            <a:ext cx="280878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 Narrow" pitchFamily="34" charset="0"/>
              </a:rPr>
              <a:t>চাক্ষুষভাবে</a:t>
            </a:r>
            <a:endParaRPr lang="en-US" sz="4000" b="1" dirty="0">
              <a:latin typeface="Arial Narrow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42103" y="-28370"/>
            <a:ext cx="12209930" cy="6866873"/>
            <a:chOff x="-17929" y="-8873"/>
            <a:chExt cx="12209930" cy="6866873"/>
          </a:xfrm>
        </p:grpSpPr>
        <p:sp>
          <p:nvSpPr>
            <p:cNvPr id="22" name="Rectangle 2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83129" y="614802"/>
            <a:ext cx="2979598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New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883787" y="1782463"/>
            <a:ext cx="1095172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Own</a:t>
            </a:r>
          </a:p>
        </p:txBody>
      </p:sp>
      <p:sp>
        <p:nvSpPr>
          <p:cNvPr id="2" name="Rectangle 1"/>
          <p:cNvSpPr/>
          <p:nvPr/>
        </p:nvSpPr>
        <p:spPr>
          <a:xfrm>
            <a:off x="4432300" y="649493"/>
            <a:ext cx="7327900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Meaning in English &amp; Bengali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086" y="3925057"/>
            <a:ext cx="158569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  <a:cs typeface="Nikosh" pitchFamily="2" charset="0"/>
              </a:rPr>
              <a:t>before 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8540" y="3909859"/>
            <a:ext cx="4428121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Narrow" pitchFamily="34" charset="0"/>
              </a:rPr>
              <a:t>Earlier than something.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80308" y="1802881"/>
            <a:ext cx="1861407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4000" b="1" dirty="0">
                <a:latin typeface="Arial Narrow" pitchFamily="34" charset="0"/>
              </a:rPr>
              <a:t>নিজের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03958" y="4975250"/>
            <a:ext cx="2463732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rial Narrow" pitchFamily="34" charset="0"/>
              </a:rPr>
              <a:t>অভিজ্ঞতা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9392" y="4940093"/>
            <a:ext cx="3015569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experience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3774" y="2817274"/>
            <a:ext cx="1368965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  <a:cs typeface="Nikosh" pitchFamily="2" charset="0"/>
              </a:rPr>
              <a:t>Teach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34344" y="2817274"/>
            <a:ext cx="287437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rial Narrow" pitchFamily="34" charset="0"/>
              </a:rPr>
              <a:t>শিক্ষা</a:t>
            </a:r>
            <a:r>
              <a:rPr lang="en-US" sz="3600" b="1" dirty="0">
                <a:latin typeface="Arial Narrow" pitchFamily="34" charset="0"/>
              </a:rPr>
              <a:t> </a:t>
            </a:r>
            <a:r>
              <a:rPr lang="en-US" sz="3600" b="1" dirty="0" err="1">
                <a:latin typeface="Arial Narrow" pitchFamily="34" charset="0"/>
              </a:rPr>
              <a:t>দেওয়া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18874" y="3898540"/>
            <a:ext cx="1939024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Arial Narrow" pitchFamily="34" charset="0"/>
              </a:rPr>
              <a:t> </a:t>
            </a:r>
            <a:r>
              <a:rPr lang="en-US" sz="3600" b="1" dirty="0" err="1">
                <a:latin typeface="Arial Narrow" pitchFamily="34" charset="0"/>
              </a:rPr>
              <a:t>আগে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80308" y="1782463"/>
            <a:ext cx="4482317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Arial Narrow" pitchFamily="34" charset="0"/>
              </a:rPr>
              <a:t>Produced by yourself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80308" y="2825321"/>
            <a:ext cx="6193776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To give lessons to students.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72544" y="4686477"/>
            <a:ext cx="5887656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the knowledge and skill that you have gained through doing something for a long period of time.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345149" y="2067603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345149" y="2971516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2345149" y="4102028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3386549" y="5117064"/>
            <a:ext cx="2476824" cy="353943"/>
          </a:xfrm>
          <a:prstGeom prst="rightArrow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2" grpId="0" build="p" animBg="1"/>
      <p:bldP spid="17" grpId="0" animBg="1"/>
      <p:bldP spid="21" grpId="0" animBg="1"/>
      <p:bldP spid="21" grpId="1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3" grpId="0" animBg="1"/>
      <p:bldP spid="26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ln>
            <a:solidFill>
              <a:srgbClr val="00CC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529" y="363427"/>
            <a:ext cx="615227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32027" y="14068"/>
            <a:ext cx="2136528" cy="194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7" y="1610039"/>
            <a:ext cx="11680875" cy="5016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5937" y="438720"/>
            <a:ext cx="1383406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chemeClr val="accent1"/>
                  </a:solidFill>
                </a:ln>
                <a:solidFill>
                  <a:srgbClr val="00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to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3399" y="449513"/>
            <a:ext cx="144498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all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0682" y="1719174"/>
            <a:ext cx="4169609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dirty="0">
                <a:ln w="508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Class.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9467" y="1595970"/>
            <a:ext cx="1484738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in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7719" y="1727446"/>
            <a:ext cx="1790564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my </a:t>
            </a:r>
          </a:p>
        </p:txBody>
      </p:sp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7" name="Rectangle 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81056" y="396033"/>
            <a:ext cx="4307911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 t="20809"/>
          <a:stretch>
            <a:fillRect/>
          </a:stretch>
        </p:blipFill>
        <p:spPr bwMode="auto">
          <a:xfrm>
            <a:off x="1264010" y="1472968"/>
            <a:ext cx="9708777" cy="48323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154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7370" y="-414786"/>
            <a:ext cx="12209929" cy="7272786"/>
            <a:chOff x="-17929" y="-8873"/>
            <a:chExt cx="12209930" cy="5450303"/>
          </a:xfrm>
        </p:grpSpPr>
        <p:sp>
          <p:nvSpPr>
            <p:cNvPr id="22" name="Rectangle 21"/>
            <p:cNvSpPr/>
            <p:nvPr/>
          </p:nvSpPr>
          <p:spPr>
            <a:xfrm>
              <a:off x="268941" y="128100"/>
              <a:ext cx="11618259" cy="50734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545030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ln>
              <a:solidFill>
                <a:srgbClr val="811D59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10956" y="-145140"/>
            <a:ext cx="10395346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Match the words in column A with their meanings in column B. Two extra meanings are gives in column B.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10956" y="1048184"/>
            <a:ext cx="10118301" cy="3872153"/>
            <a:chOff x="957943" y="1021635"/>
            <a:chExt cx="9971314" cy="3027852"/>
          </a:xfrm>
        </p:grpSpPr>
        <p:sp>
          <p:nvSpPr>
            <p:cNvPr id="2" name="Rectangle 1"/>
            <p:cNvSpPr/>
            <p:nvPr/>
          </p:nvSpPr>
          <p:spPr>
            <a:xfrm>
              <a:off x="957943" y="1030515"/>
              <a:ext cx="9971314" cy="301897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57943" y="1449030"/>
              <a:ext cx="9971314" cy="2902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64340" y="1021635"/>
              <a:ext cx="0" cy="301897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153905" y="1158351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Column A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13" y="1129323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Column B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9600" y="1621418"/>
            <a:ext cx="132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(i) about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5532" y="2023441"/>
            <a:ext cx="156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(ii) feelings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1865" y="2485106"/>
            <a:ext cx="16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(iii) Amazing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3160245"/>
            <a:ext cx="161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(iv) Set up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3272" y="3913131"/>
            <a:ext cx="146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(v) Before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6304" y="1601319"/>
            <a:ext cx="351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(i)  Earlier than something.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1348" y="2037955"/>
            <a:ext cx="307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(ii) To become an adult.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1344" y="2513204"/>
            <a:ext cx="218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(iii) on object of.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96293" y="2922140"/>
            <a:ext cx="418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(iv) Something felt through mind.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1688" y="3860613"/>
            <a:ext cx="498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(vi) Feeling or showing  pleasure or  joy.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8157" y="3383805"/>
            <a:ext cx="255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(v) Very surprising.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31688" y="4328630"/>
            <a:ext cx="474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(vii)  To build or construct something.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59E-6 2.27567E-6 L 0.06912 0.2109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" y="10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37 L 0.06667 0.0967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13E-6 3.70028E-7 L 0.06209 0.2622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8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04531 0.1125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871E-7 2.83996E-6 L 0.06117 0.29301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" y="14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05911 0.166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621E-6 4.6161E-6 L 0.06 0.30966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" y="15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4948 0.12524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68E-6 2.22942E-6 L 0.05076 0.2950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" y="14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808E-6 -2.51619E-6 L 0.05544 0.63738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6" grpId="0"/>
      <p:bldP spid="16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1542" y="203205"/>
            <a:ext cx="11146971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Fill in the gaps with the best word from the box. Find the information in the text . There are extra words which you need not use.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743" y="1320803"/>
            <a:ext cx="9042400" cy="104502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30276" y="1349831"/>
            <a:ext cx="0" cy="104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 flipV="1">
            <a:off x="754743" y="1843317"/>
            <a:ext cx="9042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06279" y="134983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4036" y="134983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set up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239627" y="1349831"/>
            <a:ext cx="0" cy="104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70753" y="1349831"/>
            <a:ext cx="0" cy="104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75071" y="134983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11871" y="134983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hopes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11871" y="1843317"/>
            <a:ext cx="150042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amazing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75071" y="18433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97928" y="18433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smell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35299" y="1843317"/>
            <a:ext cx="139520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children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5299" y="2814805"/>
            <a:ext cx="679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(a) Maria  ……………she’ll to go to university.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35298" y="3584062"/>
            <a:ext cx="707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(b) She wants to……………a school of her own.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35299" y="4454919"/>
            <a:ext cx="610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(c) Maria wants to be a……………...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35298" y="5151605"/>
            <a:ext cx="7547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(d) she can teach visually impaired……….........  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35297" y="5877319"/>
            <a:ext cx="930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(e) Maria can do ……………things in impaired people lives !</a:t>
            </a:r>
          </a:p>
        </p:txBody>
      </p:sp>
    </p:spTree>
    <p:extLst>
      <p:ext uri="{BB962C8B-B14F-4D97-AF65-F5344CB8AC3E}">
        <p14:creationId xmlns:p14="http://schemas.microsoft.com/office/powerpoint/2010/main" val="5161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4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4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4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400"/>
                            </p:stCondLst>
                            <p:childTnLst>
                              <p:par>
                                <p:cTn id="7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400"/>
                            </p:stCondLst>
                            <p:childTnLst>
                              <p:par>
                                <p:cTn id="8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300"/>
                            </p:stCondLst>
                            <p:childTnLst>
                              <p:par>
                                <p:cTn id="1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800"/>
                            </p:stCondLst>
                            <p:childTnLst>
                              <p:par>
                                <p:cTn id="1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319E-6 -0.00416 L -0.3932 0.18224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7" y="9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7265E-6 -1.00833E-6 L 0.00951 -1.00833E-6 C 0.01393 -1.00833E-6 0.01927 0.08418 0.01927 0.15287 L 0.01927 0.30551 " pathEditMode="relative" rAng="0" ptsTypes="FfFF">
                                      <p:cBhvr>
                                        <p:cTn id="1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" y="15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0.35811 L 0.13932 0.13125 C 0.12422 0.08033 0.10195 0.05394 0.07825 0.05394 C 0.05104 0.05394 0.02969 0.08033 0.01471 0.13125 L -0.05664 0.35811 " pathEditMode="relative" rAng="0" ptsTypes="FffFF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42721 0.45024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19 0.55625 C 0.03919 0.5213 -0.00547 0.49422 -0.05664 0.49422 C -0.11068 0.49422 -0.15365 0.5213 -0.15365 0.55625 C -0.15365 0.59121 -0.19648 0.61806 -0.24935 0.61806 C -0.30117 0.61806 -0.34219 0.59121 -0.34219 0.55625 " pathEditMode="relative" rAng="0" ptsTypes="fffff">
                                      <p:cBhvr>
                                        <p:cTn id="2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16" grpId="0"/>
      <p:bldP spid="16" grpId="1"/>
      <p:bldP spid="17" grpId="0"/>
      <p:bldP spid="17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92925" y="511069"/>
            <a:ext cx="1032366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Answer the following questions in a sentences.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953780" y="2101159"/>
            <a:ext cx="1090438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(a) What kind of book does Maria want to write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4672" y="2101158"/>
            <a:ext cx="9862459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(b) Why does Maria want to set up a school 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9315" y="2101159"/>
            <a:ext cx="931635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(c) Why does she want to write this book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6828" y="2837852"/>
            <a:ext cx="10958283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Maria wants to write a book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abot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her feelings </a:t>
            </a:r>
          </a:p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       and experiences 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1080" y="2837852"/>
            <a:ext cx="1090438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Maria wants to set up a school to teach </a:t>
            </a:r>
          </a:p>
          <a:p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       visually impaired children.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02844" y="2848626"/>
            <a:ext cx="10980851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she wants to write this book to show other impaired people that they can do amazing things in their lives.</a:t>
            </a:r>
          </a:p>
        </p:txBody>
      </p:sp>
    </p:spTree>
    <p:extLst>
      <p:ext uri="{BB962C8B-B14F-4D97-AF65-F5344CB8AC3E}">
        <p14:creationId xmlns:p14="http://schemas.microsoft.com/office/powerpoint/2010/main" val="11064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bldLvl="2" animBg="1"/>
      <p:bldP spid="7" grpId="1" uiExpand="1" build="allAtOnce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209930" cy="7240946"/>
            <a:chOff x="-17929" y="-8873"/>
            <a:chExt cx="12209930" cy="6866873"/>
          </a:xfrm>
        </p:grpSpPr>
        <p:sp>
          <p:nvSpPr>
            <p:cNvPr id="17" name="Rectangle 1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ame 1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" name="Picture 8" descr="F:\School\IMG_20141029_140601.jpg"/>
          <p:cNvPicPr>
            <a:picLocks noChangeAspect="1" noChangeArrowheads="1"/>
          </p:cNvPicPr>
          <p:nvPr/>
        </p:nvPicPr>
        <p:blipFill>
          <a:blip r:embed="rId3" cstate="print"/>
          <a:srcRect t="15686"/>
          <a:stretch>
            <a:fillRect/>
          </a:stretch>
        </p:blipFill>
        <p:spPr bwMode="auto">
          <a:xfrm>
            <a:off x="7576991" y="505434"/>
            <a:ext cx="3857927" cy="2076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3266" y="2196900"/>
            <a:ext cx="6769023" cy="584775"/>
          </a:xfrm>
          <a:prstGeom prst="rect">
            <a:avLst/>
          </a:prstGeom>
          <a:solidFill>
            <a:srgbClr val="89EAEF"/>
          </a:solidFill>
          <a:ln w="28575">
            <a:solidFill>
              <a:srgbClr val="7030A0"/>
            </a:solidFill>
            <a:prstDash val="sysDash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Write the question answer below.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778" y="575774"/>
            <a:ext cx="381000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Group work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51379" y="7181165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9915" y="3180659"/>
            <a:ext cx="960518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(a) Why does she want to write this book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3444" y="3928126"/>
            <a:ext cx="10980851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she wants to write this book to show other impaired people that they can do amazing things in their lives.</a:t>
            </a:r>
          </a:p>
        </p:txBody>
      </p:sp>
    </p:spTree>
    <p:extLst>
      <p:ext uri="{BB962C8B-B14F-4D97-AF65-F5344CB8AC3E}">
        <p14:creationId xmlns:p14="http://schemas.microsoft.com/office/powerpoint/2010/main" val="12313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90594" y="-210174"/>
            <a:ext cx="12209930" cy="6923529"/>
            <a:chOff x="-26817" y="-51015"/>
            <a:chExt cx="12209930" cy="6923529"/>
          </a:xfrm>
        </p:grpSpPr>
        <p:sp>
          <p:nvSpPr>
            <p:cNvPr id="29" name="Rectangle 28"/>
            <p:cNvSpPr/>
            <p:nvPr/>
          </p:nvSpPr>
          <p:spPr>
            <a:xfrm>
              <a:off x="219920" y="-51015"/>
              <a:ext cx="11676245" cy="66783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/>
            <p:cNvSpPr/>
            <p:nvPr/>
          </p:nvSpPr>
          <p:spPr>
            <a:xfrm>
              <a:off x="-26817" y="5641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10216" y="130626"/>
            <a:ext cx="4803524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Evalution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5800" y="1038567"/>
            <a:ext cx="10690747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Choose the best answer and write your notebook.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9960" y="2801457"/>
            <a:ext cx="11202428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If she goes to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unirversity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Maria will probably study--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4136" y="3706020"/>
            <a:ext cx="2495788" cy="646331"/>
          </a:xfrm>
          <a:prstGeom prst="rect">
            <a:avLst/>
          </a:prstGeom>
          <a:solidFill>
            <a:srgbClr val="89EAE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(a) history.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78965" y="3706019"/>
            <a:ext cx="2497826" cy="646331"/>
          </a:xfrm>
          <a:prstGeom prst="rect">
            <a:avLst/>
          </a:prstGeom>
          <a:solidFill>
            <a:srgbClr val="89EAE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(b)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maths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53755" y="3706018"/>
            <a:ext cx="3005107" cy="646331"/>
          </a:xfrm>
          <a:prstGeom prst="rect">
            <a:avLst/>
          </a:prstGeom>
          <a:solidFill>
            <a:srgbClr val="89EAE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(c) science .</a:t>
            </a:r>
          </a:p>
        </p:txBody>
      </p:sp>
    </p:spTree>
    <p:extLst>
      <p:ext uri="{BB962C8B-B14F-4D97-AF65-F5344CB8AC3E}">
        <p14:creationId xmlns:p14="http://schemas.microsoft.com/office/powerpoint/2010/main" val="28113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8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8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6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1" grpId="0" build="p" bldLvl="4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rgbClr val="3EFCD3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 rot="18514722">
            <a:off x="-741830" y="2919249"/>
            <a:ext cx="7382149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Connection with EFT Book.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316585"/>
            <a:ext cx="5591831" cy="61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90193" y="740642"/>
            <a:ext cx="5448929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Home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604" y="3218527"/>
            <a:ext cx="11270988" cy="26776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Write a short composition about ‘ visually impaired people‘.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(At least five sentences).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70222"/>
            <a:ext cx="3630304" cy="28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9792" y="206275"/>
            <a:ext cx="10179390" cy="378565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Thanks everybody.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2756" y="216350"/>
            <a:ext cx="231826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END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8290" y="775662"/>
            <a:ext cx="150874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OF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6427" y="1765326"/>
            <a:ext cx="2137124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83" y="2630892"/>
            <a:ext cx="428663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LESSON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7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486" y="-139416"/>
            <a:ext cx="12209930" cy="6866873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5" name="Frame 14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95429" y="6209867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39988" y="1883390"/>
            <a:ext cx="7527656" cy="430887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Md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Shamsunnoor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Head Teacher</a:t>
            </a:r>
          </a:p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Murergaon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 Govt. Primary school</a:t>
            </a: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Companiganj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,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Sylhet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Mobile : 01712-307039</a:t>
            </a:r>
          </a:p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Email : shadmanheya@gmail.com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9" y="2213245"/>
            <a:ext cx="2797933" cy="308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Punched Tape 2"/>
          <p:cNvSpPr/>
          <p:nvPr/>
        </p:nvSpPr>
        <p:spPr>
          <a:xfrm>
            <a:off x="3466529" y="2131537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3466529" y="4908838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2579427" y="464015"/>
            <a:ext cx="8734567" cy="1351138"/>
          </a:xfrm>
          <a:prstGeom prst="flowChartPunched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9552" y="464015"/>
            <a:ext cx="89529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Teacher Introducing</a:t>
            </a:r>
          </a:p>
        </p:txBody>
      </p:sp>
    </p:spTree>
    <p:extLst>
      <p:ext uri="{BB962C8B-B14F-4D97-AF65-F5344CB8AC3E}">
        <p14:creationId xmlns:p14="http://schemas.microsoft.com/office/powerpoint/2010/main" val="7467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0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436728" y="1310185"/>
            <a:ext cx="7607227" cy="5049671"/>
          </a:xfrm>
          <a:prstGeom prst="horizontalScroll">
            <a:avLst>
              <a:gd name="adj" fmla="val 1676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Five 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: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English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for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today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Part of the lesson : Activity C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: 40 minute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64" y="902214"/>
            <a:ext cx="3717877" cy="4747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493" y="423078"/>
            <a:ext cx="5677468" cy="923330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Identity</a:t>
            </a:r>
          </a:p>
        </p:txBody>
      </p:sp>
    </p:spTree>
    <p:extLst>
      <p:ext uri="{BB962C8B-B14F-4D97-AF65-F5344CB8AC3E}">
        <p14:creationId xmlns:p14="http://schemas.microsoft.com/office/powerpoint/2010/main" val="5400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8" name="Rectangle 7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2"/>
          <p:cNvSpPr txBox="1"/>
          <p:nvPr/>
        </p:nvSpPr>
        <p:spPr>
          <a:xfrm>
            <a:off x="359031" y="1175821"/>
            <a:ext cx="7488432" cy="523220"/>
          </a:xfrm>
          <a:prstGeom prst="rect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0288" y="1801338"/>
            <a:ext cx="9709848" cy="15696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1.3.1 recognize which words in a sentence are stressed. </a:t>
            </a:r>
          </a:p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3.4.1 Understand statements made by the teacher and students. </a:t>
            </a:r>
          </a:p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4.2.1 </a:t>
            </a:r>
            <a:r>
              <a:rPr lang="en-US" sz="3200" dirty="0" err="1">
                <a:latin typeface="Arial Narrow" pitchFamily="34" charset="0"/>
                <a:cs typeface="Arial" pitchFamily="34" charset="0"/>
              </a:rPr>
              <a:t>Undestand</a:t>
            </a:r>
            <a:r>
              <a:rPr lang="en-US" sz="3200" dirty="0">
                <a:latin typeface="Arial Narrow" pitchFamily="34" charset="0"/>
                <a:cs typeface="Arial" pitchFamily="34" charset="0"/>
              </a:rPr>
              <a:t>  and enjoy simple stories.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22277" y="414426"/>
            <a:ext cx="4177746" cy="707886"/>
          </a:xfrm>
          <a:prstGeom prst="rect">
            <a:avLst/>
          </a:prstGeom>
          <a:solidFill>
            <a:srgbClr val="3EFCD3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180" y="1797520"/>
            <a:ext cx="1478572" cy="461665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Listening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010" y="5047758"/>
            <a:ext cx="8953704" cy="13849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1.5.1 read words, phrases and sentences  in the text with proper 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         pronunciation, stress and intonation.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1.7.1 read paragraphs, dialogues, stories, letters and other texts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996" y="5075054"/>
            <a:ext cx="1613541" cy="461665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Reading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996" y="3867820"/>
            <a:ext cx="10747717" cy="10772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1.1.1 say words, phrases and sentences with proper sound and stress.</a:t>
            </a:r>
          </a:p>
          <a:p>
            <a:r>
              <a:rPr lang="en-US" sz="3200" dirty="0">
                <a:latin typeface="Arial Narrow" pitchFamily="34" charset="0"/>
                <a:cs typeface="Arial" pitchFamily="34" charset="0"/>
              </a:rPr>
              <a:t>6.2.1 talk about people, objects, events etc.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912" y="3411942"/>
            <a:ext cx="1861378" cy="461665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000"/>
                            </p:stCondLst>
                            <p:childTnLst>
                              <p:par>
                                <p:cTn id="1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00"/>
                            </p:stCondLst>
                            <p:childTnLst>
                              <p:par>
                                <p:cTn id="1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000"/>
                            </p:stCondLst>
                            <p:childTnLst>
                              <p:par>
                                <p:cTn id="1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9000"/>
                            </p:stCondLst>
                            <p:childTnLst>
                              <p:par>
                                <p:cTn id="1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3" grpId="0" build="p" animBg="1"/>
      <p:bldP spid="2" grpId="0" build="p" animBg="1"/>
      <p:bldP spid="3" grpId="0" build="p" animBg="1"/>
      <p:bldP spid="11" grpId="0" build="p" animBg="1"/>
      <p:bldP spid="12" grpId="0" build="p" animBg="1"/>
      <p:bldP spid="15" grpId="0" build="p" animBg="1"/>
      <p:bldP spid="1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6481" y="1120837"/>
            <a:ext cx="738535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D0476-5DDE-44E0-AC85-091766A7434A}"/>
              </a:ext>
            </a:extLst>
          </p:cNvPr>
          <p:cNvSpPr txBox="1"/>
          <p:nvPr/>
        </p:nvSpPr>
        <p:spPr>
          <a:xfrm>
            <a:off x="2626823" y="2855961"/>
            <a:ext cx="5237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https://www.youtube.com/watch?v=vfg8J_8ZPIs</a:t>
            </a:r>
          </a:p>
        </p:txBody>
      </p:sp>
    </p:spTree>
    <p:extLst>
      <p:ext uri="{BB962C8B-B14F-4D97-AF65-F5344CB8AC3E}">
        <p14:creationId xmlns:p14="http://schemas.microsoft.com/office/powerpoint/2010/main" val="22834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ame 13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36042" y="464535"/>
            <a:ext cx="6551547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Justifying previous knowledge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3730" y="5261392"/>
            <a:ext cx="797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What is the girl doing in the picture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8858" y="5092708"/>
            <a:ext cx="768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Whom do you see in this picture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22" y="1232514"/>
            <a:ext cx="2632367" cy="39912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58962" y="5354243"/>
            <a:ext cx="9238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Why Maria cannot see a beautiful day ? </a:t>
            </a:r>
          </a:p>
        </p:txBody>
      </p:sp>
      <p:sp>
        <p:nvSpPr>
          <p:cNvPr id="21" name="Content Placeholder 3"/>
          <p:cNvSpPr txBox="1">
            <a:spLocks noGrp="1"/>
          </p:cNvSpPr>
          <p:nvPr>
            <p:ph idx="1"/>
          </p:nvPr>
        </p:nvSpPr>
        <p:spPr>
          <a:xfrm>
            <a:off x="3314978" y="5784151"/>
            <a:ext cx="362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She is Maria.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91558" y="5345804"/>
            <a:ext cx="6214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A girl walking in the picture.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3090" y="5446651"/>
            <a:ext cx="9238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What is the problem called 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9836" y="5446651"/>
            <a:ext cx="102711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The problem called is called ‘ visually impaired ’.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7" grpId="0"/>
      <p:bldP spid="17" grpId="1"/>
      <p:bldP spid="18" grpId="0"/>
      <p:bldP spid="18" grpId="1"/>
      <p:bldP spid="21" grpId="0" build="p"/>
      <p:bldP spid="21" grpId="1" build="p"/>
      <p:bldP spid="22" grpId="0"/>
      <p:bldP spid="22" grpId="1"/>
      <p:bldP spid="13" grpId="0"/>
      <p:bldP spid="13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26942" y="408263"/>
            <a:ext cx="10255347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See the picture and think about it for some time.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9618" y="5229043"/>
            <a:ext cx="102221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Do you think a blind student can get admitted to a university ? How ?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6" y="1354329"/>
            <a:ext cx="5015410" cy="3956600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-17929" y="-3632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1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8853" y="30890"/>
            <a:ext cx="10255347" cy="1323439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After showing picture I will know learners delivery speech and exchange their opinion.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0975" y="5260261"/>
            <a:ext cx="901382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What is your impression about this picture ?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6" y="1354329"/>
            <a:ext cx="5015410" cy="3956600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-17929" y="-3632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101" y="5488726"/>
            <a:ext cx="105155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 are reading about Maria’s dream for the future.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675" y="5184730"/>
            <a:ext cx="73332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What is Maria doing in the picture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3153" y="5459027"/>
            <a:ext cx="692908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How can she operate Computer ?</a:t>
            </a:r>
          </a:p>
        </p:txBody>
      </p:sp>
    </p:spTree>
    <p:extLst>
      <p:ext uri="{BB962C8B-B14F-4D97-AF65-F5344CB8AC3E}">
        <p14:creationId xmlns:p14="http://schemas.microsoft.com/office/powerpoint/2010/main" val="15047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/>
      <p:bldP spid="17" grpId="1"/>
      <p:bldP spid="6" grpId="0"/>
      <p:bldP spid="7" grpId="0"/>
      <p:bldP spid="7" grpId="1"/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1012</Words>
  <Application>Microsoft Office PowerPoint</Application>
  <PresentationFormat>Widescreen</PresentationFormat>
  <Paragraphs>178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Arial Narrow</vt:lpstr>
      <vt:lpstr>Calibri</vt:lpstr>
      <vt:lpstr>Century Gothic</vt:lpstr>
      <vt:lpstr>Nikosh</vt:lpstr>
      <vt:lpstr>NikoshBAN</vt:lpstr>
      <vt:lpstr>Segoe Print</vt:lpstr>
      <vt:lpstr>Times New Roman</vt:lpstr>
      <vt:lpstr>Wingdings 3</vt:lpstr>
      <vt:lpstr>Ion Boardroom</vt:lpstr>
      <vt:lpstr>1_Ion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2020-12-23T14:17:55Z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