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7" r:id="rId8"/>
    <p:sldId id="262" r:id="rId9"/>
    <p:sldId id="278"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86" y="7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51C4C1-65B6-4C0D-9C3E-CE2E7DA5C993}" type="datetimeFigureOut">
              <a:rPr lang="en-US" smtClean="0"/>
              <a:pPr/>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E7F59-2D06-441F-A3B2-9EBF337810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1C4C1-65B6-4C0D-9C3E-CE2E7DA5C993}" type="datetimeFigureOut">
              <a:rPr lang="en-US" smtClean="0"/>
              <a:pPr/>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E7F59-2D06-441F-A3B2-9EBF337810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1C4C1-65B6-4C0D-9C3E-CE2E7DA5C993}" type="datetimeFigureOut">
              <a:rPr lang="en-US" smtClean="0"/>
              <a:pPr/>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E7F59-2D06-441F-A3B2-9EBF337810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1C4C1-65B6-4C0D-9C3E-CE2E7DA5C993}" type="datetimeFigureOut">
              <a:rPr lang="en-US" smtClean="0"/>
              <a:pPr/>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E7F59-2D06-441F-A3B2-9EBF337810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51C4C1-65B6-4C0D-9C3E-CE2E7DA5C993}" type="datetimeFigureOut">
              <a:rPr lang="en-US" smtClean="0"/>
              <a:pPr/>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E7F59-2D06-441F-A3B2-9EBF337810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51C4C1-65B6-4C0D-9C3E-CE2E7DA5C993}" type="datetimeFigureOut">
              <a:rPr lang="en-US" smtClean="0"/>
              <a:pPr/>
              <a:t>12/23/2020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E7F59-2D06-441F-A3B2-9EBF337810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51C4C1-65B6-4C0D-9C3E-CE2E7DA5C993}" type="datetimeFigureOut">
              <a:rPr lang="en-US" smtClean="0"/>
              <a:pPr/>
              <a:t>12/23/2020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CE7F59-2D06-441F-A3B2-9EBF337810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51C4C1-65B6-4C0D-9C3E-CE2E7DA5C993}" type="datetimeFigureOut">
              <a:rPr lang="en-US" smtClean="0"/>
              <a:pPr/>
              <a:t>12/23/2020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CE7F59-2D06-441F-A3B2-9EBF337810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51C4C1-65B6-4C0D-9C3E-CE2E7DA5C993}" type="datetimeFigureOut">
              <a:rPr lang="en-US" smtClean="0"/>
              <a:pPr/>
              <a:t>12/23/2020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CE7F59-2D06-441F-A3B2-9EBF337810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51C4C1-65B6-4C0D-9C3E-CE2E7DA5C993}" type="datetimeFigureOut">
              <a:rPr lang="en-US" smtClean="0"/>
              <a:pPr/>
              <a:t>12/23/2020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E7F59-2D06-441F-A3B2-9EBF337810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51C4C1-65B6-4C0D-9C3E-CE2E7DA5C993}" type="datetimeFigureOut">
              <a:rPr lang="en-US" smtClean="0"/>
              <a:pPr/>
              <a:t>12/23/2020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E7F59-2D06-441F-A3B2-9EBF337810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51C4C1-65B6-4C0D-9C3E-CE2E7DA5C993}" type="datetimeFigureOut">
              <a:rPr lang="en-US" smtClean="0"/>
              <a:pPr/>
              <a:t>12/23/2020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CE7F59-2D06-441F-A3B2-9EBF337810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5.jpeg"/><Relationship Id="rId4" Type="http://schemas.openxmlformats.org/officeDocument/2006/relationships/package" Target="../embeddings/Microsoft_Office_Word_Document1.docx"/></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52400"/>
            <a:ext cx="8001000" cy="646331"/>
          </a:xfrm>
          <a:prstGeom prst="rect">
            <a:avLst/>
          </a:prstGeom>
          <a:noFill/>
        </p:spPr>
        <p:txBody>
          <a:bodyPr wrap="square" rtlCol="0">
            <a:spAutoFit/>
          </a:bodyPr>
          <a:lstStyle/>
          <a:p>
            <a:r>
              <a:rPr lang="en-US" sz="3600" dirty="0" err="1" smtClean="0">
                <a:latin typeface="NikoshBAN" pitchFamily="2" charset="0"/>
                <a:cs typeface="NikoshBAN" pitchFamily="2" charset="0"/>
              </a:rPr>
              <a:t>আচ্ছলামু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আলাইকুম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ওয়া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রহমাতুল্লহি</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ওয়া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বারকাতুহ</a:t>
            </a:r>
            <a:r>
              <a:rPr lang="en-US"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pic>
        <p:nvPicPr>
          <p:cNvPr id="3" name="Picture 2" descr="ful.jpg"/>
          <p:cNvPicPr>
            <a:picLocks noChangeAspect="1"/>
          </p:cNvPicPr>
          <p:nvPr/>
        </p:nvPicPr>
        <p:blipFill>
          <a:blip r:embed="rId2"/>
          <a:stretch>
            <a:fillRect/>
          </a:stretch>
        </p:blipFill>
        <p:spPr>
          <a:xfrm>
            <a:off x="0" y="1219200"/>
            <a:ext cx="9144000" cy="569544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4648200" cy="523220"/>
          </a:xfrm>
          <a:prstGeom prst="rect">
            <a:avLst/>
          </a:prstGeom>
          <a:noFill/>
        </p:spPr>
        <p:txBody>
          <a:bodyPr wrap="square" rtlCol="0">
            <a:spAutoFit/>
          </a:bodyPr>
          <a:lstStyle/>
          <a:p>
            <a:r>
              <a:rPr lang="en-US" sz="2800" b="1" dirty="0" err="1" smtClean="0">
                <a:latin typeface="NikoshBAN" pitchFamily="2" charset="0"/>
                <a:cs typeface="NikoshBAN" pitchFamily="2" charset="0"/>
              </a:rPr>
              <a:t>পূর্ণবর্গ</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সংখ্যাঃ</a:t>
            </a:r>
            <a:r>
              <a:rPr lang="en-US" sz="2800" b="1" dirty="0" smtClean="0">
                <a:latin typeface="NikoshBAN" pitchFamily="2" charset="0"/>
                <a:cs typeface="NikoshBAN" pitchFamily="2" charset="0"/>
              </a:rPr>
              <a:t> </a:t>
            </a:r>
            <a:r>
              <a:rPr lang="en-US" sz="2400" dirty="0" err="1" smtClean="0">
                <a:latin typeface="NikoshBAN" pitchFamily="2" charset="0"/>
                <a:cs typeface="NikoshBAN" pitchFamily="2" charset="0"/>
              </a:rPr>
              <a:t>নিচের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সারণিটি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লক্ষ</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a:t>
            </a:r>
            <a:r>
              <a:rPr lang="en-US" sz="2400" dirty="0" smtClean="0">
                <a:latin typeface="NikoshBAN" pitchFamily="2" charset="0"/>
                <a:cs typeface="NikoshBAN" pitchFamily="2" charset="0"/>
              </a:rPr>
              <a:t> </a:t>
            </a:r>
            <a:endParaRPr lang="en-US" sz="2400" dirty="0">
              <a:latin typeface="NikoshBAN" pitchFamily="2" charset="0"/>
              <a:cs typeface="NikoshBAN" pitchFamily="2" charset="0"/>
            </a:endParaRPr>
          </a:p>
        </p:txBody>
      </p:sp>
      <p:graphicFrame>
        <p:nvGraphicFramePr>
          <p:cNvPr id="3" name="Table 2"/>
          <p:cNvGraphicFramePr>
            <a:graphicFrameLocks noGrp="1"/>
          </p:cNvGraphicFramePr>
          <p:nvPr/>
        </p:nvGraphicFramePr>
        <p:xfrm>
          <a:off x="533400" y="609600"/>
          <a:ext cx="3886200" cy="2377440"/>
        </p:xfrm>
        <a:graphic>
          <a:graphicData uri="http://schemas.openxmlformats.org/drawingml/2006/table">
            <a:tbl>
              <a:tblPr firstRow="1" bandRow="1">
                <a:tableStyleId>{5C22544A-7EE6-4342-B048-85BDC9FD1C3A}</a:tableStyleId>
              </a:tblPr>
              <a:tblGrid>
                <a:gridCol w="1943100"/>
                <a:gridCol w="1943100"/>
              </a:tblGrid>
              <a:tr h="370840">
                <a:tc>
                  <a:txBody>
                    <a:bodyPr/>
                    <a:lstStyle/>
                    <a:p>
                      <a:r>
                        <a:rPr lang="bn-IN" dirty="0" smtClean="0">
                          <a:latin typeface="NikoshBAN" pitchFamily="2" charset="0"/>
                          <a:cs typeface="NikoshBAN" pitchFamily="2" charset="0"/>
                        </a:rPr>
                        <a:t>বর্গের</a:t>
                      </a:r>
                      <a:r>
                        <a:rPr lang="bn-IN" baseline="0" dirty="0" smtClean="0">
                          <a:latin typeface="NikoshBAN" pitchFamily="2" charset="0"/>
                          <a:cs typeface="NikoshBAN" pitchFamily="2" charset="0"/>
                        </a:rPr>
                        <a:t> বাহুর দৈর্ঘ্য (মিঃ ) </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বর্গের</a:t>
                      </a:r>
                      <a:r>
                        <a:rPr lang="bn-IN" baseline="0" dirty="0" smtClean="0">
                          <a:latin typeface="NikoshBAN" pitchFamily="2" charset="0"/>
                          <a:cs typeface="NikoshBAN" pitchFamily="2" charset="0"/>
                        </a:rPr>
                        <a:t> ক্ষেত্রফল (মিঃ ^২)</a:t>
                      </a:r>
                      <a:endParaRPr lang="en-US" dirty="0">
                        <a:latin typeface="NikoshBAN" pitchFamily="2" charset="0"/>
                        <a:cs typeface="NikoshBAN" pitchFamily="2" charset="0"/>
                      </a:endParaRPr>
                    </a:p>
                  </a:txBody>
                  <a:tcPr/>
                </a:tc>
              </a:tr>
              <a:tr h="370840">
                <a:tc>
                  <a:txBody>
                    <a:bodyPr/>
                    <a:lstStyle/>
                    <a:p>
                      <a:r>
                        <a:rPr lang="bn-IN" dirty="0" smtClean="0">
                          <a:latin typeface="NikoshBAN" pitchFamily="2" charset="0"/>
                          <a:cs typeface="NikoshBAN" pitchFamily="2" charset="0"/>
                        </a:rPr>
                        <a:t>১</a:t>
                      </a:r>
                    </a:p>
                    <a:p>
                      <a:r>
                        <a:rPr lang="bn-IN" dirty="0" smtClean="0">
                          <a:latin typeface="NikoshBAN" pitchFamily="2" charset="0"/>
                          <a:cs typeface="NikoshBAN" pitchFamily="2" charset="0"/>
                        </a:rPr>
                        <a:t>২</a:t>
                      </a:r>
                    </a:p>
                    <a:p>
                      <a:r>
                        <a:rPr lang="bn-IN" dirty="0" smtClean="0">
                          <a:latin typeface="NikoshBAN" pitchFamily="2" charset="0"/>
                          <a:cs typeface="NikoshBAN" pitchFamily="2" charset="0"/>
                        </a:rPr>
                        <a:t>৩</a:t>
                      </a:r>
                    </a:p>
                    <a:p>
                      <a:r>
                        <a:rPr lang="bn-IN" dirty="0" smtClean="0">
                          <a:latin typeface="NikoshBAN" pitchFamily="2" charset="0"/>
                          <a:cs typeface="NikoshBAN" pitchFamily="2" charset="0"/>
                        </a:rPr>
                        <a:t>৫</a:t>
                      </a:r>
                    </a:p>
                    <a:p>
                      <a:r>
                        <a:rPr lang="bn-IN" dirty="0" smtClean="0">
                          <a:latin typeface="NikoshBAN" pitchFamily="2" charset="0"/>
                          <a:cs typeface="NikoshBAN" pitchFamily="2" charset="0"/>
                        </a:rPr>
                        <a:t>৭</a:t>
                      </a:r>
                    </a:p>
                    <a:p>
                      <a:r>
                        <a:rPr lang="en-US" dirty="0" smtClean="0">
                          <a:latin typeface="NikoshBAN" pitchFamily="2" charset="0"/>
                          <a:cs typeface="NikoshBAN" pitchFamily="2" charset="0"/>
                        </a:rPr>
                        <a:t>a</a:t>
                      </a:r>
                      <a:endParaRPr lang="en-US" dirty="0">
                        <a:latin typeface="NikoshBAN" pitchFamily="2" charset="0"/>
                        <a:cs typeface="NikoshBAN" pitchFamily="2" charset="0"/>
                      </a:endParaRPr>
                    </a:p>
                  </a:txBody>
                  <a:tcPr/>
                </a:tc>
                <a:tc>
                  <a:txBody>
                    <a:bodyPr/>
                    <a:lstStyle/>
                    <a:p>
                      <a:r>
                        <a:rPr lang="en-US" dirty="0" smtClean="0">
                          <a:latin typeface="NikoshBAN" pitchFamily="2" charset="0"/>
                          <a:cs typeface="NikoshBAN" pitchFamily="2" charset="0"/>
                        </a:rPr>
                        <a:t>১</a:t>
                      </a:r>
                      <a:r>
                        <a:rPr lang="en-US" baseline="0" dirty="0" smtClean="0">
                          <a:latin typeface="NikoshBAN" pitchFamily="2" charset="0"/>
                          <a:cs typeface="NikoshBAN" pitchFamily="2" charset="0"/>
                        </a:rPr>
                        <a:t> x১=১=১^২ </a:t>
                      </a:r>
                    </a:p>
                    <a:p>
                      <a:r>
                        <a:rPr lang="en-US" baseline="0" dirty="0" smtClean="0">
                          <a:latin typeface="NikoshBAN" pitchFamily="2" charset="0"/>
                          <a:cs typeface="NikoshBAN" pitchFamily="2" charset="0"/>
                        </a:rPr>
                        <a:t>২x২=৪=২ ^২ </a:t>
                      </a:r>
                    </a:p>
                    <a:p>
                      <a:r>
                        <a:rPr lang="en-US" baseline="0" dirty="0" smtClean="0">
                          <a:latin typeface="NikoshBAN" pitchFamily="2" charset="0"/>
                          <a:cs typeface="NikoshBAN" pitchFamily="2" charset="0"/>
                        </a:rPr>
                        <a:t>৩x৩=৯=৩^২  </a:t>
                      </a:r>
                    </a:p>
                    <a:p>
                      <a:r>
                        <a:rPr lang="en-US" baseline="0" dirty="0" smtClean="0">
                          <a:latin typeface="NikoshBAN" pitchFamily="2" charset="0"/>
                          <a:cs typeface="NikoshBAN" pitchFamily="2" charset="0"/>
                        </a:rPr>
                        <a:t>৫x৫=২৫=৫^২ </a:t>
                      </a:r>
                    </a:p>
                    <a:p>
                      <a:r>
                        <a:rPr lang="en-US" baseline="0" dirty="0" smtClean="0">
                          <a:latin typeface="NikoshBAN" pitchFamily="2" charset="0"/>
                          <a:cs typeface="NikoshBAN" pitchFamily="2" charset="0"/>
                        </a:rPr>
                        <a:t>৭x৭=৪৯=৭^২ </a:t>
                      </a:r>
                    </a:p>
                    <a:p>
                      <a:r>
                        <a:rPr lang="en-US" baseline="0" dirty="0" err="1" smtClean="0">
                          <a:latin typeface="NikoshBAN" pitchFamily="2" charset="0"/>
                          <a:cs typeface="NikoshBAN" pitchFamily="2" charset="0"/>
                        </a:rPr>
                        <a:t>axa</a:t>
                      </a:r>
                      <a:r>
                        <a:rPr lang="en-US" baseline="0" dirty="0" smtClean="0">
                          <a:latin typeface="NikoshBAN" pitchFamily="2" charset="0"/>
                          <a:cs typeface="NikoshBAN" pitchFamily="2" charset="0"/>
                        </a:rPr>
                        <a:t>=a^2</a:t>
                      </a:r>
                      <a:endParaRPr lang="en-US" dirty="0">
                        <a:latin typeface="NikoshBAN" pitchFamily="2" charset="0"/>
                        <a:cs typeface="NikoshBAN" pitchFamily="2" charset="0"/>
                      </a:endParaRPr>
                    </a:p>
                  </a:txBody>
                  <a:tcPr/>
                </a:tc>
              </a:tr>
            </a:tbl>
          </a:graphicData>
        </a:graphic>
      </p:graphicFrame>
      <p:sp>
        <p:nvSpPr>
          <p:cNvPr id="4" name="TextBox 3"/>
          <p:cNvSpPr txBox="1"/>
          <p:nvPr/>
        </p:nvSpPr>
        <p:spPr>
          <a:xfrm>
            <a:off x="838200" y="3657600"/>
            <a:ext cx="6553200" cy="369332"/>
          </a:xfrm>
          <a:prstGeom prst="rect">
            <a:avLst/>
          </a:prstGeom>
          <a:noFill/>
        </p:spPr>
        <p:txBody>
          <a:bodyPr wrap="square" rtlCol="0">
            <a:spAutoFit/>
          </a:bodyPr>
          <a:lstStyle/>
          <a:p>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6" name="TextBox 5"/>
          <p:cNvSpPr txBox="1"/>
          <p:nvPr/>
        </p:nvSpPr>
        <p:spPr>
          <a:xfrm>
            <a:off x="0" y="2895600"/>
            <a:ext cx="8839200" cy="1569660"/>
          </a:xfrm>
          <a:prstGeom prst="rect">
            <a:avLst/>
          </a:prstGeom>
          <a:noFill/>
        </p:spPr>
        <p:txBody>
          <a:bodyPr wrap="square" rtlCol="0">
            <a:spAutoFit/>
          </a:bodyPr>
          <a:lstStyle/>
          <a:p>
            <a:r>
              <a:rPr lang="en-US" sz="2400" dirty="0" smtClean="0">
                <a:latin typeface="NikoshBAN" pitchFamily="2" charset="0"/>
                <a:cs typeface="NikoshBAN" pitchFamily="2" charset="0"/>
              </a:rPr>
              <a:t>সাধারনভা১,৪,৯,২৫,৪৯ </a:t>
            </a:r>
            <a:r>
              <a:rPr lang="en-US" sz="2400" dirty="0" err="1" smtClean="0">
                <a:latin typeface="NikoshBAN" pitchFamily="2" charset="0"/>
                <a:cs typeface="NikoshBAN" pitchFamily="2" charset="0"/>
              </a:rPr>
              <a:t>সংখ্যাগুলোর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বৈশিষ্ট্য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a:t>
            </a:r>
            <a:r>
              <a:rPr lang="en-US" sz="2400" dirty="0" smtClean="0">
                <a:latin typeface="NikoshBAN" pitchFamily="2" charset="0"/>
                <a:cs typeface="NikoshBAN" pitchFamily="2" charset="0"/>
              </a:rPr>
              <a:t> , </a:t>
            </a:r>
            <a:r>
              <a:rPr lang="en-US" sz="2400" dirty="0" err="1" smtClean="0">
                <a:latin typeface="NikoshBAN" pitchFamily="2" charset="0"/>
                <a:cs typeface="NikoshBAN" pitchFamily="2" charset="0"/>
              </a:rPr>
              <a:t>এগুলোকে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অন্যকোন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পূর্ণসংখ্যার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হিসাবে</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প্রকাশ</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যায়</a:t>
            </a:r>
            <a:r>
              <a:rPr lang="en-US" sz="2400" dirty="0" smtClean="0">
                <a:latin typeface="NikoshBAN" pitchFamily="2" charset="0"/>
                <a:cs typeface="NikoshBAN" pitchFamily="2" charset="0"/>
              </a:rPr>
              <a:t> । ১,৪ ৯,২৫,৪৯ </a:t>
            </a:r>
            <a:r>
              <a:rPr lang="en-US" sz="2400" dirty="0" err="1" smtClean="0">
                <a:latin typeface="NikoshBAN" pitchFamily="2" charset="0"/>
                <a:cs typeface="NikoshBAN" pitchFamily="2" charset="0"/>
              </a:rPr>
              <a:t>সংখ্যাগুলো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পূর্ণ</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সংখ্যা</a:t>
            </a:r>
            <a:r>
              <a:rPr lang="en-US" sz="2400" dirty="0" smtClean="0">
                <a:latin typeface="NikoshBAN" pitchFamily="2" charset="0"/>
                <a:cs typeface="NikoshBAN" pitchFamily="2" charset="0"/>
              </a:rPr>
              <a:t> । </a:t>
            </a:r>
            <a:r>
              <a:rPr lang="en-US" sz="2400" dirty="0" err="1" smtClean="0">
                <a:latin typeface="NikoshBAN" pitchFamily="2" charset="0"/>
                <a:cs typeface="NikoshBAN" pitchFamily="2" charset="0"/>
              </a:rPr>
              <a:t>পুণ</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সংখ্যার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মূল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একটি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স্বাভ্ববিক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সংখ্যা</a:t>
            </a:r>
            <a:r>
              <a:rPr lang="en-US" sz="2400" dirty="0" smtClean="0">
                <a:latin typeface="NikoshBAN" pitchFamily="2" charset="0"/>
                <a:cs typeface="NikoshBAN" pitchFamily="2" charset="0"/>
              </a:rPr>
              <a:t> । </a:t>
            </a:r>
            <a:r>
              <a:rPr lang="en-US" sz="2400" dirty="0" err="1" smtClean="0">
                <a:latin typeface="NikoshBAN" pitchFamily="2" charset="0"/>
                <a:cs typeface="NikoshBAN" pitchFamily="2" charset="0"/>
              </a:rPr>
              <a:t>যেমনঃ</a:t>
            </a:r>
            <a:r>
              <a:rPr lang="en-US" sz="2400" dirty="0" smtClean="0">
                <a:latin typeface="NikoshBAN" pitchFamily="2" charset="0"/>
                <a:cs typeface="NikoshBAN" pitchFamily="2" charset="0"/>
              </a:rPr>
              <a:t> ২১ </a:t>
            </a:r>
            <a:r>
              <a:rPr lang="en-US" sz="2400" dirty="0" err="1" smtClean="0">
                <a:latin typeface="NikoshBAN" pitchFamily="2" charset="0"/>
                <a:cs typeface="NikoshBAN" pitchFamily="2" charset="0"/>
              </a:rPr>
              <a:t>এর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a:t>
            </a:r>
            <a:r>
              <a:rPr lang="en-US" sz="2400" dirty="0" smtClean="0">
                <a:latin typeface="NikoshBAN" pitchFamily="2" charset="0"/>
                <a:cs typeface="NikoshBAN" pitchFamily="2" charset="0"/>
              </a:rPr>
              <a:t> ২১^২ </a:t>
            </a:r>
            <a:r>
              <a:rPr lang="en-US" sz="2400" dirty="0" err="1" smtClean="0">
                <a:latin typeface="NikoshBAN" pitchFamily="2" charset="0"/>
                <a:cs typeface="NikoshBAN" pitchFamily="2" charset="0"/>
              </a:rPr>
              <a:t>বা</a:t>
            </a:r>
            <a:r>
              <a:rPr lang="en-US" sz="2400" dirty="0" smtClean="0">
                <a:latin typeface="NikoshBAN" pitchFamily="2" charset="0"/>
                <a:cs typeface="NikoshBAN" pitchFamily="2" charset="0"/>
              </a:rPr>
              <a:t> ৪৪১ </a:t>
            </a:r>
            <a:r>
              <a:rPr lang="en-US" sz="2400" dirty="0" err="1" smtClean="0">
                <a:latin typeface="NikoshBAN" pitchFamily="2" charset="0"/>
                <a:cs typeface="NikoshBAN" pitchFamily="2" charset="0"/>
              </a:rPr>
              <a:t>একটি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পূর্ণবর্গ</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সংখ্যা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এবং</a:t>
            </a:r>
            <a:r>
              <a:rPr lang="en-US" sz="2400" dirty="0" smtClean="0">
                <a:latin typeface="NikoshBAN" pitchFamily="2" charset="0"/>
                <a:cs typeface="NikoshBAN" pitchFamily="2" charset="0"/>
              </a:rPr>
              <a:t> ৪৪১ </a:t>
            </a:r>
            <a:r>
              <a:rPr lang="en-US" sz="2400" dirty="0" err="1" smtClean="0">
                <a:latin typeface="NikoshBAN" pitchFamily="2" charset="0"/>
                <a:cs typeface="NikoshBAN" pitchFamily="2" charset="0"/>
              </a:rPr>
              <a:t>এর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বর্গমূল</a:t>
            </a:r>
            <a:r>
              <a:rPr lang="en-US" sz="2400" dirty="0" smtClean="0">
                <a:latin typeface="NikoshBAN" pitchFamily="2" charset="0"/>
                <a:cs typeface="NikoshBAN" pitchFamily="2" charset="0"/>
              </a:rPr>
              <a:t> ২১ </a:t>
            </a:r>
            <a:r>
              <a:rPr lang="en-US" sz="2400" dirty="0" err="1" smtClean="0">
                <a:latin typeface="NikoshBAN" pitchFamily="2" charset="0"/>
                <a:cs typeface="NikoshBAN" pitchFamily="2" charset="0"/>
              </a:rPr>
              <a:t>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একটি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স্বাভ্বাবিক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সংখ্যা</a:t>
            </a:r>
            <a:r>
              <a:rPr lang="en-US" sz="2400" dirty="0" smtClean="0">
                <a:latin typeface="NikoshBAN" pitchFamily="2" charset="0"/>
                <a:cs typeface="NikoshBAN" pitchFamily="2" charset="0"/>
              </a:rPr>
              <a:t> ।</a:t>
            </a:r>
            <a:endParaRPr lang="en-US" sz="2400" dirty="0">
              <a:latin typeface="NikoshBAN" pitchFamily="2" charset="0"/>
              <a:cs typeface="NikoshBAN" pitchFamily="2" charset="0"/>
            </a:endParaRPr>
          </a:p>
        </p:txBody>
      </p:sp>
      <p:sp>
        <p:nvSpPr>
          <p:cNvPr id="7" name="Rectangle 6"/>
          <p:cNvSpPr/>
          <p:nvPr/>
        </p:nvSpPr>
        <p:spPr>
          <a:xfrm>
            <a:off x="152400" y="5181600"/>
            <a:ext cx="8991600" cy="1200329"/>
          </a:xfrm>
          <a:prstGeom prst="rect">
            <a:avLst/>
          </a:prstGeom>
        </p:spPr>
        <p:txBody>
          <a:bodyPr wrap="square">
            <a:spAutoFit/>
          </a:bodyPr>
          <a:lstStyle/>
          <a:p>
            <a:r>
              <a:rPr lang="bn-IN" sz="2400" dirty="0" smtClean="0">
                <a:latin typeface="NikoshBAN" pitchFamily="2" charset="0"/>
                <a:cs typeface="NikoshBAN" pitchFamily="2" charset="0"/>
              </a:rPr>
              <a:t>সাধারণ ভাবে </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একটি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স্বাভাবিক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সংখ্যা</a:t>
            </a:r>
            <a:r>
              <a:rPr lang="en-US" sz="2400" dirty="0" smtClean="0">
                <a:latin typeface="NikoshBAN" pitchFamily="2" charset="0"/>
                <a:cs typeface="NikoshBAN" pitchFamily="2" charset="0"/>
              </a:rPr>
              <a:t> m </a:t>
            </a:r>
            <a:r>
              <a:rPr lang="en-US" sz="2400" dirty="0" err="1" smtClean="0">
                <a:latin typeface="NikoshBAN" pitchFamily="2" charset="0"/>
                <a:cs typeface="NikoshBAN" pitchFamily="2" charset="0"/>
              </a:rPr>
              <a:t>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যদি</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অন্য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একটি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স্বাভাবিক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সংখ্যা</a:t>
            </a:r>
            <a:r>
              <a:rPr lang="en-US" sz="2400" dirty="0" smtClean="0">
                <a:latin typeface="NikoshBAN" pitchFamily="2" charset="0"/>
                <a:cs typeface="NikoshBAN" pitchFamily="2" charset="0"/>
              </a:rPr>
              <a:t> n </a:t>
            </a:r>
            <a:r>
              <a:rPr lang="en-US" sz="2400" dirty="0" err="1" smtClean="0">
                <a:latin typeface="NikoshBAN" pitchFamily="2" charset="0"/>
                <a:cs typeface="NikoshBAN" pitchFamily="2" charset="0"/>
              </a:rPr>
              <a:t>এর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a:t>
            </a:r>
            <a:r>
              <a:rPr lang="en-US" sz="2400" dirty="0" smtClean="0">
                <a:latin typeface="NikoshBAN" pitchFamily="2" charset="0"/>
                <a:cs typeface="NikoshBAN" pitchFamily="2" charset="0"/>
              </a:rPr>
              <a:t> (n^2)</a:t>
            </a:r>
            <a:r>
              <a:rPr lang="en-US" sz="2400" dirty="0" err="1" smtClean="0">
                <a:latin typeface="NikoshBAN" pitchFamily="2" charset="0"/>
                <a:cs typeface="NikoshBAN" pitchFamily="2" charset="0"/>
              </a:rPr>
              <a:t>আকারে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প্রকাশ</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তবে</a:t>
            </a:r>
            <a:r>
              <a:rPr lang="en-US" sz="2400" dirty="0" smtClean="0">
                <a:latin typeface="NikoshBAN" pitchFamily="2" charset="0"/>
                <a:cs typeface="NikoshBAN" pitchFamily="2" charset="0"/>
              </a:rPr>
              <a:t> m </a:t>
            </a:r>
            <a:r>
              <a:rPr lang="en-US" sz="2400" dirty="0" err="1" smtClean="0">
                <a:latin typeface="NikoshBAN" pitchFamily="2" charset="0"/>
                <a:cs typeface="NikoshBAN" pitchFamily="2" charset="0"/>
              </a:rPr>
              <a:t>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সংখ্যা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বলে</a:t>
            </a:r>
            <a:r>
              <a:rPr lang="en-US" sz="2400" dirty="0" smtClean="0">
                <a:latin typeface="NikoshBAN" pitchFamily="2" charset="0"/>
                <a:cs typeface="NikoshBAN" pitchFamily="2" charset="0"/>
              </a:rPr>
              <a:t>। m </a:t>
            </a:r>
            <a:r>
              <a:rPr lang="en-US" sz="2400" dirty="0" err="1" smtClean="0">
                <a:latin typeface="NikoshBAN" pitchFamily="2" charset="0"/>
                <a:cs typeface="NikoshBAN" pitchFamily="2" charset="0"/>
              </a:rPr>
              <a:t>সংখ্যাগুলোকে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পূর্ণ</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সংখ্যা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হয়</a:t>
            </a:r>
            <a:r>
              <a:rPr lang="en-US" sz="2400" dirty="0" smtClean="0">
                <a:latin typeface="NikoshBAN" pitchFamily="2" charset="0"/>
                <a:cs typeface="NikoshBAN" pitchFamily="2" charset="0"/>
              </a:rPr>
              <a:t> ।</a:t>
            </a:r>
            <a:r>
              <a:rPr lang="en-US" dirty="0" smtClean="0">
                <a:latin typeface="NikoshBAN" pitchFamily="2" charset="0"/>
                <a:cs typeface="NikoshBAN" pitchFamily="2" charset="0"/>
              </a:rPr>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plus(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4)">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382000" cy="954107"/>
          </a:xfrm>
          <a:prstGeom prst="rect">
            <a:avLst/>
          </a:prstGeom>
          <a:noFill/>
        </p:spPr>
        <p:txBody>
          <a:bodyPr wrap="square" rtlCol="0">
            <a:spAutoFit/>
          </a:bodyPr>
          <a:lstStyle/>
          <a:p>
            <a:r>
              <a:rPr lang="en-US" sz="2800" b="1" dirty="0" err="1" smtClean="0">
                <a:latin typeface="NikoshBAN" pitchFamily="2" charset="0"/>
                <a:cs typeface="NikoshBAN" pitchFamily="2" charset="0"/>
              </a:rPr>
              <a:t>বর্গ</a:t>
            </a:r>
            <a:r>
              <a:rPr lang="bn-IN"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সংখ্যার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ধর্মঃ</a:t>
            </a:r>
            <a:r>
              <a:rPr lang="en-US" sz="2800" dirty="0" err="1" smtClean="0">
                <a:latin typeface="NikoshBAN" pitchFamily="2" charset="0"/>
                <a:cs typeface="NikoshBAN" pitchFamily="2" charset="0"/>
              </a:rPr>
              <a:t>নিচের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সারণিতে</a:t>
            </a:r>
            <a:r>
              <a:rPr lang="en-US" sz="2800" dirty="0" smtClean="0">
                <a:latin typeface="NikoshBAN" pitchFamily="2" charset="0"/>
                <a:cs typeface="NikoshBAN" pitchFamily="2" charset="0"/>
              </a:rPr>
              <a:t> ১থেকে ২০ </a:t>
            </a:r>
            <a:r>
              <a:rPr lang="en-US" sz="2800" dirty="0" err="1" smtClean="0">
                <a:latin typeface="NikoshBAN" pitchFamily="2" charset="0"/>
                <a:cs typeface="NikoshBAN" pitchFamily="2" charset="0"/>
              </a:rPr>
              <a:t>সংখ্যার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বর্গ</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দেওয়া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আচে।খালি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ঘর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গুলো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পূরণ</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a:t>
            </a:r>
            <a:r>
              <a:rPr lang="en-US" sz="2800" dirty="0" smtClean="0">
                <a:latin typeface="NikoshBAN" pitchFamily="2" charset="0"/>
                <a:cs typeface="NikoshBAN" pitchFamily="2" charset="0"/>
              </a:rPr>
              <a:t>।  </a:t>
            </a:r>
            <a:endParaRPr lang="en-US" sz="2800" dirty="0">
              <a:latin typeface="NikoshBAN" pitchFamily="2" charset="0"/>
              <a:cs typeface="NikoshBAN" pitchFamily="2" charset="0"/>
            </a:endParaRPr>
          </a:p>
        </p:txBody>
      </p:sp>
      <p:graphicFrame>
        <p:nvGraphicFramePr>
          <p:cNvPr id="3" name="Table 2"/>
          <p:cNvGraphicFramePr>
            <a:graphicFrameLocks noGrp="1"/>
          </p:cNvGraphicFramePr>
          <p:nvPr/>
        </p:nvGraphicFramePr>
        <p:xfrm>
          <a:off x="1066800" y="1397000"/>
          <a:ext cx="7848600" cy="1833880"/>
        </p:xfrm>
        <a:graphic>
          <a:graphicData uri="http://schemas.openxmlformats.org/drawingml/2006/table">
            <a:tbl>
              <a:tblPr firstRow="1" bandRow="1">
                <a:tableStyleId>{5C22544A-7EE6-4342-B048-85BDC9FD1C3A}</a:tableStyleId>
              </a:tblPr>
              <a:tblGrid>
                <a:gridCol w="981075"/>
                <a:gridCol w="981075"/>
                <a:gridCol w="981075"/>
                <a:gridCol w="981075"/>
                <a:gridCol w="981075"/>
                <a:gridCol w="981075"/>
                <a:gridCol w="981075"/>
                <a:gridCol w="981075"/>
              </a:tblGrid>
              <a:tr h="370840">
                <a:tc>
                  <a:txBody>
                    <a:bodyPr/>
                    <a:lstStyle/>
                    <a:p>
                      <a:r>
                        <a:rPr lang="bn-IN" dirty="0" smtClean="0">
                          <a:latin typeface="NikoshBAN" pitchFamily="2" charset="0"/>
                          <a:cs typeface="NikoshBAN" pitchFamily="2" charset="0"/>
                        </a:rPr>
                        <a:t>সংখ্যা</a:t>
                      </a:r>
                      <a:r>
                        <a:rPr lang="bn-IN" baseline="0" dirty="0" smtClean="0">
                          <a:latin typeface="NikoshBAN" pitchFamily="2" charset="0"/>
                          <a:cs typeface="NikoshBAN" pitchFamily="2" charset="0"/>
                        </a:rPr>
                        <a:t> </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বর্গ</a:t>
                      </a:r>
                      <a:r>
                        <a:rPr lang="bn-IN" baseline="0" dirty="0" smtClean="0">
                          <a:latin typeface="NikoshBAN" pitchFamily="2" charset="0"/>
                          <a:cs typeface="NikoshBAN" pitchFamily="2" charset="0"/>
                        </a:rPr>
                        <a:t> সংখ্যা</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 সংখ্যা</a:t>
                      </a:r>
                      <a:r>
                        <a:rPr lang="bn-IN" baseline="0" dirty="0" smtClean="0">
                          <a:latin typeface="NikoshBAN" pitchFamily="2" charset="0"/>
                          <a:cs typeface="NikoshBAN" pitchFamily="2" charset="0"/>
                        </a:rPr>
                        <a:t> </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বর্গ</a:t>
                      </a:r>
                      <a:r>
                        <a:rPr lang="bn-IN" baseline="0" dirty="0" smtClean="0">
                          <a:latin typeface="NikoshBAN" pitchFamily="2" charset="0"/>
                          <a:cs typeface="NikoshBAN" pitchFamily="2" charset="0"/>
                        </a:rPr>
                        <a:t> সংখ্যা </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সংখ্যা</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 বর্গ</a:t>
                      </a:r>
                      <a:r>
                        <a:rPr lang="bn-IN" baseline="0" dirty="0" smtClean="0">
                          <a:latin typeface="NikoshBAN" pitchFamily="2" charset="0"/>
                          <a:cs typeface="NikoshBAN" pitchFamily="2" charset="0"/>
                        </a:rPr>
                        <a:t> সংখ্যা</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 সংখ্যা</a:t>
                      </a:r>
                      <a:r>
                        <a:rPr lang="bn-IN" baseline="0" dirty="0" smtClean="0">
                          <a:latin typeface="NikoshBAN" pitchFamily="2" charset="0"/>
                          <a:cs typeface="NikoshBAN" pitchFamily="2" charset="0"/>
                        </a:rPr>
                        <a:t> </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বর্গ</a:t>
                      </a:r>
                      <a:r>
                        <a:rPr lang="bn-IN" baseline="0" dirty="0" smtClean="0">
                          <a:latin typeface="NikoshBAN" pitchFamily="2" charset="0"/>
                          <a:cs typeface="NikoshBAN" pitchFamily="2" charset="0"/>
                        </a:rPr>
                        <a:t> সংখ্যা </a:t>
                      </a:r>
                      <a:endParaRPr lang="en-US" dirty="0">
                        <a:latin typeface="NikoshBAN" pitchFamily="2" charset="0"/>
                        <a:cs typeface="NikoshBAN" pitchFamily="2" charset="0"/>
                      </a:endParaRPr>
                    </a:p>
                  </a:txBody>
                  <a:tcPr/>
                </a:tc>
              </a:tr>
              <a:tr h="370840">
                <a:tc>
                  <a:txBody>
                    <a:bodyPr/>
                    <a:lstStyle/>
                    <a:p>
                      <a:r>
                        <a:rPr lang="bn-IN" dirty="0" smtClean="0">
                          <a:latin typeface="NikoshBAN" pitchFamily="2" charset="0"/>
                          <a:cs typeface="NikoshBAN" pitchFamily="2" charset="0"/>
                        </a:rPr>
                        <a:t>১</a:t>
                      </a:r>
                    </a:p>
                    <a:p>
                      <a:r>
                        <a:rPr lang="bn-IN" dirty="0" smtClean="0">
                          <a:latin typeface="NikoshBAN" pitchFamily="2" charset="0"/>
                          <a:cs typeface="NikoshBAN" pitchFamily="2" charset="0"/>
                        </a:rPr>
                        <a:t>২</a:t>
                      </a:r>
                    </a:p>
                    <a:p>
                      <a:r>
                        <a:rPr lang="bn-IN" dirty="0" smtClean="0">
                          <a:latin typeface="NikoshBAN" pitchFamily="2" charset="0"/>
                          <a:cs typeface="NikoshBAN" pitchFamily="2" charset="0"/>
                        </a:rPr>
                        <a:t>৩</a:t>
                      </a:r>
                    </a:p>
                    <a:p>
                      <a:r>
                        <a:rPr lang="bn-IN" dirty="0" smtClean="0">
                          <a:latin typeface="NikoshBAN" pitchFamily="2" charset="0"/>
                          <a:cs typeface="NikoshBAN" pitchFamily="2" charset="0"/>
                        </a:rPr>
                        <a:t>৪</a:t>
                      </a:r>
                    </a:p>
                    <a:p>
                      <a:r>
                        <a:rPr lang="bn-IN" dirty="0" smtClean="0">
                          <a:latin typeface="NikoshBAN" pitchFamily="2" charset="0"/>
                          <a:cs typeface="NikoshBAN" pitchFamily="2" charset="0"/>
                        </a:rPr>
                        <a:t>৫</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১</a:t>
                      </a:r>
                    </a:p>
                    <a:p>
                      <a:r>
                        <a:rPr lang="bn-IN" dirty="0" smtClean="0">
                          <a:latin typeface="NikoshBAN" pitchFamily="2" charset="0"/>
                          <a:cs typeface="NikoshBAN" pitchFamily="2" charset="0"/>
                        </a:rPr>
                        <a:t>৪</a:t>
                      </a:r>
                    </a:p>
                    <a:p>
                      <a:r>
                        <a:rPr lang="bn-IN" dirty="0" smtClean="0">
                          <a:latin typeface="NikoshBAN" pitchFamily="2" charset="0"/>
                          <a:cs typeface="NikoshBAN" pitchFamily="2" charset="0"/>
                        </a:rPr>
                        <a:t>৯</a:t>
                      </a:r>
                    </a:p>
                    <a:p>
                      <a:r>
                        <a:rPr lang="bn-IN" dirty="0" smtClean="0">
                          <a:latin typeface="NikoshBAN" pitchFamily="2" charset="0"/>
                          <a:cs typeface="NikoshBAN" pitchFamily="2" charset="0"/>
                        </a:rPr>
                        <a:t> ?</a:t>
                      </a:r>
                    </a:p>
                    <a:p>
                      <a:r>
                        <a:rPr lang="bn-IN" dirty="0" smtClean="0">
                          <a:latin typeface="NikoshBAN" pitchFamily="2" charset="0"/>
                          <a:cs typeface="NikoshBAN" pitchFamily="2" charset="0"/>
                        </a:rPr>
                        <a:t>২৫</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৬</a:t>
                      </a:r>
                    </a:p>
                    <a:p>
                      <a:r>
                        <a:rPr lang="bn-IN" dirty="0" smtClean="0">
                          <a:latin typeface="NikoshBAN" pitchFamily="2" charset="0"/>
                          <a:cs typeface="NikoshBAN" pitchFamily="2" charset="0"/>
                        </a:rPr>
                        <a:t>৭</a:t>
                      </a:r>
                    </a:p>
                    <a:p>
                      <a:r>
                        <a:rPr lang="bn-IN" dirty="0" smtClean="0">
                          <a:latin typeface="NikoshBAN" pitchFamily="2" charset="0"/>
                          <a:cs typeface="NikoshBAN" pitchFamily="2" charset="0"/>
                        </a:rPr>
                        <a:t>৮</a:t>
                      </a:r>
                    </a:p>
                    <a:p>
                      <a:r>
                        <a:rPr lang="bn-IN" dirty="0" smtClean="0">
                          <a:latin typeface="NikoshBAN" pitchFamily="2" charset="0"/>
                          <a:cs typeface="NikoshBAN" pitchFamily="2" charset="0"/>
                        </a:rPr>
                        <a:t>৯</a:t>
                      </a:r>
                    </a:p>
                    <a:p>
                      <a:r>
                        <a:rPr lang="bn-IN" dirty="0" smtClean="0">
                          <a:latin typeface="NikoshBAN" pitchFamily="2" charset="0"/>
                          <a:cs typeface="NikoshBAN" pitchFamily="2" charset="0"/>
                        </a:rPr>
                        <a:t>১০</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৩৬</a:t>
                      </a:r>
                    </a:p>
                    <a:p>
                      <a:endParaRPr lang="bn-IN" dirty="0" smtClean="0">
                        <a:latin typeface="NikoshBAN" pitchFamily="2" charset="0"/>
                        <a:cs typeface="NikoshBAN" pitchFamily="2" charset="0"/>
                      </a:endParaRPr>
                    </a:p>
                    <a:p>
                      <a:r>
                        <a:rPr lang="bn-IN" dirty="0" smtClean="0">
                          <a:latin typeface="NikoshBAN" pitchFamily="2" charset="0"/>
                          <a:cs typeface="NikoshBAN" pitchFamily="2" charset="0"/>
                        </a:rPr>
                        <a:t>৬৪</a:t>
                      </a:r>
                    </a:p>
                    <a:p>
                      <a:r>
                        <a:rPr lang="bn-IN" dirty="0" smtClean="0">
                          <a:latin typeface="NikoshBAN" pitchFamily="2" charset="0"/>
                          <a:cs typeface="NikoshBAN" pitchFamily="2" charset="0"/>
                        </a:rPr>
                        <a:t>৮১</a:t>
                      </a:r>
                    </a:p>
                    <a:p>
                      <a:r>
                        <a:rPr lang="bn-IN" dirty="0" smtClean="0">
                          <a:latin typeface="NikoshBAN" pitchFamily="2" charset="0"/>
                          <a:cs typeface="NikoshBAN" pitchFamily="2" charset="0"/>
                        </a:rPr>
                        <a:t>?</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১১</a:t>
                      </a:r>
                    </a:p>
                    <a:p>
                      <a:r>
                        <a:rPr lang="bn-IN" dirty="0" smtClean="0">
                          <a:latin typeface="NikoshBAN" pitchFamily="2" charset="0"/>
                          <a:cs typeface="NikoshBAN" pitchFamily="2" charset="0"/>
                        </a:rPr>
                        <a:t>১২</a:t>
                      </a:r>
                    </a:p>
                    <a:p>
                      <a:r>
                        <a:rPr lang="bn-IN" dirty="0" smtClean="0">
                          <a:latin typeface="NikoshBAN" pitchFamily="2" charset="0"/>
                          <a:cs typeface="NikoshBAN" pitchFamily="2" charset="0"/>
                        </a:rPr>
                        <a:t>১৩</a:t>
                      </a:r>
                    </a:p>
                    <a:p>
                      <a:r>
                        <a:rPr lang="bn-IN" dirty="0" smtClean="0">
                          <a:latin typeface="NikoshBAN" pitchFamily="2" charset="0"/>
                          <a:cs typeface="NikoshBAN" pitchFamily="2" charset="0"/>
                        </a:rPr>
                        <a:t>১৪</a:t>
                      </a:r>
                    </a:p>
                    <a:p>
                      <a:r>
                        <a:rPr lang="bn-IN" dirty="0" smtClean="0">
                          <a:latin typeface="NikoshBAN" pitchFamily="2" charset="0"/>
                          <a:cs typeface="NikoshBAN" pitchFamily="2" charset="0"/>
                        </a:rPr>
                        <a:t>১৫</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১২১</a:t>
                      </a:r>
                    </a:p>
                    <a:p>
                      <a:r>
                        <a:rPr lang="bn-IN" dirty="0" smtClean="0">
                          <a:latin typeface="NikoshBAN" pitchFamily="2" charset="0"/>
                          <a:cs typeface="NikoshBAN" pitchFamily="2" charset="0"/>
                        </a:rPr>
                        <a:t>?</a:t>
                      </a:r>
                    </a:p>
                    <a:p>
                      <a:r>
                        <a:rPr lang="bn-IN" dirty="0" smtClean="0">
                          <a:latin typeface="NikoshBAN" pitchFamily="2" charset="0"/>
                          <a:cs typeface="NikoshBAN" pitchFamily="2" charset="0"/>
                        </a:rPr>
                        <a:t>১৬৯</a:t>
                      </a:r>
                    </a:p>
                    <a:p>
                      <a:r>
                        <a:rPr lang="bn-IN" dirty="0" smtClean="0">
                          <a:latin typeface="NikoshBAN" pitchFamily="2" charset="0"/>
                          <a:cs typeface="NikoshBAN" pitchFamily="2" charset="0"/>
                        </a:rPr>
                        <a:t>১৯৬</a:t>
                      </a:r>
                    </a:p>
                    <a:p>
                      <a:r>
                        <a:rPr lang="bn-IN" dirty="0" smtClean="0">
                          <a:latin typeface="NikoshBAN" pitchFamily="2" charset="0"/>
                          <a:cs typeface="NikoshBAN" pitchFamily="2" charset="0"/>
                        </a:rPr>
                        <a:t>?</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১৬</a:t>
                      </a:r>
                    </a:p>
                    <a:p>
                      <a:r>
                        <a:rPr lang="bn-IN" dirty="0" smtClean="0">
                          <a:latin typeface="NikoshBAN" pitchFamily="2" charset="0"/>
                          <a:cs typeface="NikoshBAN" pitchFamily="2" charset="0"/>
                        </a:rPr>
                        <a:t>১৭</a:t>
                      </a:r>
                    </a:p>
                    <a:p>
                      <a:r>
                        <a:rPr lang="bn-IN" dirty="0" smtClean="0">
                          <a:latin typeface="NikoshBAN" pitchFamily="2" charset="0"/>
                          <a:cs typeface="NikoshBAN" pitchFamily="2" charset="0"/>
                        </a:rPr>
                        <a:t>১৮</a:t>
                      </a:r>
                    </a:p>
                    <a:p>
                      <a:r>
                        <a:rPr lang="bn-IN" dirty="0" smtClean="0">
                          <a:latin typeface="NikoshBAN" pitchFamily="2" charset="0"/>
                          <a:cs typeface="NikoshBAN" pitchFamily="2" charset="0"/>
                        </a:rPr>
                        <a:t>১৯</a:t>
                      </a:r>
                    </a:p>
                    <a:p>
                      <a:r>
                        <a:rPr lang="bn-IN" dirty="0" smtClean="0">
                          <a:latin typeface="NikoshBAN" pitchFamily="2" charset="0"/>
                          <a:cs typeface="NikoshBAN" pitchFamily="2" charset="0"/>
                        </a:rPr>
                        <a:t>২০ </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২৫৬</a:t>
                      </a:r>
                    </a:p>
                    <a:p>
                      <a:r>
                        <a:rPr lang="bn-IN" dirty="0" smtClean="0">
                          <a:latin typeface="NikoshBAN" pitchFamily="2" charset="0"/>
                          <a:cs typeface="NikoshBAN" pitchFamily="2" charset="0"/>
                        </a:rPr>
                        <a:t>২৮৯</a:t>
                      </a:r>
                    </a:p>
                    <a:p>
                      <a:r>
                        <a:rPr lang="bn-IN" dirty="0" smtClean="0">
                          <a:latin typeface="NikoshBAN" pitchFamily="2" charset="0"/>
                          <a:cs typeface="NikoshBAN" pitchFamily="2" charset="0"/>
                        </a:rPr>
                        <a:t>৩২৪</a:t>
                      </a:r>
                    </a:p>
                    <a:p>
                      <a:r>
                        <a:rPr lang="bn-IN" dirty="0" smtClean="0">
                          <a:latin typeface="NikoshBAN" pitchFamily="2" charset="0"/>
                          <a:cs typeface="NikoshBAN" pitchFamily="2" charset="0"/>
                        </a:rPr>
                        <a:t>৩৬১</a:t>
                      </a:r>
                    </a:p>
                    <a:p>
                      <a:r>
                        <a:rPr lang="bn-IN" dirty="0" smtClean="0">
                          <a:latin typeface="NikoshBAN" pitchFamily="2" charset="0"/>
                          <a:cs typeface="NikoshBAN" pitchFamily="2" charset="0"/>
                        </a:rPr>
                        <a:t>? </a:t>
                      </a:r>
                      <a:endParaRPr lang="en-US" dirty="0">
                        <a:latin typeface="NikoshBAN" pitchFamily="2" charset="0"/>
                        <a:cs typeface="NikoshBAN" pitchFamily="2" charset="0"/>
                      </a:endParaRPr>
                    </a:p>
                  </a:txBody>
                  <a:tcPr/>
                </a:tc>
              </a:tr>
            </a:tbl>
          </a:graphicData>
        </a:graphic>
      </p:graphicFrame>
      <p:sp>
        <p:nvSpPr>
          <p:cNvPr id="4" name="TextBox 3"/>
          <p:cNvSpPr txBox="1"/>
          <p:nvPr/>
        </p:nvSpPr>
        <p:spPr>
          <a:xfrm>
            <a:off x="685800" y="4343400"/>
            <a:ext cx="7543800" cy="1384995"/>
          </a:xfrm>
          <a:prstGeom prst="rect">
            <a:avLst/>
          </a:prstGeom>
          <a:noFill/>
        </p:spPr>
        <p:txBody>
          <a:bodyPr wrap="square" rtlCol="0">
            <a:spAutoFit/>
          </a:bodyPr>
          <a:lstStyle/>
          <a:p>
            <a:r>
              <a:rPr lang="bn-IN" sz="2800" dirty="0" smtClean="0">
                <a:latin typeface="NikoshBAN" pitchFamily="2" charset="0"/>
                <a:cs typeface="NikoshBAN" pitchFamily="2" charset="0"/>
              </a:rPr>
              <a:t>সারণিভুক্ত বর্গ সংখ্যা গুলোর এককের ঘরের অংক গুলো ভাল ভাবে পর্যবেক্ষণ করি । ল ক্ষ করি যে  এ সংখ্যা গুলোর একক স্থানীয়  অংক ০,১,৪,৫,৬,৯ । কোনো বর্গ সংখ্যার একক স্থানে ২,৩,৭,৮,নেই </a:t>
            </a:r>
            <a:r>
              <a:rPr lang="bn-IN" dirty="0" smtClean="0">
                <a:latin typeface="NikoshBAN" pitchFamily="2" charset="0"/>
                <a:cs typeface="NikoshBAN" pitchFamily="2" charset="0"/>
              </a:rPr>
              <a:t>। </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991600" cy="738664"/>
          </a:xfrm>
          <a:prstGeom prst="rect">
            <a:avLst/>
          </a:prstGeom>
          <a:noFill/>
        </p:spPr>
        <p:txBody>
          <a:bodyPr wrap="square" rtlCol="0">
            <a:spAutoFit/>
          </a:bodyPr>
          <a:lstStyle/>
          <a:p>
            <a:r>
              <a:rPr lang="en-US" sz="2400" b="1" dirty="0" err="1" smtClean="0">
                <a:latin typeface="NikoshBAN" pitchFamily="2" charset="0"/>
                <a:cs typeface="NikoshBAN" pitchFamily="2" charset="0"/>
              </a:rPr>
              <a:t>কোনো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সংখ্যার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একক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স্থানীয়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অংক</a:t>
            </a:r>
            <a:r>
              <a:rPr lang="en-US" sz="2400" b="1" dirty="0" smtClean="0">
                <a:latin typeface="NikoshBAN" pitchFamily="2" charset="0"/>
                <a:cs typeface="NikoshBAN" pitchFamily="2" charset="0"/>
              </a:rPr>
              <a:t> ১ </a:t>
            </a:r>
            <a:r>
              <a:rPr lang="en-US" sz="2400" b="1" dirty="0" err="1" smtClean="0">
                <a:latin typeface="NikoshBAN" pitchFamily="2" charset="0"/>
                <a:cs typeface="NikoshBAN" pitchFamily="2" charset="0"/>
              </a:rPr>
              <a:t>বা</a:t>
            </a:r>
            <a:r>
              <a:rPr lang="en-US" sz="2400" b="1" dirty="0" smtClean="0">
                <a:latin typeface="NikoshBAN" pitchFamily="2" charset="0"/>
                <a:cs typeface="NikoshBAN" pitchFamily="2" charset="0"/>
              </a:rPr>
              <a:t> ৯ </a:t>
            </a:r>
            <a:r>
              <a:rPr lang="en-US" sz="2400" b="1" dirty="0" err="1" smtClean="0">
                <a:latin typeface="NikoshBAN" pitchFamily="2" charset="0"/>
                <a:cs typeface="NikoshBAN" pitchFamily="2" charset="0"/>
              </a:rPr>
              <a:t>হলে</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এর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বর্গ</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সংখ্যার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একক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স্থানীয়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অংক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হবে</a:t>
            </a:r>
            <a:r>
              <a:rPr lang="en-US" sz="2400" b="1" dirty="0" smtClean="0">
                <a:latin typeface="NikoshBAN" pitchFamily="2" charset="0"/>
                <a:cs typeface="NikoshBAN" pitchFamily="2" charset="0"/>
              </a:rPr>
              <a:t> ?</a:t>
            </a:r>
          </a:p>
          <a:p>
            <a:endParaRPr lang="en-US" dirty="0">
              <a:latin typeface="NikoshBAN" pitchFamily="2" charset="0"/>
              <a:cs typeface="NikoshBAN" pitchFamily="2" charset="0"/>
            </a:endParaRPr>
          </a:p>
        </p:txBody>
      </p:sp>
      <p:graphicFrame>
        <p:nvGraphicFramePr>
          <p:cNvPr id="3" name="Table 2"/>
          <p:cNvGraphicFramePr>
            <a:graphicFrameLocks noGrp="1"/>
          </p:cNvGraphicFramePr>
          <p:nvPr/>
        </p:nvGraphicFramePr>
        <p:xfrm>
          <a:off x="914400" y="914400"/>
          <a:ext cx="2895600" cy="1613793"/>
        </p:xfrm>
        <a:graphic>
          <a:graphicData uri="http://schemas.openxmlformats.org/drawingml/2006/table">
            <a:tbl>
              <a:tblPr firstRow="1" bandRow="1">
                <a:tableStyleId>{5C22544A-7EE6-4342-B048-85BDC9FD1C3A}</a:tableStyleId>
              </a:tblPr>
              <a:tblGrid>
                <a:gridCol w="1447800"/>
                <a:gridCol w="1447800"/>
              </a:tblGrid>
              <a:tr h="425073">
                <a:tc>
                  <a:txBody>
                    <a:bodyPr/>
                    <a:lstStyle/>
                    <a:p>
                      <a:r>
                        <a:rPr lang="bn-IN" dirty="0" smtClean="0">
                          <a:latin typeface="NikoshBAN" pitchFamily="2" charset="0"/>
                          <a:cs typeface="NikoshBAN" pitchFamily="2" charset="0"/>
                        </a:rPr>
                        <a:t>বর্গ</a:t>
                      </a:r>
                      <a:r>
                        <a:rPr lang="bn-IN" baseline="0" dirty="0" smtClean="0">
                          <a:latin typeface="NikoshBAN" pitchFamily="2" charset="0"/>
                          <a:cs typeface="NikoshBAN" pitchFamily="2" charset="0"/>
                        </a:rPr>
                        <a:t> সংখ্যা </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সংখ্যা</a:t>
                      </a:r>
                      <a:r>
                        <a:rPr lang="bn-IN" baseline="0" dirty="0" smtClean="0">
                          <a:latin typeface="NikoshBAN" pitchFamily="2" charset="0"/>
                          <a:cs typeface="NikoshBAN" pitchFamily="2" charset="0"/>
                        </a:rPr>
                        <a:t> </a:t>
                      </a:r>
                      <a:endParaRPr lang="en-US" dirty="0">
                        <a:latin typeface="NikoshBAN" pitchFamily="2" charset="0"/>
                        <a:cs typeface="NikoshBAN" pitchFamily="2" charset="0"/>
                      </a:endParaRPr>
                    </a:p>
                  </a:txBody>
                  <a:tcPr/>
                </a:tc>
              </a:tr>
              <a:tr h="946527">
                <a:tc>
                  <a:txBody>
                    <a:bodyPr/>
                    <a:lstStyle/>
                    <a:p>
                      <a:r>
                        <a:rPr lang="bn-IN" dirty="0" smtClean="0">
                          <a:latin typeface="NikoshBAN" pitchFamily="2" charset="0"/>
                          <a:cs typeface="NikoshBAN" pitchFamily="2" charset="0"/>
                        </a:rPr>
                        <a:t>১</a:t>
                      </a:r>
                    </a:p>
                    <a:p>
                      <a:r>
                        <a:rPr lang="bn-IN" dirty="0" smtClean="0">
                          <a:latin typeface="NikoshBAN" pitchFamily="2" charset="0"/>
                          <a:cs typeface="NikoshBAN" pitchFamily="2" charset="0"/>
                        </a:rPr>
                        <a:t>৮১</a:t>
                      </a:r>
                    </a:p>
                    <a:p>
                      <a:r>
                        <a:rPr lang="bn-IN" dirty="0" smtClean="0">
                          <a:latin typeface="NikoshBAN" pitchFamily="2" charset="0"/>
                          <a:cs typeface="NikoshBAN" pitchFamily="2" charset="0"/>
                        </a:rPr>
                        <a:t>১২১</a:t>
                      </a:r>
                    </a:p>
                    <a:p>
                      <a:r>
                        <a:rPr lang="bn-IN" dirty="0" smtClean="0">
                          <a:latin typeface="NikoshBAN" pitchFamily="2" charset="0"/>
                          <a:cs typeface="NikoshBAN" pitchFamily="2" charset="0"/>
                        </a:rPr>
                        <a:t>৩৬১ </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১</a:t>
                      </a:r>
                    </a:p>
                    <a:p>
                      <a:r>
                        <a:rPr lang="bn-IN" dirty="0" smtClean="0">
                          <a:latin typeface="NikoshBAN" pitchFamily="2" charset="0"/>
                          <a:cs typeface="NikoshBAN" pitchFamily="2" charset="0"/>
                        </a:rPr>
                        <a:t>৯</a:t>
                      </a:r>
                    </a:p>
                    <a:p>
                      <a:r>
                        <a:rPr lang="bn-IN" dirty="0" smtClean="0">
                          <a:latin typeface="NikoshBAN" pitchFamily="2" charset="0"/>
                          <a:cs typeface="NikoshBAN" pitchFamily="2" charset="0"/>
                        </a:rPr>
                        <a:t>১১</a:t>
                      </a:r>
                    </a:p>
                    <a:p>
                      <a:r>
                        <a:rPr lang="bn-IN" dirty="0" smtClean="0">
                          <a:latin typeface="NikoshBAN" pitchFamily="2" charset="0"/>
                          <a:cs typeface="NikoshBAN" pitchFamily="2" charset="0"/>
                        </a:rPr>
                        <a:t>১৯</a:t>
                      </a:r>
                      <a:endParaRPr lang="en-US" dirty="0">
                        <a:latin typeface="NikoshBAN" pitchFamily="2" charset="0"/>
                        <a:cs typeface="NikoshBAN" pitchFamily="2" charset="0"/>
                      </a:endParaRPr>
                    </a:p>
                  </a:txBody>
                  <a:tcPr/>
                </a:tc>
              </a:tr>
            </a:tbl>
          </a:graphicData>
        </a:graphic>
      </p:graphicFrame>
      <p:sp>
        <p:nvSpPr>
          <p:cNvPr id="4" name="TextBox 3"/>
          <p:cNvSpPr txBox="1"/>
          <p:nvPr/>
        </p:nvSpPr>
        <p:spPr>
          <a:xfrm>
            <a:off x="152400" y="2438400"/>
            <a:ext cx="8991600" cy="461665"/>
          </a:xfrm>
          <a:prstGeom prst="rect">
            <a:avLst/>
          </a:prstGeom>
          <a:noFill/>
        </p:spPr>
        <p:txBody>
          <a:bodyPr wrap="square" rtlCol="0">
            <a:spAutoFit/>
          </a:bodyPr>
          <a:lstStyle/>
          <a:p>
            <a:r>
              <a:rPr lang="bn-IN" sz="2400" b="1" dirty="0" smtClean="0">
                <a:latin typeface="NikoshBAN" pitchFamily="2" charset="0"/>
                <a:cs typeface="NikoshBAN" pitchFamily="2" charset="0"/>
              </a:rPr>
              <a:t>কোনো সংখ্যার একক স্থানীয় অংক  ৩ বা ৭ হলে এর বর্গ সংখ্যার একক স্থানীয় অংক কী হবে ?</a:t>
            </a:r>
            <a:endParaRPr lang="en-US" sz="2400" b="1" dirty="0">
              <a:latin typeface="NikoshBAN" pitchFamily="2" charset="0"/>
              <a:cs typeface="NikoshBAN" pitchFamily="2" charset="0"/>
            </a:endParaRPr>
          </a:p>
        </p:txBody>
      </p:sp>
      <p:graphicFrame>
        <p:nvGraphicFramePr>
          <p:cNvPr id="5" name="Table 4"/>
          <p:cNvGraphicFramePr>
            <a:graphicFrameLocks noGrp="1"/>
          </p:cNvGraphicFramePr>
          <p:nvPr/>
        </p:nvGraphicFramePr>
        <p:xfrm>
          <a:off x="838200" y="3048000"/>
          <a:ext cx="2971800" cy="1285240"/>
        </p:xfrm>
        <a:graphic>
          <a:graphicData uri="http://schemas.openxmlformats.org/drawingml/2006/table">
            <a:tbl>
              <a:tblPr firstRow="1" bandRow="1">
                <a:tableStyleId>{5C22544A-7EE6-4342-B048-85BDC9FD1C3A}</a:tableStyleId>
              </a:tblPr>
              <a:tblGrid>
                <a:gridCol w="1485900"/>
                <a:gridCol w="1485900"/>
              </a:tblGrid>
              <a:tr h="370840">
                <a:tc>
                  <a:txBody>
                    <a:bodyPr/>
                    <a:lstStyle/>
                    <a:p>
                      <a:r>
                        <a:rPr lang="bn-IN" dirty="0" smtClean="0">
                          <a:latin typeface="NikoshBAN" pitchFamily="2" charset="0"/>
                          <a:cs typeface="NikoshBAN" pitchFamily="2" charset="0"/>
                        </a:rPr>
                        <a:t>বর্গ</a:t>
                      </a:r>
                      <a:r>
                        <a:rPr lang="bn-IN" baseline="0" dirty="0" smtClean="0">
                          <a:latin typeface="NikoshBAN" pitchFamily="2" charset="0"/>
                          <a:cs typeface="NikoshBAN" pitchFamily="2" charset="0"/>
                        </a:rPr>
                        <a:t>  সংখ্যা  </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সংখ্যা</a:t>
                      </a:r>
                      <a:r>
                        <a:rPr lang="bn-IN" baseline="0" dirty="0" smtClean="0">
                          <a:latin typeface="NikoshBAN" pitchFamily="2" charset="0"/>
                          <a:cs typeface="NikoshBAN" pitchFamily="2" charset="0"/>
                        </a:rPr>
                        <a:t> </a:t>
                      </a:r>
                      <a:endParaRPr lang="en-US" dirty="0">
                        <a:latin typeface="NikoshBAN" pitchFamily="2" charset="0"/>
                        <a:cs typeface="NikoshBAN" pitchFamily="2" charset="0"/>
                      </a:endParaRPr>
                    </a:p>
                  </a:txBody>
                  <a:tcPr/>
                </a:tc>
              </a:tr>
              <a:tr h="370840">
                <a:tc>
                  <a:txBody>
                    <a:bodyPr/>
                    <a:lstStyle/>
                    <a:p>
                      <a:r>
                        <a:rPr lang="bn-IN" dirty="0" smtClean="0">
                          <a:latin typeface="NikoshBAN" pitchFamily="2" charset="0"/>
                          <a:cs typeface="NikoshBAN" pitchFamily="2" charset="0"/>
                        </a:rPr>
                        <a:t>৯</a:t>
                      </a:r>
                    </a:p>
                    <a:p>
                      <a:r>
                        <a:rPr lang="bn-IN" dirty="0" smtClean="0">
                          <a:latin typeface="NikoshBAN" pitchFamily="2" charset="0"/>
                          <a:cs typeface="NikoshBAN" pitchFamily="2" charset="0"/>
                        </a:rPr>
                        <a:t>৪৯</a:t>
                      </a:r>
                    </a:p>
                    <a:p>
                      <a:r>
                        <a:rPr lang="bn-IN" dirty="0" smtClean="0">
                          <a:latin typeface="NikoshBAN" pitchFamily="2" charset="0"/>
                          <a:cs typeface="NikoshBAN" pitchFamily="2" charset="0"/>
                        </a:rPr>
                        <a:t>১৬৯</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৩</a:t>
                      </a:r>
                    </a:p>
                    <a:p>
                      <a:r>
                        <a:rPr lang="bn-IN" dirty="0" smtClean="0">
                          <a:latin typeface="NikoshBAN" pitchFamily="2" charset="0"/>
                          <a:cs typeface="NikoshBAN" pitchFamily="2" charset="0"/>
                        </a:rPr>
                        <a:t>৭</a:t>
                      </a:r>
                    </a:p>
                    <a:p>
                      <a:r>
                        <a:rPr lang="bn-IN" dirty="0" smtClean="0">
                          <a:latin typeface="NikoshBAN" pitchFamily="2" charset="0"/>
                          <a:cs typeface="NikoshBAN" pitchFamily="2" charset="0"/>
                        </a:rPr>
                        <a:t>১৩</a:t>
                      </a:r>
                      <a:endParaRPr lang="en-US" dirty="0">
                        <a:latin typeface="NikoshBAN" pitchFamily="2" charset="0"/>
                        <a:cs typeface="NikoshBAN" pitchFamily="2" charset="0"/>
                      </a:endParaRPr>
                    </a:p>
                  </a:txBody>
                  <a:tcPr/>
                </a:tc>
              </a:tr>
            </a:tbl>
          </a:graphicData>
        </a:graphic>
      </p:graphicFrame>
      <p:sp>
        <p:nvSpPr>
          <p:cNvPr id="6" name="TextBox 5"/>
          <p:cNvSpPr txBox="1"/>
          <p:nvPr/>
        </p:nvSpPr>
        <p:spPr>
          <a:xfrm>
            <a:off x="228600" y="4572000"/>
            <a:ext cx="8915400" cy="461665"/>
          </a:xfrm>
          <a:prstGeom prst="rect">
            <a:avLst/>
          </a:prstGeom>
          <a:noFill/>
        </p:spPr>
        <p:txBody>
          <a:bodyPr wrap="square" rtlCol="0">
            <a:spAutoFit/>
          </a:bodyPr>
          <a:lstStyle/>
          <a:p>
            <a:r>
              <a:rPr lang="bn-IN" sz="2400" b="1" dirty="0" smtClean="0">
                <a:latin typeface="NikoshBAN" pitchFamily="2" charset="0"/>
                <a:cs typeface="NikoshBAN" pitchFamily="2" charset="0"/>
              </a:rPr>
              <a:t>কোনো সংখ্যার একক স্থানীয় অংক ৪ বা ৬ হলে এর বর্গ সংখ্যার একক স্থানীয় অংক কী হবে ?</a:t>
            </a:r>
            <a:r>
              <a:rPr lang="bn-IN" dirty="0" smtClean="0">
                <a:latin typeface="NikoshBAN" pitchFamily="2" charset="0"/>
                <a:cs typeface="NikoshBAN" pitchFamily="2" charset="0"/>
              </a:rPr>
              <a:t> </a:t>
            </a:r>
            <a:endParaRPr lang="en-US" dirty="0">
              <a:latin typeface="NikoshBAN" pitchFamily="2" charset="0"/>
              <a:cs typeface="NikoshBAN" pitchFamily="2" charset="0"/>
            </a:endParaRPr>
          </a:p>
        </p:txBody>
      </p:sp>
      <p:graphicFrame>
        <p:nvGraphicFramePr>
          <p:cNvPr id="7" name="Table 6"/>
          <p:cNvGraphicFramePr>
            <a:graphicFrameLocks noGrp="1"/>
          </p:cNvGraphicFramePr>
          <p:nvPr/>
        </p:nvGraphicFramePr>
        <p:xfrm>
          <a:off x="914400" y="5105400"/>
          <a:ext cx="3124200" cy="1554480"/>
        </p:xfrm>
        <a:graphic>
          <a:graphicData uri="http://schemas.openxmlformats.org/drawingml/2006/table">
            <a:tbl>
              <a:tblPr firstRow="1" bandRow="1">
                <a:tableStyleId>{5C22544A-7EE6-4342-B048-85BDC9FD1C3A}</a:tableStyleId>
              </a:tblPr>
              <a:tblGrid>
                <a:gridCol w="1562100"/>
                <a:gridCol w="1562100"/>
              </a:tblGrid>
              <a:tr h="295238">
                <a:tc>
                  <a:txBody>
                    <a:bodyPr/>
                    <a:lstStyle/>
                    <a:p>
                      <a:r>
                        <a:rPr lang="bn-IN" dirty="0" smtClean="0">
                          <a:latin typeface="NikoshBAN" pitchFamily="2" charset="0"/>
                          <a:cs typeface="NikoshBAN" pitchFamily="2" charset="0"/>
                        </a:rPr>
                        <a:t>বর্গ</a:t>
                      </a:r>
                      <a:r>
                        <a:rPr lang="bn-IN" baseline="0" dirty="0" smtClean="0">
                          <a:latin typeface="NikoshBAN" pitchFamily="2" charset="0"/>
                          <a:cs typeface="NikoshBAN" pitchFamily="2" charset="0"/>
                        </a:rPr>
                        <a:t> সংখ্যা </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সংখ্যা</a:t>
                      </a:r>
                      <a:r>
                        <a:rPr lang="bn-IN" baseline="0" dirty="0" smtClean="0">
                          <a:latin typeface="NikoshBAN" pitchFamily="2" charset="0"/>
                          <a:cs typeface="NikoshBAN" pitchFamily="2" charset="0"/>
                        </a:rPr>
                        <a:t> </a:t>
                      </a:r>
                      <a:endParaRPr lang="en-US" dirty="0">
                        <a:latin typeface="NikoshBAN" pitchFamily="2" charset="0"/>
                        <a:cs typeface="NikoshBAN" pitchFamily="2" charset="0"/>
                      </a:endParaRPr>
                    </a:p>
                  </a:txBody>
                  <a:tcPr/>
                </a:tc>
              </a:tr>
              <a:tr h="959522">
                <a:tc>
                  <a:txBody>
                    <a:bodyPr/>
                    <a:lstStyle/>
                    <a:p>
                      <a:r>
                        <a:rPr lang="bn-IN" dirty="0" smtClean="0">
                          <a:latin typeface="NikoshBAN" pitchFamily="2" charset="0"/>
                          <a:cs typeface="NikoshBAN" pitchFamily="2" charset="0"/>
                        </a:rPr>
                        <a:t>১৬</a:t>
                      </a:r>
                    </a:p>
                    <a:p>
                      <a:r>
                        <a:rPr lang="bn-IN" dirty="0" smtClean="0">
                          <a:latin typeface="NikoshBAN" pitchFamily="2" charset="0"/>
                          <a:cs typeface="NikoshBAN" pitchFamily="2" charset="0"/>
                        </a:rPr>
                        <a:t>৩৬</a:t>
                      </a:r>
                    </a:p>
                    <a:p>
                      <a:r>
                        <a:rPr lang="bn-IN" dirty="0" smtClean="0">
                          <a:latin typeface="NikoshBAN" pitchFamily="2" charset="0"/>
                          <a:cs typeface="NikoshBAN" pitchFamily="2" charset="0"/>
                        </a:rPr>
                        <a:t>১৯৬</a:t>
                      </a:r>
                    </a:p>
                    <a:p>
                      <a:r>
                        <a:rPr lang="bn-IN" dirty="0" smtClean="0">
                          <a:latin typeface="NikoshBAN" pitchFamily="2" charset="0"/>
                          <a:cs typeface="NikoshBAN" pitchFamily="2" charset="0"/>
                        </a:rPr>
                        <a:t>২৫৬</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৪</a:t>
                      </a:r>
                    </a:p>
                    <a:p>
                      <a:r>
                        <a:rPr lang="bn-IN" dirty="0" smtClean="0">
                          <a:latin typeface="NikoshBAN" pitchFamily="2" charset="0"/>
                          <a:cs typeface="NikoshBAN" pitchFamily="2" charset="0"/>
                        </a:rPr>
                        <a:t>৬</a:t>
                      </a:r>
                    </a:p>
                    <a:p>
                      <a:r>
                        <a:rPr lang="bn-IN" dirty="0" smtClean="0">
                          <a:latin typeface="NikoshBAN" pitchFamily="2" charset="0"/>
                          <a:cs typeface="NikoshBAN" pitchFamily="2" charset="0"/>
                        </a:rPr>
                        <a:t>১৪</a:t>
                      </a:r>
                    </a:p>
                    <a:p>
                      <a:r>
                        <a:rPr lang="bn-IN" dirty="0" smtClean="0">
                          <a:latin typeface="NikoshBAN" pitchFamily="2" charset="0"/>
                          <a:cs typeface="NikoshBAN" pitchFamily="2" charset="0"/>
                        </a:rPr>
                        <a:t>১৬</a:t>
                      </a:r>
                      <a:endParaRPr lang="en-US" dirty="0">
                        <a:latin typeface="NikoshBAN" pitchFamily="2" charset="0"/>
                        <a:cs typeface="NikoshBAN" pitchFamily="2"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grpId="0" nodeType="clickEffect">
                                  <p:stCondLst>
                                    <p:cond delay="0"/>
                                  </p:stCondLst>
                                  <p:childTnLst>
                                    <p:set>
                                      <p:cBhvr>
                                        <p:cTn id="6" dur="1000">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lide(fromBottom)">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plus(in)">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heel(4)">
                                      <p:cBhvr>
                                        <p:cTn id="3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0"/>
            <a:ext cx="8229600" cy="2308324"/>
          </a:xfrm>
          <a:prstGeom prst="rect">
            <a:avLst/>
          </a:prstGeom>
          <a:noFill/>
        </p:spPr>
        <p:txBody>
          <a:bodyPr wrap="square" rtlCol="0">
            <a:spAutoFit/>
          </a:bodyPr>
          <a:lstStyle/>
          <a:p>
            <a:r>
              <a:rPr lang="bn-IN" sz="2400" dirty="0" smtClean="0">
                <a:latin typeface="NikoshBAN" pitchFamily="2" charset="0"/>
                <a:cs typeface="NikoshBAN" pitchFamily="2" charset="0"/>
              </a:rPr>
              <a:t>যে সংখ্যার সর্ব ডানের অংক বা একক স্থানীয় অংক ২,৩,৭,৮ তা পূর্ণবর্গ নয় ।</a:t>
            </a:r>
          </a:p>
          <a:p>
            <a:r>
              <a:rPr lang="bn-IN" sz="2400" dirty="0" smtClean="0">
                <a:latin typeface="NikoshBAN" pitchFamily="2" charset="0"/>
                <a:cs typeface="NikoshBAN" pitchFamily="2" charset="0"/>
              </a:rPr>
              <a:t>যে সংখ্যার শেষে বিজোড় সংখ্যাক শূন্য থাকে ঐ সংখ্যা পূর্ণবর্গ নয় । </a:t>
            </a:r>
          </a:p>
          <a:p>
            <a:r>
              <a:rPr lang="bn-IN" sz="2400" dirty="0" smtClean="0">
                <a:latin typeface="NikoshBAN" pitchFamily="2" charset="0"/>
                <a:cs typeface="NikoshBAN" pitchFamily="2" charset="0"/>
              </a:rPr>
              <a:t>একক স্থানীয় অংক ১,৪,৫,৬,৯ হলে ঐ সংখ্যা পূর্ণ বর্গ হতে পারে । যেমনঃ ৮১,৬৪,২৫,৩৬,৪৯ ইত্যাদি বর্গ সংখ্যা</a:t>
            </a:r>
          </a:p>
          <a:p>
            <a:r>
              <a:rPr lang="bn-IN" sz="2400" dirty="0" smtClean="0">
                <a:latin typeface="NikoshBAN" pitchFamily="2" charset="0"/>
                <a:cs typeface="NikoshBAN" pitchFamily="2" charset="0"/>
              </a:rPr>
              <a:t>আবার সংখ্যার ডানে জোড় সংখ্যাক শূন্য থাকলে ঐ সংখ্যা পূর্ণ বর্গ হতে পারে যেমনঃ ১০০, ৪৯০০ ইত্যাদি বর্গ সংখ্যা</a:t>
            </a:r>
            <a:r>
              <a:rPr lang="bn-IN"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3" name="TextBox 2"/>
          <p:cNvSpPr txBox="1"/>
          <p:nvPr/>
        </p:nvSpPr>
        <p:spPr>
          <a:xfrm>
            <a:off x="609600" y="2819400"/>
            <a:ext cx="7239000" cy="523220"/>
          </a:xfrm>
          <a:prstGeom prst="rect">
            <a:avLst/>
          </a:prstGeom>
          <a:noFill/>
        </p:spPr>
        <p:txBody>
          <a:bodyPr wrap="square" rtlCol="0">
            <a:spAutoFit/>
          </a:bodyPr>
          <a:lstStyle/>
          <a:p>
            <a:r>
              <a:rPr lang="bn-IN" sz="2800" b="1" dirty="0" smtClean="0">
                <a:latin typeface="NikoshBAN" pitchFamily="2" charset="0"/>
                <a:cs typeface="NikoshBAN" pitchFamily="2" charset="0"/>
              </a:rPr>
              <a:t>নিচে বর্গমূল সহ কয়েকটি পূর্ণ বর্গ সংখ্যার তালিকা দেওয়া হল</a:t>
            </a:r>
            <a:r>
              <a:rPr lang="bn-IN" b="1" dirty="0" smtClean="0">
                <a:latin typeface="NikoshBAN" pitchFamily="2" charset="0"/>
                <a:cs typeface="NikoshBAN" pitchFamily="2" charset="0"/>
              </a:rPr>
              <a:t> </a:t>
            </a:r>
            <a:endParaRPr lang="en-US" b="1" dirty="0">
              <a:latin typeface="NikoshBAN" pitchFamily="2" charset="0"/>
              <a:cs typeface="NikoshBAN" pitchFamily="2" charset="0"/>
            </a:endParaRPr>
          </a:p>
        </p:txBody>
      </p:sp>
      <p:graphicFrame>
        <p:nvGraphicFramePr>
          <p:cNvPr id="4" name="Table 3"/>
          <p:cNvGraphicFramePr>
            <a:graphicFrameLocks noGrp="1"/>
          </p:cNvGraphicFramePr>
          <p:nvPr/>
        </p:nvGraphicFramePr>
        <p:xfrm>
          <a:off x="228600" y="3657600"/>
          <a:ext cx="8001000" cy="2966720"/>
        </p:xfrm>
        <a:graphic>
          <a:graphicData uri="http://schemas.openxmlformats.org/drawingml/2006/table">
            <a:tbl>
              <a:tblPr firstRow="1" bandRow="1">
                <a:tableStyleId>{5C22544A-7EE6-4342-B048-85BDC9FD1C3A}</a:tableStyleId>
              </a:tblPr>
              <a:tblGrid>
                <a:gridCol w="1333500"/>
                <a:gridCol w="1333500"/>
                <a:gridCol w="1333500"/>
                <a:gridCol w="1333500"/>
                <a:gridCol w="1333500"/>
                <a:gridCol w="1333500"/>
              </a:tblGrid>
              <a:tr h="370840">
                <a:tc>
                  <a:txBody>
                    <a:bodyPr/>
                    <a:lstStyle/>
                    <a:p>
                      <a:r>
                        <a:rPr lang="bn-IN" dirty="0" smtClean="0">
                          <a:latin typeface="NikoshBAN" pitchFamily="2" charset="0"/>
                          <a:cs typeface="NikoshBAN" pitchFamily="2" charset="0"/>
                        </a:rPr>
                        <a:t>বর্গ</a:t>
                      </a:r>
                      <a:r>
                        <a:rPr lang="bn-IN" baseline="0" dirty="0" smtClean="0">
                          <a:latin typeface="NikoshBAN" pitchFamily="2" charset="0"/>
                          <a:cs typeface="NikoshBAN" pitchFamily="2" charset="0"/>
                        </a:rPr>
                        <a:t> সং খ্যা </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বর্গ</a:t>
                      </a:r>
                      <a:r>
                        <a:rPr lang="bn-IN" baseline="0" dirty="0" smtClean="0">
                          <a:latin typeface="NikoshBAN" pitchFamily="2" charset="0"/>
                          <a:cs typeface="NikoshBAN" pitchFamily="2" charset="0"/>
                        </a:rPr>
                        <a:t> মূল </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বর্গ</a:t>
                      </a:r>
                      <a:r>
                        <a:rPr lang="bn-IN" baseline="0" dirty="0" smtClean="0">
                          <a:latin typeface="NikoshBAN" pitchFamily="2" charset="0"/>
                          <a:cs typeface="NikoshBAN" pitchFamily="2" charset="0"/>
                        </a:rPr>
                        <a:t> সংখ্যা </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বর্গ</a:t>
                      </a:r>
                      <a:r>
                        <a:rPr lang="bn-IN" baseline="0" dirty="0" smtClean="0">
                          <a:latin typeface="NikoshBAN" pitchFamily="2" charset="0"/>
                          <a:cs typeface="NikoshBAN" pitchFamily="2" charset="0"/>
                        </a:rPr>
                        <a:t> মূল</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 বর্গ</a:t>
                      </a:r>
                      <a:r>
                        <a:rPr lang="bn-IN" baseline="0" dirty="0" smtClean="0">
                          <a:latin typeface="NikoshBAN" pitchFamily="2" charset="0"/>
                          <a:cs typeface="NikoshBAN" pitchFamily="2" charset="0"/>
                        </a:rPr>
                        <a:t> সংখ্যা </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বর্গ</a:t>
                      </a:r>
                      <a:r>
                        <a:rPr lang="bn-IN" baseline="0" dirty="0" smtClean="0">
                          <a:latin typeface="NikoshBAN" pitchFamily="2" charset="0"/>
                          <a:cs typeface="NikoshBAN" pitchFamily="2" charset="0"/>
                        </a:rPr>
                        <a:t> মূল </a:t>
                      </a:r>
                      <a:endParaRPr lang="en-US" dirty="0">
                        <a:latin typeface="NikoshBAN" pitchFamily="2" charset="0"/>
                        <a:cs typeface="NikoshBAN" pitchFamily="2" charset="0"/>
                      </a:endParaRPr>
                    </a:p>
                  </a:txBody>
                  <a:tcPr/>
                </a:tc>
              </a:tr>
              <a:tr h="370840">
                <a:tc>
                  <a:txBody>
                    <a:bodyPr/>
                    <a:lstStyle/>
                    <a:p>
                      <a:r>
                        <a:rPr lang="bn-IN" dirty="0" smtClean="0">
                          <a:latin typeface="NikoshBAN" pitchFamily="2" charset="0"/>
                          <a:cs typeface="NikoshBAN" pitchFamily="2" charset="0"/>
                        </a:rPr>
                        <a:t>১</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 ১</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৬৪</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৮</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২২৫</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১৫</a:t>
                      </a:r>
                      <a:endParaRPr lang="en-US" dirty="0">
                        <a:latin typeface="NikoshBAN" pitchFamily="2" charset="0"/>
                        <a:cs typeface="NikoshBAN" pitchFamily="2" charset="0"/>
                      </a:endParaRPr>
                    </a:p>
                  </a:txBody>
                  <a:tcPr/>
                </a:tc>
              </a:tr>
              <a:tr h="370840">
                <a:tc>
                  <a:txBody>
                    <a:bodyPr/>
                    <a:lstStyle/>
                    <a:p>
                      <a:r>
                        <a:rPr lang="bn-IN" dirty="0" smtClean="0">
                          <a:latin typeface="NikoshBAN" pitchFamily="2" charset="0"/>
                          <a:cs typeface="NikoshBAN" pitchFamily="2" charset="0"/>
                        </a:rPr>
                        <a:t>৪</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২</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৮১</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৯</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২৫৬</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১৬</a:t>
                      </a:r>
                      <a:endParaRPr lang="en-US" dirty="0">
                        <a:latin typeface="NikoshBAN" pitchFamily="2" charset="0"/>
                        <a:cs typeface="NikoshBAN" pitchFamily="2" charset="0"/>
                      </a:endParaRPr>
                    </a:p>
                  </a:txBody>
                  <a:tcPr/>
                </a:tc>
              </a:tr>
              <a:tr h="370840">
                <a:tc>
                  <a:txBody>
                    <a:bodyPr/>
                    <a:lstStyle/>
                    <a:p>
                      <a:r>
                        <a:rPr lang="bn-IN" dirty="0" smtClean="0">
                          <a:latin typeface="NikoshBAN" pitchFamily="2" charset="0"/>
                          <a:cs typeface="NikoshBAN" pitchFamily="2" charset="0"/>
                        </a:rPr>
                        <a:t>৯</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৩</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১০০</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১০</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২৮৯</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১৭</a:t>
                      </a:r>
                      <a:endParaRPr lang="en-US" dirty="0">
                        <a:latin typeface="NikoshBAN" pitchFamily="2" charset="0"/>
                        <a:cs typeface="NikoshBAN" pitchFamily="2" charset="0"/>
                      </a:endParaRPr>
                    </a:p>
                  </a:txBody>
                  <a:tcPr/>
                </a:tc>
              </a:tr>
              <a:tr h="370840">
                <a:tc>
                  <a:txBody>
                    <a:bodyPr/>
                    <a:lstStyle/>
                    <a:p>
                      <a:r>
                        <a:rPr lang="bn-IN" dirty="0" smtClean="0">
                          <a:latin typeface="NikoshBAN" pitchFamily="2" charset="0"/>
                          <a:cs typeface="NikoshBAN" pitchFamily="2" charset="0"/>
                        </a:rPr>
                        <a:t>১৬</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৪</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১২১</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১১</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৩২৪</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১৮</a:t>
                      </a:r>
                      <a:endParaRPr lang="en-US" dirty="0">
                        <a:latin typeface="NikoshBAN" pitchFamily="2" charset="0"/>
                        <a:cs typeface="NikoshBAN" pitchFamily="2" charset="0"/>
                      </a:endParaRPr>
                    </a:p>
                  </a:txBody>
                  <a:tcPr/>
                </a:tc>
              </a:tr>
              <a:tr h="370840">
                <a:tc>
                  <a:txBody>
                    <a:bodyPr/>
                    <a:lstStyle/>
                    <a:p>
                      <a:r>
                        <a:rPr lang="bn-IN" dirty="0" smtClean="0">
                          <a:latin typeface="NikoshBAN" pitchFamily="2" charset="0"/>
                          <a:cs typeface="NikoshBAN" pitchFamily="2" charset="0"/>
                        </a:rPr>
                        <a:t>২৫</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৫</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১৪৪</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১২</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৩৬১</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১৯</a:t>
                      </a:r>
                      <a:endParaRPr lang="en-US" dirty="0">
                        <a:latin typeface="NikoshBAN" pitchFamily="2" charset="0"/>
                        <a:cs typeface="NikoshBAN" pitchFamily="2" charset="0"/>
                      </a:endParaRPr>
                    </a:p>
                  </a:txBody>
                  <a:tcPr/>
                </a:tc>
              </a:tr>
              <a:tr h="370840">
                <a:tc>
                  <a:txBody>
                    <a:bodyPr/>
                    <a:lstStyle/>
                    <a:p>
                      <a:r>
                        <a:rPr lang="bn-IN" dirty="0" smtClean="0">
                          <a:latin typeface="NikoshBAN" pitchFamily="2" charset="0"/>
                          <a:cs typeface="NikoshBAN" pitchFamily="2" charset="0"/>
                        </a:rPr>
                        <a:t>৩৬</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৬</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১৬৯</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১৩</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৪০০</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২০</a:t>
                      </a:r>
                      <a:endParaRPr lang="en-US" dirty="0">
                        <a:latin typeface="NikoshBAN" pitchFamily="2" charset="0"/>
                        <a:cs typeface="NikoshBAN" pitchFamily="2" charset="0"/>
                      </a:endParaRPr>
                    </a:p>
                  </a:txBody>
                  <a:tcPr/>
                </a:tc>
              </a:tr>
              <a:tr h="370840">
                <a:tc>
                  <a:txBody>
                    <a:bodyPr/>
                    <a:lstStyle/>
                    <a:p>
                      <a:r>
                        <a:rPr lang="bn-IN" dirty="0" smtClean="0">
                          <a:latin typeface="NikoshBAN" pitchFamily="2" charset="0"/>
                          <a:cs typeface="NikoshBAN" pitchFamily="2" charset="0"/>
                        </a:rPr>
                        <a:t>৪৯</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৭</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১৯৬</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১৪</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৪৪১ </a:t>
                      </a:r>
                      <a:endParaRPr lang="en-US"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২১</a:t>
                      </a:r>
                      <a:endParaRPr lang="en-US" dirty="0">
                        <a:latin typeface="NikoshBAN" pitchFamily="2" charset="0"/>
                        <a:cs typeface="NikoshBAN" pitchFamily="2"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62000"/>
            <a:ext cx="9144000" cy="5786199"/>
          </a:xfrm>
          <a:prstGeom prst="rect">
            <a:avLst/>
          </a:prstGeom>
          <a:noFill/>
        </p:spPr>
        <p:txBody>
          <a:bodyPr wrap="square" rtlCol="0">
            <a:spAutoFit/>
          </a:bodyPr>
          <a:lstStyle/>
          <a:p>
            <a:r>
              <a:rPr lang="bn-IN" sz="3200" b="1" dirty="0" smtClean="0">
                <a:latin typeface="NikoshBAN" pitchFamily="2" charset="0"/>
                <a:cs typeface="NikoshBAN" pitchFamily="2" charset="0"/>
              </a:rPr>
              <a:t>মৌলিক গুণনীয়কের সাহায্যে বর্গমূল করার নিয়মঃ</a:t>
            </a:r>
          </a:p>
          <a:p>
            <a:r>
              <a:rPr lang="bn-IN" sz="2400" dirty="0" smtClean="0">
                <a:latin typeface="NikoshBAN" pitchFamily="2" charset="0"/>
                <a:cs typeface="NikoshBAN" pitchFamily="2" charset="0"/>
              </a:rPr>
              <a:t>১৬ কে মৌলিক গুণনীয়কে বিশ্লেষণ করে পাই </a:t>
            </a:r>
          </a:p>
          <a:p>
            <a:r>
              <a:rPr lang="bn-IN" sz="2400" dirty="0" smtClean="0">
                <a:latin typeface="NikoshBAN" pitchFamily="2" charset="0"/>
                <a:cs typeface="NikoshBAN" pitchFamily="2" charset="0"/>
              </a:rPr>
              <a:t>১৬=২</a:t>
            </a:r>
            <a:r>
              <a:rPr lang="en-US" sz="2400" dirty="0" smtClean="0">
                <a:latin typeface="NikoshBAN" pitchFamily="2" charset="0"/>
                <a:cs typeface="NikoshBAN" pitchFamily="2" charset="0"/>
              </a:rPr>
              <a:t>x</a:t>
            </a:r>
            <a:r>
              <a:rPr lang="bn-IN" sz="2400" dirty="0" smtClean="0">
                <a:latin typeface="NikoshBAN" pitchFamily="2" charset="0"/>
                <a:cs typeface="NikoshBAN" pitchFamily="2" charset="0"/>
              </a:rPr>
              <a:t>২</a:t>
            </a:r>
            <a:r>
              <a:rPr lang="en-US" sz="2400" dirty="0" smtClean="0">
                <a:latin typeface="NikoshBAN" pitchFamily="2" charset="0"/>
                <a:cs typeface="NikoshBAN" pitchFamily="2" charset="0"/>
              </a:rPr>
              <a:t>x</a:t>
            </a:r>
            <a:r>
              <a:rPr lang="bn-IN" sz="2400" dirty="0" smtClean="0">
                <a:latin typeface="NikoshBAN" pitchFamily="2" charset="0"/>
                <a:cs typeface="NikoshBAN" pitchFamily="2" charset="0"/>
              </a:rPr>
              <a:t>২</a:t>
            </a:r>
            <a:r>
              <a:rPr lang="en-US" sz="2400" dirty="0" smtClean="0">
                <a:latin typeface="NikoshBAN" pitchFamily="2" charset="0"/>
                <a:cs typeface="NikoshBAN" pitchFamily="2" charset="0"/>
              </a:rPr>
              <a:t>x</a:t>
            </a:r>
            <a:r>
              <a:rPr lang="bn-IN" sz="2400" dirty="0" smtClean="0">
                <a:latin typeface="NikoshBAN" pitchFamily="2" charset="0"/>
                <a:cs typeface="NikoshBAN" pitchFamily="2" charset="0"/>
              </a:rPr>
              <a:t>২ </a:t>
            </a:r>
            <a:r>
              <a:rPr lang="en-US" sz="2400" dirty="0" smtClean="0">
                <a:latin typeface="NikoshBAN" pitchFamily="2" charset="0"/>
                <a:cs typeface="NikoshBAN" pitchFamily="2" charset="0"/>
              </a:rPr>
              <a:t>=(2x2)x(2x2)</a:t>
            </a:r>
          </a:p>
          <a:p>
            <a:r>
              <a:rPr lang="en-US" sz="2400" dirty="0" err="1" smtClean="0">
                <a:latin typeface="NikoshBAN" pitchFamily="2" charset="0"/>
                <a:cs typeface="NikoshBAN" pitchFamily="2" charset="0"/>
              </a:rPr>
              <a:t>প্রতি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জোড়া</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থেকে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একটি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গুণনীয়ক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নিয়ে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পাই</a:t>
            </a:r>
            <a:r>
              <a:rPr lang="en-US" sz="2400" dirty="0" smtClean="0">
                <a:latin typeface="NikoshBAN" pitchFamily="2" charset="0"/>
                <a:cs typeface="NikoshBAN" pitchFamily="2" charset="0"/>
              </a:rPr>
              <a:t>,(২x২)=৪</a:t>
            </a:r>
          </a:p>
          <a:p>
            <a:r>
              <a:rPr lang="en-US" sz="2400" dirty="0" smtClean="0">
                <a:latin typeface="NikoshBAN" pitchFamily="2" charset="0"/>
                <a:cs typeface="NikoshBAN" pitchFamily="2" charset="0"/>
              </a:rPr>
              <a:t>16 </a:t>
            </a:r>
            <a:r>
              <a:rPr lang="en-US" sz="2400" dirty="0" err="1" smtClean="0">
                <a:latin typeface="NikoshBAN" pitchFamily="2" charset="0"/>
                <a:cs typeface="NikoshBAN" pitchFamily="2" charset="0"/>
              </a:rPr>
              <a:t>এর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বর্গমূল</a:t>
            </a:r>
            <a:r>
              <a:rPr lang="en-US" sz="2400" dirty="0" smtClean="0">
                <a:latin typeface="NikoshBAN" pitchFamily="2" charset="0"/>
                <a:cs typeface="NikoshBAN" pitchFamily="2" charset="0"/>
              </a:rPr>
              <a:t>= </a:t>
            </a:r>
            <a:r>
              <a:rPr lang="bn-IN" sz="2400" dirty="0" smtClean="0">
                <a:latin typeface="NikoshBAN" pitchFamily="2" charset="0"/>
                <a:cs typeface="NikoshBAN" pitchFamily="2" charset="0"/>
              </a:rPr>
              <a:t>৪ </a:t>
            </a:r>
          </a:p>
          <a:p>
            <a:r>
              <a:rPr lang="bn-IN" sz="2400" dirty="0" smtClean="0">
                <a:latin typeface="NikoshBAN" pitchFamily="2" charset="0"/>
                <a:cs typeface="NikoshBAN" pitchFamily="2" charset="0"/>
              </a:rPr>
              <a:t>আবার ৩৬ কে মৌলিক গুণনীয়কে বিশ্লেষণ করে পাই</a:t>
            </a:r>
            <a:r>
              <a:rPr lang="en-US" sz="2400" dirty="0" smtClean="0">
                <a:latin typeface="NikoshBAN" pitchFamily="2" charset="0"/>
                <a:cs typeface="NikoshBAN" pitchFamily="2" charset="0"/>
              </a:rPr>
              <a:t> </a:t>
            </a:r>
            <a:endParaRPr lang="bn-IN" sz="2400" dirty="0" smtClean="0">
              <a:latin typeface="NikoshBAN" pitchFamily="2" charset="0"/>
              <a:cs typeface="NikoshBAN" pitchFamily="2" charset="0"/>
            </a:endParaRPr>
          </a:p>
          <a:p>
            <a:r>
              <a:rPr lang="bn-IN" sz="2400" dirty="0" smtClean="0">
                <a:latin typeface="NikoshBAN" pitchFamily="2" charset="0"/>
                <a:cs typeface="NikoshBAN" pitchFamily="2" charset="0"/>
              </a:rPr>
              <a:t>৩৬=২</a:t>
            </a:r>
            <a:r>
              <a:rPr lang="en-US" sz="2400" dirty="0" smtClean="0">
                <a:latin typeface="NikoshBAN" pitchFamily="2" charset="0"/>
                <a:cs typeface="NikoshBAN" pitchFamily="2" charset="0"/>
              </a:rPr>
              <a:t>x</a:t>
            </a:r>
            <a:r>
              <a:rPr lang="bn-IN" sz="2400" dirty="0" smtClean="0">
                <a:latin typeface="NikoshBAN" pitchFamily="2" charset="0"/>
                <a:cs typeface="NikoshBAN" pitchFamily="2" charset="0"/>
              </a:rPr>
              <a:t>২</a:t>
            </a:r>
            <a:r>
              <a:rPr lang="en-US" sz="2400" dirty="0" smtClean="0">
                <a:latin typeface="NikoshBAN" pitchFamily="2" charset="0"/>
                <a:cs typeface="NikoshBAN" pitchFamily="2" charset="0"/>
              </a:rPr>
              <a:t>x</a:t>
            </a:r>
            <a:r>
              <a:rPr lang="bn-IN" sz="2400" dirty="0" smtClean="0">
                <a:latin typeface="NikoshBAN" pitchFamily="2" charset="0"/>
                <a:cs typeface="NikoshBAN" pitchFamily="2" charset="0"/>
              </a:rPr>
              <a:t>৩</a:t>
            </a:r>
            <a:r>
              <a:rPr lang="en-US" sz="2400" dirty="0" smtClean="0">
                <a:latin typeface="NikoshBAN" pitchFamily="2" charset="0"/>
                <a:cs typeface="NikoshBAN" pitchFamily="2" charset="0"/>
              </a:rPr>
              <a:t>x</a:t>
            </a:r>
            <a:r>
              <a:rPr lang="bn-IN" sz="2400" dirty="0" smtClean="0">
                <a:latin typeface="NikoshBAN" pitchFamily="2" charset="0"/>
                <a:cs typeface="NikoshBAN" pitchFamily="2" charset="0"/>
              </a:rPr>
              <a:t>৩=(২</a:t>
            </a:r>
            <a:r>
              <a:rPr lang="en-US" sz="2400" dirty="0" smtClean="0">
                <a:latin typeface="NikoshBAN" pitchFamily="2" charset="0"/>
                <a:cs typeface="NikoshBAN" pitchFamily="2" charset="0"/>
              </a:rPr>
              <a:t>x</a:t>
            </a:r>
            <a:r>
              <a:rPr lang="bn-IN" sz="2400" dirty="0" smtClean="0">
                <a:latin typeface="NikoshBAN" pitchFamily="2" charset="0"/>
                <a:cs typeface="NikoshBAN" pitchFamily="2" charset="0"/>
              </a:rPr>
              <a:t>২)</a:t>
            </a:r>
            <a:r>
              <a:rPr lang="en-US" sz="2400" dirty="0" smtClean="0">
                <a:latin typeface="NikoshBAN" pitchFamily="2" charset="0"/>
                <a:cs typeface="NikoshBAN" pitchFamily="2" charset="0"/>
              </a:rPr>
              <a:t>x</a:t>
            </a:r>
            <a:r>
              <a:rPr lang="bn-IN" sz="2400" dirty="0" smtClean="0">
                <a:latin typeface="NikoshBAN" pitchFamily="2" charset="0"/>
                <a:cs typeface="NikoshBAN" pitchFamily="2" charset="0"/>
              </a:rPr>
              <a:t>(৩</a:t>
            </a:r>
            <a:r>
              <a:rPr lang="en-US" sz="2400" dirty="0" smtClean="0">
                <a:latin typeface="NikoshBAN" pitchFamily="2" charset="0"/>
                <a:cs typeface="NikoshBAN" pitchFamily="2" charset="0"/>
              </a:rPr>
              <a:t>x</a:t>
            </a:r>
            <a:r>
              <a:rPr lang="bn-IN" sz="2400" dirty="0" smtClean="0">
                <a:latin typeface="NikoshBAN" pitchFamily="2" charset="0"/>
                <a:cs typeface="NikoshBAN" pitchFamily="2" charset="0"/>
              </a:rPr>
              <a:t>৩) </a:t>
            </a:r>
            <a:r>
              <a:rPr lang="en-US" sz="2400" dirty="0" smtClean="0">
                <a:latin typeface="NikoshBAN" pitchFamily="2" charset="0"/>
                <a:cs typeface="NikoshBAN" pitchFamily="2" charset="0"/>
              </a:rPr>
              <a:t> </a:t>
            </a:r>
            <a:r>
              <a:rPr lang="bn-IN" sz="2400" dirty="0" smtClean="0">
                <a:latin typeface="NikoshBAN" pitchFamily="2" charset="0"/>
                <a:cs typeface="NikoshBAN" pitchFamily="2" charset="0"/>
              </a:rPr>
              <a:t> </a:t>
            </a:r>
            <a:endParaRPr lang="en-US" sz="2400" dirty="0" smtClean="0">
              <a:latin typeface="NikoshBAN" pitchFamily="2" charset="0"/>
              <a:cs typeface="NikoshBAN" pitchFamily="2" charset="0"/>
            </a:endParaRPr>
          </a:p>
          <a:p>
            <a:r>
              <a:rPr lang="en-US" sz="2400" dirty="0" err="1" smtClean="0">
                <a:latin typeface="NikoshBAN" pitchFamily="2" charset="0"/>
                <a:cs typeface="NikoshBAN" pitchFamily="2" charset="0"/>
              </a:rPr>
              <a:t>প্রতি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জোড়া</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থেকে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একটি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গুণনীয়ক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নিয়ে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পাই</a:t>
            </a:r>
            <a:r>
              <a:rPr lang="en-US" sz="2400" dirty="0" smtClean="0">
                <a:latin typeface="NikoshBAN" pitchFamily="2" charset="0"/>
                <a:cs typeface="NikoshBAN" pitchFamily="2" charset="0"/>
              </a:rPr>
              <a:t>,(২x৩)=৬</a:t>
            </a:r>
          </a:p>
          <a:p>
            <a:r>
              <a:rPr lang="en-US" sz="2400" dirty="0" smtClean="0">
                <a:latin typeface="NikoshBAN" pitchFamily="2" charset="0"/>
                <a:cs typeface="NikoshBAN" pitchFamily="2" charset="0"/>
              </a:rPr>
              <a:t>36 </a:t>
            </a:r>
            <a:r>
              <a:rPr lang="en-US" sz="2400" dirty="0" err="1" smtClean="0">
                <a:latin typeface="NikoshBAN" pitchFamily="2" charset="0"/>
                <a:cs typeface="NikoshBAN" pitchFamily="2" charset="0"/>
              </a:rPr>
              <a:t>এর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বর্গমূল</a:t>
            </a:r>
            <a:r>
              <a:rPr lang="en-US" sz="2400" dirty="0" smtClean="0">
                <a:latin typeface="NikoshBAN" pitchFamily="2" charset="0"/>
                <a:cs typeface="NikoshBAN" pitchFamily="2" charset="0"/>
              </a:rPr>
              <a:t>=৬</a:t>
            </a:r>
          </a:p>
          <a:p>
            <a:r>
              <a:rPr lang="en-US" sz="3200" b="1" dirty="0" err="1" smtClean="0">
                <a:latin typeface="NikoshBAN" pitchFamily="2" charset="0"/>
                <a:cs typeface="NikoshBAN" pitchFamily="2" charset="0"/>
              </a:rPr>
              <a:t>মৌলিক</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গুণনীয়কের</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সাহায্যে</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কোনো</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পূর্ণবর্গ</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সংখ্যার</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বর্গমূল</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করার</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নিয়মঃ</a:t>
            </a:r>
            <a:r>
              <a:rPr lang="en-US" sz="3200" dirty="0" smtClean="0">
                <a:latin typeface="NikoshBAN" pitchFamily="2" charset="0"/>
                <a:cs typeface="NikoshBAN" pitchFamily="2" charset="0"/>
              </a:rPr>
              <a:t> </a:t>
            </a:r>
          </a:p>
          <a:p>
            <a:pPr marL="342900" indent="-342900"/>
            <a:r>
              <a:rPr lang="en-US" sz="2400" dirty="0" smtClean="0">
                <a:latin typeface="NikoshBAN" pitchFamily="2" charset="0"/>
                <a:cs typeface="NikoshBAN" pitchFamily="2" charset="0"/>
              </a:rPr>
              <a:t>(১)</a:t>
            </a:r>
            <a:r>
              <a:rPr lang="en-US" sz="2400" dirty="0" err="1" smtClean="0">
                <a:latin typeface="NikoshBAN" pitchFamily="2" charset="0"/>
                <a:cs typeface="NikoshBAN" pitchFamily="2" charset="0"/>
              </a:rPr>
              <a:t>প্রথমে</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প্রদত্ত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সংখ্যাটিকে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মৌলিক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গুণনীয়কে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বিশ্লেষণ</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হবে</a:t>
            </a:r>
            <a:r>
              <a:rPr lang="en-US" sz="2400" dirty="0" smtClean="0">
                <a:latin typeface="NikoshBAN" pitchFamily="2" charset="0"/>
                <a:cs typeface="NikoshBAN" pitchFamily="2" charset="0"/>
              </a:rPr>
              <a:t> ।</a:t>
            </a:r>
          </a:p>
          <a:p>
            <a:pPr marL="342900" indent="-342900"/>
            <a:r>
              <a:rPr lang="en-US" sz="2400" dirty="0" smtClean="0">
                <a:latin typeface="NikoshBAN" pitchFamily="2" charset="0"/>
                <a:cs typeface="NikoshBAN" pitchFamily="2" charset="0"/>
              </a:rPr>
              <a:t>(২)</a:t>
            </a:r>
            <a:r>
              <a:rPr lang="en-US" sz="2400" dirty="0" err="1" smtClean="0">
                <a:latin typeface="NikoshBAN" pitchFamily="2" charset="0"/>
                <a:cs typeface="NikoshBAN" pitchFamily="2" charset="0"/>
              </a:rPr>
              <a:t>প্রতি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জোড়া</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একই</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গুণনীয়ককে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একই</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সাথে</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পাশাপাশি</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লিখতে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হবে</a:t>
            </a:r>
            <a:r>
              <a:rPr lang="en-US" sz="2400" dirty="0" smtClean="0">
                <a:latin typeface="NikoshBAN" pitchFamily="2" charset="0"/>
                <a:cs typeface="NikoshBAN" pitchFamily="2" charset="0"/>
              </a:rPr>
              <a:t>।</a:t>
            </a:r>
          </a:p>
          <a:p>
            <a:pPr marL="342900" indent="-342900"/>
            <a:r>
              <a:rPr lang="en-US" sz="2400" dirty="0" smtClean="0">
                <a:latin typeface="NikoshBAN" pitchFamily="2" charset="0"/>
                <a:cs typeface="NikoshBAN" pitchFamily="2" charset="0"/>
              </a:rPr>
              <a:t>(৩)</a:t>
            </a:r>
            <a:r>
              <a:rPr lang="en-US" sz="2400" dirty="0" err="1" smtClean="0">
                <a:latin typeface="NikoshBAN" pitchFamily="2" charset="0"/>
                <a:cs typeface="NikoshBAN" pitchFamily="2" charset="0"/>
              </a:rPr>
              <a:t>প্রতি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জোড়া</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জাতীয়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গুণনীয়কের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পরিবর্তে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একটি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গূণনীয়ক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নিয়ে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লিখতে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হবে</a:t>
            </a:r>
            <a:r>
              <a:rPr lang="en-US" sz="2400" dirty="0" smtClean="0">
                <a:latin typeface="NikoshBAN" pitchFamily="2" charset="0"/>
                <a:cs typeface="NikoshBAN" pitchFamily="2" charset="0"/>
              </a:rPr>
              <a:t>।</a:t>
            </a:r>
          </a:p>
          <a:p>
            <a:pPr marL="342900" indent="-342900"/>
            <a:r>
              <a:rPr lang="en-US" sz="2400" dirty="0" smtClean="0">
                <a:latin typeface="NikoshBAN" pitchFamily="2" charset="0"/>
                <a:cs typeface="NikoshBAN" pitchFamily="2" charset="0"/>
              </a:rPr>
              <a:t>(৪)</a:t>
            </a:r>
            <a:r>
              <a:rPr lang="en-US" sz="2400" dirty="0" err="1" smtClean="0">
                <a:latin typeface="NikoshBAN" pitchFamily="2" charset="0"/>
                <a:cs typeface="NikoshBAN" pitchFamily="2" charset="0"/>
              </a:rPr>
              <a:t>প্রাপ্ত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গুণনীয়ক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গুলোর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ধারাবাহিক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গুণফল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হবে</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নির্ণেয়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বর্গমূল</a:t>
            </a:r>
            <a:r>
              <a:rPr lang="en-US" sz="2400" dirty="0" smtClean="0">
                <a:latin typeface="NikoshBAN" pitchFamily="2" charset="0"/>
                <a:cs typeface="NikoshBAN" pitchFamily="2" charset="0"/>
              </a:rPr>
              <a:t>। </a:t>
            </a:r>
          </a:p>
          <a:p>
            <a:pPr marL="342900" indent="-342900">
              <a:buAutoNum type="arabicParenBoth"/>
            </a:pP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grpId="0" nodeType="clickEffect">
                                  <p:stCondLst>
                                    <p:cond delay="0"/>
                                  </p:stCondLst>
                                  <p:childTnLst>
                                    <p:set>
                                      <p:cBhvr>
                                        <p:cTn id="6" dur="1000">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4876800" cy="523220"/>
          </a:xfrm>
          <a:prstGeom prst="rect">
            <a:avLst/>
          </a:prstGeom>
          <a:noFill/>
        </p:spPr>
        <p:txBody>
          <a:bodyPr wrap="square" rtlCol="0">
            <a:spAutoFit/>
          </a:bodyPr>
          <a:lstStyle/>
          <a:p>
            <a:r>
              <a:rPr lang="en-US" sz="2800" b="1" dirty="0" err="1" smtClean="0">
                <a:latin typeface="NikoshBAN" pitchFamily="2" charset="0"/>
                <a:cs typeface="NikoshBAN" pitchFamily="2" charset="0"/>
              </a:rPr>
              <a:t>ভাগের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সাহায্যে</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বর্গমূল</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নির্ণয়</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করার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নিয়মঃ</a:t>
            </a:r>
            <a:r>
              <a:rPr lang="en-US" sz="2800" dirty="0" smtClean="0">
                <a:latin typeface="NikoshBAN" pitchFamily="2" charset="0"/>
                <a:cs typeface="NikoshBAN" pitchFamily="2" charset="0"/>
              </a:rPr>
              <a:t> </a:t>
            </a:r>
            <a:endParaRPr lang="en-US" sz="2800" dirty="0">
              <a:latin typeface="NikoshBAN" pitchFamily="2" charset="0"/>
              <a:cs typeface="NikoshBAN" pitchFamily="2" charset="0"/>
            </a:endParaRPr>
          </a:p>
        </p:txBody>
      </p:sp>
      <p:pic>
        <p:nvPicPr>
          <p:cNvPr id="3" name="Picture 2" descr="index.jpg"/>
          <p:cNvPicPr>
            <a:picLocks noChangeAspect="1"/>
          </p:cNvPicPr>
          <p:nvPr/>
        </p:nvPicPr>
        <p:blipFill>
          <a:blip r:embed="rId2"/>
          <a:stretch>
            <a:fillRect/>
          </a:stretch>
        </p:blipFill>
        <p:spPr>
          <a:xfrm>
            <a:off x="6915150" y="0"/>
            <a:ext cx="1695450" cy="1565031"/>
          </a:xfrm>
          <a:prstGeom prst="rect">
            <a:avLst/>
          </a:prstGeom>
        </p:spPr>
      </p:pic>
      <p:sp>
        <p:nvSpPr>
          <p:cNvPr id="4" name="TextBox 3"/>
          <p:cNvSpPr txBox="1"/>
          <p:nvPr/>
        </p:nvSpPr>
        <p:spPr>
          <a:xfrm>
            <a:off x="152400" y="1295400"/>
            <a:ext cx="8610600" cy="5355312"/>
          </a:xfrm>
          <a:prstGeom prst="rect">
            <a:avLst/>
          </a:prstGeom>
          <a:noFill/>
        </p:spPr>
        <p:txBody>
          <a:bodyPr wrap="square" rtlCol="0">
            <a:spAutoFit/>
          </a:bodyPr>
          <a:lstStyle/>
          <a:p>
            <a:pPr marL="342900" indent="-342900">
              <a:buAutoNum type="arabicParenBoth"/>
            </a:pPr>
            <a:r>
              <a:rPr lang="bn-IN" dirty="0" smtClean="0">
                <a:latin typeface="NikoshBAN" pitchFamily="2" charset="0"/>
                <a:cs typeface="NikoshBAN" pitchFamily="2" charset="0"/>
              </a:rPr>
              <a:t>৫৫২২৫ সংখ্যাটি লিখি </a:t>
            </a:r>
          </a:p>
          <a:p>
            <a:pPr marL="342900" indent="-342900"/>
            <a:r>
              <a:rPr lang="bn-IN" dirty="0" smtClean="0">
                <a:latin typeface="NikoshBAN" pitchFamily="2" charset="0"/>
                <a:cs typeface="NikoshBAN" pitchFamily="2" charset="0"/>
              </a:rPr>
              <a:t>(২)ডানদিক থেকে দুইটি করে অঙ্ক নিয়ে জোড়া করি। প্রত্যেক জোড়ার উপর রেখা চিহ্ন দিই। </a:t>
            </a:r>
          </a:p>
          <a:p>
            <a:pPr marL="342900" indent="-342900"/>
            <a:r>
              <a:rPr lang="bn-IN" dirty="0" smtClean="0">
                <a:latin typeface="NikoshBAN" pitchFamily="2" charset="0"/>
                <a:cs typeface="NikoshBAN" pitchFamily="2" charset="0"/>
              </a:rPr>
              <a:t>(৩) ভাগের সময় যেমন খাড়া দাগ দেওয়া হয়, ডানপাশে তদ্রূপ একটি খাড়া দাগ দিই </a:t>
            </a:r>
          </a:p>
          <a:p>
            <a:pPr marL="342900" indent="-342900"/>
            <a:r>
              <a:rPr lang="bn-IN" dirty="0" smtClean="0">
                <a:latin typeface="NikoshBAN" pitchFamily="2" charset="0"/>
                <a:cs typeface="NikoshBAN" pitchFamily="2" charset="0"/>
              </a:rPr>
              <a:t>(৪) প্রথম জোড়াটি নাই শুধু একটি অঙ্ক ৫ । এর পূর্ববর্তী  বর্গ সংখ্যাটি ৪ যার বর্গমূল ২; খাড়া দাগের ডানপাশে ২ লিখি। এখন ৫ এর ঠিক নিচে ৪ লিখি </a:t>
            </a:r>
          </a:p>
          <a:p>
            <a:pPr marL="342900" indent="-342900"/>
            <a:r>
              <a:rPr lang="bn-IN" dirty="0" smtClean="0">
                <a:latin typeface="NikoshBAN" pitchFamily="2" charset="0"/>
                <a:cs typeface="NikoshBAN" pitchFamily="2" charset="0"/>
              </a:rPr>
              <a:t>(৫) এখন ৫ থেকে ৪ বিয়োগ করি বিয়োগফল ১ হয়</a:t>
            </a:r>
          </a:p>
          <a:p>
            <a:pPr marL="342900" indent="-342900"/>
            <a:r>
              <a:rPr lang="bn-IN" dirty="0" smtClean="0">
                <a:latin typeface="NikoshBAN" pitchFamily="2" charset="0"/>
                <a:cs typeface="NikoshBAN" pitchFamily="2" charset="0"/>
              </a:rPr>
              <a:t>(৬)বিয়োগ ফল ১ এর ডানে পরবর্তী জোড়া ৫২ বসাই। </a:t>
            </a:r>
          </a:p>
          <a:p>
            <a:pPr marL="342900" indent="-342900"/>
            <a:r>
              <a:rPr lang="bn-IN" dirty="0" smtClean="0">
                <a:latin typeface="NikoshBAN" pitchFamily="2" charset="0"/>
                <a:cs typeface="NikoshBAN" pitchFamily="2" charset="0"/>
              </a:rPr>
              <a:t>১৫২ এর বামদিকে খাড়া দাগ(ভাগের চিহ্ন)  দিই</a:t>
            </a:r>
            <a:endParaRPr lang="en-US" dirty="0" smtClean="0">
              <a:latin typeface="NikoshBAN" pitchFamily="2" charset="0"/>
              <a:cs typeface="NikoshBAN" pitchFamily="2" charset="0"/>
            </a:endParaRPr>
          </a:p>
          <a:p>
            <a:pPr marL="342900" indent="-342900"/>
            <a:r>
              <a:rPr lang="en-US" dirty="0" smtClean="0">
                <a:latin typeface="NikoshBAN" pitchFamily="2" charset="0"/>
                <a:cs typeface="NikoshBAN" pitchFamily="2" charset="0"/>
              </a:rPr>
              <a:t>(7) </a:t>
            </a:r>
            <a:r>
              <a:rPr lang="en-US" dirty="0" err="1" smtClean="0">
                <a:latin typeface="NikoshBAN" pitchFamily="2" charset="0"/>
                <a:cs typeface="NikoshBAN" pitchFamily="2" charset="0"/>
              </a:rPr>
              <a:t>ভাগফলের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ঘরের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সংখ্যা</a:t>
            </a:r>
            <a:r>
              <a:rPr lang="en-US" dirty="0" smtClean="0">
                <a:latin typeface="NikoshBAN" pitchFamily="2" charset="0"/>
                <a:cs typeface="NikoshBAN" pitchFamily="2" charset="0"/>
              </a:rPr>
              <a:t> ২ </a:t>
            </a:r>
            <a:r>
              <a:rPr lang="en-US" dirty="0" err="1" smtClean="0">
                <a:latin typeface="NikoshBAN" pitchFamily="2" charset="0"/>
                <a:cs typeface="NikoshBAN" pitchFamily="2" charset="0"/>
              </a:rPr>
              <a:t>এর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দিগুণ</a:t>
            </a:r>
            <a:r>
              <a:rPr lang="en-US" dirty="0" smtClean="0">
                <a:latin typeface="NikoshBAN" pitchFamily="2" charset="0"/>
                <a:cs typeface="NikoshBAN" pitchFamily="2" charset="0"/>
              </a:rPr>
              <a:t> ২ x2=4 </a:t>
            </a:r>
            <a:r>
              <a:rPr lang="en-US" dirty="0" err="1" smtClean="0">
                <a:latin typeface="NikoshBAN" pitchFamily="2" charset="0"/>
                <a:cs typeface="NikoshBAN" pitchFamily="2" charset="0"/>
              </a:rPr>
              <a:t>নিচের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খাড়া</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দাগের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বামপাশে</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বসাই</a:t>
            </a:r>
            <a:r>
              <a:rPr lang="en-US" dirty="0" smtClean="0">
                <a:latin typeface="NikoshBAN" pitchFamily="2" charset="0"/>
                <a:cs typeface="NikoshBAN" pitchFamily="2" charset="0"/>
              </a:rPr>
              <a:t>। ৪ </a:t>
            </a:r>
            <a:r>
              <a:rPr lang="en-US" dirty="0" err="1" smtClean="0">
                <a:latin typeface="NikoshBAN" pitchFamily="2" charset="0"/>
                <a:cs typeface="NikoshBAN" pitchFamily="2" charset="0"/>
              </a:rPr>
              <a:t>এবং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খাড়া</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দাগের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মাঝে</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একটি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অঙ্ক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বসানোর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জায়গা</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রাখি</a:t>
            </a:r>
            <a:endParaRPr lang="en-US" dirty="0" smtClean="0">
              <a:latin typeface="NikoshBAN" pitchFamily="2" charset="0"/>
              <a:cs typeface="NikoshBAN" pitchFamily="2" charset="0"/>
            </a:endParaRPr>
          </a:p>
          <a:p>
            <a:pPr marL="342900" indent="-342900"/>
            <a:r>
              <a:rPr lang="en-US" dirty="0" smtClean="0">
                <a:latin typeface="NikoshBAN" pitchFamily="2" charset="0"/>
                <a:cs typeface="NikoshBAN" pitchFamily="2" charset="0"/>
              </a:rPr>
              <a:t>(8) </a:t>
            </a:r>
            <a:r>
              <a:rPr lang="en-US" dirty="0" err="1" smtClean="0">
                <a:latin typeface="NikoshBAN" pitchFamily="2" charset="0"/>
                <a:cs typeface="NikoshBAN" pitchFamily="2" charset="0"/>
              </a:rPr>
              <a:t>এখন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একটি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সংখ্যা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খুজে</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যাকে</a:t>
            </a:r>
            <a:r>
              <a:rPr lang="en-US" dirty="0" smtClean="0">
                <a:latin typeface="NikoshBAN" pitchFamily="2" charset="0"/>
                <a:cs typeface="NikoshBAN" pitchFamily="2" charset="0"/>
              </a:rPr>
              <a:t> ৪ </a:t>
            </a:r>
            <a:r>
              <a:rPr lang="en-US" dirty="0" err="1" smtClean="0">
                <a:latin typeface="NikoshBAN" pitchFamily="2" charset="0"/>
                <a:cs typeface="NikoshBAN" pitchFamily="2" charset="0"/>
              </a:rPr>
              <a:t>এর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ডান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পাশে</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বসিয়ে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প্রাপ্ত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সংখ্যাকে</a:t>
            </a:r>
            <a:r>
              <a:rPr lang="en-US" dirty="0" smtClean="0">
                <a:latin typeface="NikoshBAN" pitchFamily="2" charset="0"/>
                <a:cs typeface="NikoshBAN" pitchFamily="2" charset="0"/>
              </a:rPr>
              <a:t> ঐ </a:t>
            </a:r>
            <a:r>
              <a:rPr lang="en-US" dirty="0" err="1" smtClean="0">
                <a:latin typeface="NikoshBAN" pitchFamily="2" charset="0"/>
                <a:cs typeface="NikoshBAN" pitchFamily="2" charset="0"/>
              </a:rPr>
              <a:t>সংখ্যা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দ্বারা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গুণ</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a:t>
            </a:r>
            <a:r>
              <a:rPr lang="en-US" dirty="0" smtClean="0">
                <a:latin typeface="NikoshBAN" pitchFamily="2" charset="0"/>
                <a:cs typeface="NikoshBAN" pitchFamily="2" charset="0"/>
              </a:rPr>
              <a:t> ১৫২ </a:t>
            </a:r>
            <a:r>
              <a:rPr lang="en-US" dirty="0" err="1" smtClean="0">
                <a:latin typeface="NikoshBAN" pitchFamily="2" charset="0"/>
                <a:cs typeface="NikoshBAN" pitchFamily="2" charset="0"/>
              </a:rPr>
              <a:t>এর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সমান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অনুর্ধ</a:t>
            </a:r>
            <a:r>
              <a:rPr lang="en-US" dirty="0" smtClean="0">
                <a:latin typeface="NikoshBAN" pitchFamily="2" charset="0"/>
                <a:cs typeface="NikoshBAN" pitchFamily="2" charset="0"/>
              </a:rPr>
              <a:t> ১৫২ </a:t>
            </a:r>
            <a:r>
              <a:rPr lang="en-US" dirty="0" err="1" smtClean="0">
                <a:latin typeface="NikoshBAN" pitchFamily="2" charset="0"/>
                <a:cs typeface="NikoshBAN" pitchFamily="2" charset="0"/>
              </a:rPr>
              <a:t>পাওয়া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যায়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এক্ষেত্রে</a:t>
            </a:r>
            <a:r>
              <a:rPr lang="en-US" dirty="0" smtClean="0">
                <a:latin typeface="NikoshBAN" pitchFamily="2" charset="0"/>
                <a:cs typeface="NikoshBAN" pitchFamily="2" charset="0"/>
              </a:rPr>
              <a:t> ৩ হবে.৩ </a:t>
            </a:r>
            <a:r>
              <a:rPr lang="en-US" dirty="0" err="1" smtClean="0">
                <a:latin typeface="NikoshBAN" pitchFamily="2" charset="0"/>
                <a:cs typeface="NikoshBAN" pitchFamily="2" charset="0"/>
              </a:rPr>
              <a:t>সংখ্যাটি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ভাগফলেও</a:t>
            </a:r>
            <a:r>
              <a:rPr lang="en-US" dirty="0" smtClean="0">
                <a:latin typeface="NikoshBAN" pitchFamily="2" charset="0"/>
                <a:cs typeface="NikoshBAN" pitchFamily="2" charset="0"/>
              </a:rPr>
              <a:t> ২ </a:t>
            </a:r>
            <a:r>
              <a:rPr lang="en-US" dirty="0" err="1" smtClean="0">
                <a:latin typeface="NikoshBAN" pitchFamily="2" charset="0"/>
                <a:cs typeface="NikoshBAN" pitchFamily="2" charset="0"/>
              </a:rPr>
              <a:t>এর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ডান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পাশে</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বসাই</a:t>
            </a:r>
            <a:r>
              <a:rPr lang="en-US" dirty="0" smtClean="0">
                <a:latin typeface="NikoshBAN" pitchFamily="2" charset="0"/>
                <a:cs typeface="NikoshBAN" pitchFamily="2" charset="0"/>
              </a:rPr>
              <a:t> </a:t>
            </a:r>
            <a:endParaRPr lang="bn-IN" dirty="0" smtClean="0">
              <a:latin typeface="NikoshBAN" pitchFamily="2" charset="0"/>
              <a:cs typeface="NikoshBAN" pitchFamily="2" charset="0"/>
            </a:endParaRPr>
          </a:p>
          <a:p>
            <a:pPr marL="342900" indent="-342900"/>
            <a:r>
              <a:rPr lang="bn-IN" dirty="0" smtClean="0">
                <a:latin typeface="NikoshBAN" pitchFamily="2" charset="0"/>
                <a:cs typeface="NikoshBAN" pitchFamily="2" charset="0"/>
              </a:rPr>
              <a:t>( ৯)এখন ৪৩ এর সাথে ৩গুণ করে ১২৯ পাওয়া যায় যা ১৫২ এর নিচে লিখে বিয়োগ করে বিয়োগ ফল ২৩ পাওয়া যায় । এর পরের  জোড়া ২৫ নিচে নামাই । তাহলে ২৩২৫ সংখ্যাটি পাওয়া গেল। </a:t>
            </a:r>
            <a:endParaRPr lang="en-US" dirty="0" smtClean="0">
              <a:latin typeface="NikoshBAN" pitchFamily="2" charset="0"/>
              <a:cs typeface="NikoshBAN" pitchFamily="2" charset="0"/>
            </a:endParaRPr>
          </a:p>
          <a:p>
            <a:pPr marL="342900" indent="-342900"/>
            <a:r>
              <a:rPr lang="en-US" dirty="0" smtClean="0">
                <a:latin typeface="NikoshBAN" pitchFamily="2" charset="0"/>
                <a:cs typeface="NikoshBAN" pitchFamily="2" charset="0"/>
              </a:rPr>
              <a:t>(</a:t>
            </a:r>
            <a:r>
              <a:rPr lang="bn-IN" dirty="0" smtClean="0">
                <a:latin typeface="NikoshBAN" pitchFamily="2" charset="0"/>
                <a:cs typeface="NikoshBAN" pitchFamily="2" charset="0"/>
              </a:rPr>
              <a:t>১০</a:t>
            </a:r>
            <a:r>
              <a:rPr lang="en-US" dirty="0" smtClean="0">
                <a:latin typeface="NikoshBAN" pitchFamily="2" charset="0"/>
                <a:cs typeface="NikoshBAN" pitchFamily="2" charset="0"/>
              </a:rPr>
              <a:t>)</a:t>
            </a:r>
            <a:r>
              <a:rPr lang="bn-IN" dirty="0" smtClean="0">
                <a:latin typeface="NikoshBAN" pitchFamily="2" charset="0"/>
                <a:cs typeface="NikoshBAN" pitchFamily="2" charset="0"/>
              </a:rPr>
              <a:t> </a:t>
            </a:r>
            <a:r>
              <a:rPr lang="en-US" dirty="0" err="1" smtClean="0">
                <a:latin typeface="NikoshBAN" pitchFamily="2" charset="0"/>
                <a:cs typeface="NikoshBAN" pitchFamily="2" charset="0"/>
              </a:rPr>
              <a:t>ভাগফলের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ঘরের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সংখ্যা</a:t>
            </a:r>
            <a:r>
              <a:rPr lang="en-US" dirty="0" smtClean="0">
                <a:latin typeface="NikoshBAN" pitchFamily="2" charset="0"/>
                <a:cs typeface="NikoshBAN" pitchFamily="2" charset="0"/>
              </a:rPr>
              <a:t> ২</a:t>
            </a:r>
            <a:r>
              <a:rPr lang="bn-IN" dirty="0" smtClean="0">
                <a:latin typeface="NikoshBAN" pitchFamily="2" charset="0"/>
                <a:cs typeface="NikoshBAN" pitchFamily="2" charset="0"/>
              </a:rPr>
              <a:t>৩</a:t>
            </a:r>
            <a:r>
              <a:rPr lang="en-US" dirty="0" err="1" smtClean="0">
                <a:latin typeface="NikoshBAN" pitchFamily="2" charset="0"/>
                <a:cs typeface="NikoshBAN" pitchFamily="2" charset="0"/>
              </a:rPr>
              <a:t>এর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দিগুণ</a:t>
            </a:r>
            <a:r>
              <a:rPr lang="en-US" dirty="0" smtClean="0">
                <a:latin typeface="NikoshBAN" pitchFamily="2" charset="0"/>
                <a:cs typeface="NikoshBAN" pitchFamily="2" charset="0"/>
              </a:rPr>
              <a:t> ২</a:t>
            </a:r>
            <a:r>
              <a:rPr lang="bn-IN" dirty="0" smtClean="0">
                <a:latin typeface="NikoshBAN" pitchFamily="2" charset="0"/>
                <a:cs typeface="NikoshBAN" pitchFamily="2" charset="0"/>
              </a:rPr>
              <a:t>৩</a:t>
            </a:r>
            <a:r>
              <a:rPr lang="en-US" dirty="0" smtClean="0">
                <a:latin typeface="NikoshBAN" pitchFamily="2" charset="0"/>
                <a:cs typeface="NikoshBAN" pitchFamily="2" charset="0"/>
              </a:rPr>
              <a:t> x2=4</a:t>
            </a:r>
            <a:r>
              <a:rPr lang="bn-IN" dirty="0" smtClean="0">
                <a:latin typeface="NikoshBAN" pitchFamily="2" charset="0"/>
                <a:cs typeface="NikoshBAN" pitchFamily="2" charset="0"/>
              </a:rPr>
              <a:t>৬ </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নিচের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খাড়া</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দাগের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বামপাশে</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বসাই</a:t>
            </a:r>
            <a:r>
              <a:rPr lang="en-US" dirty="0" smtClean="0">
                <a:latin typeface="NikoshBAN" pitchFamily="2" charset="0"/>
                <a:cs typeface="NikoshBAN" pitchFamily="2" charset="0"/>
              </a:rPr>
              <a:t>। ৪</a:t>
            </a:r>
            <a:r>
              <a:rPr lang="bn-IN" dirty="0" smtClean="0">
                <a:latin typeface="NikoshBAN" pitchFamily="2" charset="0"/>
                <a:cs typeface="NikoshBAN" pitchFamily="2" charset="0"/>
              </a:rPr>
              <a:t>৬ </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খাড়া</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দাগের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মাঝে</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একটি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অঙ্ক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বসানোর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জায়গা</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রাখি</a:t>
            </a:r>
            <a:endParaRPr lang="bn-IN" dirty="0" smtClean="0">
              <a:latin typeface="NikoshBAN" pitchFamily="2" charset="0"/>
              <a:cs typeface="NikoshBAN" pitchFamily="2" charset="0"/>
            </a:endParaRPr>
          </a:p>
          <a:p>
            <a:pPr marL="342900" indent="-342900"/>
            <a:r>
              <a:rPr lang="bn-IN" dirty="0" smtClean="0">
                <a:latin typeface="NikoshBAN" pitchFamily="2" charset="0"/>
                <a:cs typeface="NikoshBAN" pitchFamily="2" charset="0"/>
              </a:rPr>
              <a:t>(১১) </a:t>
            </a:r>
            <a:r>
              <a:rPr lang="en-US" dirty="0" err="1" smtClean="0">
                <a:latin typeface="NikoshBAN" pitchFamily="2" charset="0"/>
                <a:cs typeface="NikoshBAN" pitchFamily="2" charset="0"/>
              </a:rPr>
              <a:t>এখন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একটি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সংখ্যা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খুজে</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যাকে</a:t>
            </a:r>
            <a:r>
              <a:rPr lang="en-US" dirty="0" smtClean="0">
                <a:latin typeface="NikoshBAN" pitchFamily="2" charset="0"/>
                <a:cs typeface="NikoshBAN" pitchFamily="2" charset="0"/>
              </a:rPr>
              <a:t> ৪</a:t>
            </a:r>
            <a:r>
              <a:rPr lang="bn-IN" dirty="0" smtClean="0">
                <a:latin typeface="NikoshBAN" pitchFamily="2" charset="0"/>
                <a:cs typeface="NikoshBAN" pitchFamily="2" charset="0"/>
              </a:rPr>
              <a:t>৬ </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ডান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পাশে</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বসিয়ে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প্রাপ্ত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সংখ্যাকে</a:t>
            </a:r>
            <a:r>
              <a:rPr lang="en-US" dirty="0" smtClean="0">
                <a:latin typeface="NikoshBAN" pitchFamily="2" charset="0"/>
                <a:cs typeface="NikoshBAN" pitchFamily="2" charset="0"/>
              </a:rPr>
              <a:t> ঐ </a:t>
            </a:r>
            <a:r>
              <a:rPr lang="en-US" dirty="0" err="1" smtClean="0">
                <a:latin typeface="NikoshBAN" pitchFamily="2" charset="0"/>
                <a:cs typeface="NikoshBAN" pitchFamily="2" charset="0"/>
              </a:rPr>
              <a:t>সংখ্যা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দ্বারা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গুণ</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a:t>
            </a:r>
            <a:r>
              <a:rPr lang="en-US" dirty="0" smtClean="0">
                <a:latin typeface="NikoshBAN" pitchFamily="2" charset="0"/>
                <a:cs typeface="NikoshBAN" pitchFamily="2" charset="0"/>
              </a:rPr>
              <a:t> </a:t>
            </a:r>
            <a:r>
              <a:rPr lang="bn-IN" dirty="0" smtClean="0">
                <a:latin typeface="NikoshBAN" pitchFamily="2" charset="0"/>
                <a:cs typeface="NikoshBAN" pitchFamily="2" charset="0"/>
              </a:rPr>
              <a:t>২৩২৫ </a:t>
            </a:r>
            <a:r>
              <a:rPr lang="en-US" dirty="0" err="1" smtClean="0">
                <a:latin typeface="NikoshBAN" pitchFamily="2" charset="0"/>
                <a:cs typeface="NikoshBAN" pitchFamily="2" charset="0"/>
              </a:rPr>
              <a:t>এর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সমান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অনুর্ধ</a:t>
            </a:r>
            <a:r>
              <a:rPr lang="en-US" dirty="0" smtClean="0">
                <a:latin typeface="NikoshBAN" pitchFamily="2" charset="0"/>
                <a:cs typeface="NikoshBAN" pitchFamily="2" charset="0"/>
              </a:rPr>
              <a:t> </a:t>
            </a:r>
            <a:r>
              <a:rPr lang="bn-IN" dirty="0" smtClean="0">
                <a:latin typeface="NikoshBAN" pitchFamily="2" charset="0"/>
                <a:cs typeface="NikoshBAN" pitchFamily="2" charset="0"/>
              </a:rPr>
              <a:t>২৩২৫ </a:t>
            </a:r>
            <a:r>
              <a:rPr lang="en-US" dirty="0" err="1" smtClean="0">
                <a:latin typeface="NikoshBAN" pitchFamily="2" charset="0"/>
                <a:cs typeface="NikoshBAN" pitchFamily="2" charset="0"/>
              </a:rPr>
              <a:t>পাওয়া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যায়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এক্ষেত্রে</a:t>
            </a:r>
            <a:r>
              <a:rPr lang="en-US" dirty="0" smtClean="0">
                <a:latin typeface="NikoshBAN" pitchFamily="2" charset="0"/>
                <a:cs typeface="NikoshBAN" pitchFamily="2" charset="0"/>
              </a:rPr>
              <a:t> </a:t>
            </a:r>
            <a:r>
              <a:rPr lang="bn-IN" dirty="0" smtClean="0">
                <a:latin typeface="NikoshBAN" pitchFamily="2" charset="0"/>
                <a:cs typeface="NikoshBAN" pitchFamily="2" charset="0"/>
              </a:rPr>
              <a:t>৫</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হবে</a:t>
            </a:r>
            <a:r>
              <a:rPr lang="en-US" dirty="0" smtClean="0">
                <a:latin typeface="NikoshBAN" pitchFamily="2" charset="0"/>
                <a:cs typeface="NikoshBAN" pitchFamily="2" charset="0"/>
              </a:rPr>
              <a:t>.</a:t>
            </a:r>
            <a:r>
              <a:rPr lang="bn-IN" dirty="0" smtClean="0">
                <a:latin typeface="NikoshBAN" pitchFamily="2" charset="0"/>
                <a:cs typeface="NikoshBAN" pitchFamily="2" charset="0"/>
              </a:rPr>
              <a:t>৫</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সংখ্যাটি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ভাগফলেও</a:t>
            </a:r>
            <a:r>
              <a:rPr lang="en-US" dirty="0" smtClean="0">
                <a:latin typeface="NikoshBAN" pitchFamily="2" charset="0"/>
                <a:cs typeface="NikoshBAN" pitchFamily="2" charset="0"/>
              </a:rPr>
              <a:t> ২</a:t>
            </a:r>
            <a:r>
              <a:rPr lang="bn-IN" dirty="0" smtClean="0">
                <a:latin typeface="NikoshBAN" pitchFamily="2" charset="0"/>
                <a:cs typeface="NikoshBAN" pitchFamily="2" charset="0"/>
              </a:rPr>
              <a:t>৩</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ডান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পাশে</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বসাই</a:t>
            </a:r>
            <a:r>
              <a:rPr lang="en-US" dirty="0" smtClean="0">
                <a:latin typeface="NikoshBAN" pitchFamily="2" charset="0"/>
                <a:cs typeface="NikoshBAN" pitchFamily="2" charset="0"/>
              </a:rPr>
              <a:t> </a:t>
            </a:r>
          </a:p>
          <a:p>
            <a:pPr marL="342900" indent="-342900"/>
            <a:r>
              <a:rPr lang="en-US" dirty="0" smtClean="0">
                <a:latin typeface="NikoshBAN" pitchFamily="2" charset="0"/>
                <a:cs typeface="NikoshBAN" pitchFamily="2" charset="0"/>
              </a:rPr>
              <a:t>(12)</a:t>
            </a:r>
            <a:r>
              <a:rPr lang="en-US" dirty="0" err="1" smtClean="0">
                <a:latin typeface="NikoshBAN" pitchFamily="2" charset="0"/>
                <a:cs typeface="NikoshBAN" pitchFamily="2" charset="0"/>
              </a:rPr>
              <a:t>ভাগফলের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স্থানে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পাওয়া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গেল</a:t>
            </a:r>
            <a:r>
              <a:rPr lang="en-US" dirty="0" smtClean="0">
                <a:latin typeface="NikoshBAN" pitchFamily="2" charset="0"/>
                <a:cs typeface="NikoshBAN" pitchFamily="2" charset="0"/>
              </a:rPr>
              <a:t> ২৩৫। </a:t>
            </a:r>
            <a:r>
              <a:rPr lang="en-US" dirty="0" err="1" smtClean="0">
                <a:latin typeface="NikoshBAN" pitchFamily="2" charset="0"/>
                <a:cs typeface="NikoshBAN" pitchFamily="2" charset="0"/>
              </a:rPr>
              <a:t>এটিই</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নির্ণেয়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বর্গমূল</a:t>
            </a:r>
            <a:r>
              <a:rPr lang="en-US" dirty="0" smtClean="0">
                <a:latin typeface="NikoshBAN" pitchFamily="2" charset="0"/>
                <a:cs typeface="NikoshBAN" pitchFamily="2" charset="0"/>
              </a:rPr>
              <a:t> । </a:t>
            </a:r>
            <a:r>
              <a:rPr lang="en-US" dirty="0" err="1" smtClean="0">
                <a:latin typeface="NikoshBAN" pitchFamily="2" charset="0"/>
                <a:cs typeface="NikoshBAN" pitchFamily="2" charset="0"/>
              </a:rPr>
              <a:t>অর্থা</a:t>
            </a:r>
            <a:r>
              <a:rPr lang="en-US" dirty="0" smtClean="0">
                <a:latin typeface="NikoshBAN" pitchFamily="2" charset="0"/>
                <a:cs typeface="NikoshBAN" pitchFamily="2" charset="0"/>
              </a:rPr>
              <a:t>ৎ ৫৫২২৫ </a:t>
            </a:r>
            <a:r>
              <a:rPr lang="en-US" dirty="0" err="1" smtClean="0">
                <a:latin typeface="NikoshBAN" pitchFamily="2" charset="0"/>
                <a:cs typeface="NikoshBAN" pitchFamily="2" charset="0"/>
              </a:rPr>
              <a:t>এর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বর্গমূল</a:t>
            </a:r>
            <a:r>
              <a:rPr lang="en-US" dirty="0" smtClean="0">
                <a:latin typeface="NikoshBAN" pitchFamily="2" charset="0"/>
                <a:cs typeface="NikoshBAN" pitchFamily="2" charset="0"/>
              </a:rPr>
              <a:t> =২৩৫</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slide(fromBottom)">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3"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plus(in)">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677656"/>
          </a:xfrm>
          <a:prstGeom prst="rect">
            <a:avLst/>
          </a:prstGeom>
          <a:noFill/>
        </p:spPr>
        <p:txBody>
          <a:bodyPr wrap="square" rtlCol="0">
            <a:spAutoFit/>
          </a:bodyPr>
          <a:lstStyle/>
          <a:p>
            <a:r>
              <a:rPr lang="en-US" sz="3200" dirty="0" err="1" smtClean="0">
                <a:latin typeface="NikoshBAN" pitchFamily="2" charset="0"/>
                <a:cs typeface="NikoshBAN" pitchFamily="2" charset="0"/>
              </a:rPr>
              <a:t>লক্ষণীয়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ভাগের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সাহায্যে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বর্গমূল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নির্ণয়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সময়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সংখ্যার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ডানদিক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থেকে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জোড়</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গিয়ে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শেষ</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অংকের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জোড়</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থাকলে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একাই</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জোড়া</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ছাড়াই</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গণ্য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হবে</a:t>
            </a:r>
            <a:r>
              <a:rPr lang="en-US" sz="3200" dirty="0" smtClean="0">
                <a:latin typeface="NikoshBAN" pitchFamily="2" charset="0"/>
                <a:cs typeface="NikoshBAN" pitchFamily="2" charset="0"/>
              </a:rPr>
              <a:t> ।</a:t>
            </a:r>
            <a:r>
              <a:rPr lang="en-US" dirty="0" smtClean="0">
                <a:latin typeface="NikoshBAN" pitchFamily="2" charset="0"/>
                <a:cs typeface="NikoshBAN" pitchFamily="2" charset="0"/>
              </a:rPr>
              <a:t> </a:t>
            </a:r>
          </a:p>
          <a:p>
            <a:r>
              <a:rPr lang="en-US" dirty="0" smtClean="0">
                <a:latin typeface="NikoshBAN" pitchFamily="2" charset="0"/>
                <a:cs typeface="NikoshBAN" pitchFamily="2" charset="0"/>
              </a:rPr>
              <a:t>, </a:t>
            </a:r>
          </a:p>
          <a:p>
            <a:r>
              <a:rPr lang="en-US" dirty="0" smtClean="0">
                <a:latin typeface="NikoshBAN" pitchFamily="2" charset="0"/>
                <a:cs typeface="NikoshBAN" pitchFamily="2" charset="0"/>
              </a:rPr>
              <a:t> </a:t>
            </a:r>
            <a:endParaRPr lang="bn-IN"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a:latin typeface="NikoshBAN" pitchFamily="2" charset="0"/>
              <a:cs typeface="NikoshBAN" pitchFamily="2" charset="0"/>
            </a:endParaRPr>
          </a:p>
        </p:txBody>
      </p:sp>
      <p:sp>
        <p:nvSpPr>
          <p:cNvPr id="3" name="Rectangle 2"/>
          <p:cNvSpPr/>
          <p:nvPr/>
        </p:nvSpPr>
        <p:spPr>
          <a:xfrm>
            <a:off x="228600" y="3810000"/>
            <a:ext cx="8610600" cy="830997"/>
          </a:xfrm>
          <a:prstGeom prst="rect">
            <a:avLst/>
          </a:prstGeom>
        </p:spPr>
        <p:txBody>
          <a:bodyPr wrap="square">
            <a:spAutoFit/>
          </a:bodyPr>
          <a:lstStyle/>
          <a:p>
            <a:r>
              <a:rPr lang="bn-IN" sz="2400" dirty="0" smtClean="0">
                <a:latin typeface="NikoshBAN" pitchFamily="2" charset="0"/>
                <a:cs typeface="NikoshBAN" pitchFamily="2" charset="0"/>
              </a:rPr>
              <a:t>১০০</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বর্গমূল</a:t>
            </a:r>
            <a:r>
              <a:rPr lang="en-US" sz="2400" dirty="0" smtClean="0">
                <a:latin typeface="NikoshBAN" pitchFamily="2" charset="0"/>
                <a:cs typeface="NikoshBAN" pitchFamily="2" charset="0"/>
              </a:rPr>
              <a:t>=</a:t>
            </a:r>
            <a:r>
              <a:rPr lang="bn-IN" sz="2400" dirty="0" smtClean="0">
                <a:latin typeface="NikoshBAN" pitchFamily="2" charset="0"/>
                <a:cs typeface="NikoshBAN" pitchFamily="2" charset="0"/>
              </a:rPr>
              <a:t>১০</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a:t>
            </a:r>
            <a:r>
              <a:rPr lang="en-US" sz="2400" dirty="0" smtClean="0">
                <a:latin typeface="NikoshBAN" pitchFamily="2" charset="0"/>
                <a:cs typeface="NikoshBAN" pitchFamily="2" charset="0"/>
              </a:rPr>
              <a:t> </a:t>
            </a:r>
            <a:r>
              <a:rPr lang="bn-IN" sz="2400" dirty="0" smtClean="0">
                <a:latin typeface="NikoshBAN" pitchFamily="2" charset="0"/>
                <a:cs typeface="NikoshBAN" pitchFamily="2" charset="0"/>
              </a:rPr>
              <a:t>দুই </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অঙ্ক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বিশিষ্ট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কারণ</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এখানে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ফোঁটার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সংখ্যা</a:t>
            </a:r>
            <a:r>
              <a:rPr lang="en-US" sz="2400" dirty="0" smtClean="0">
                <a:latin typeface="NikoshBAN" pitchFamily="2" charset="0"/>
                <a:cs typeface="NikoshBAN" pitchFamily="2" charset="0"/>
              </a:rPr>
              <a:t> </a:t>
            </a:r>
            <a:r>
              <a:rPr lang="bn-IN" sz="2400" dirty="0" smtClean="0">
                <a:latin typeface="NikoshBAN" pitchFamily="2" charset="0"/>
                <a:cs typeface="NikoshBAN" pitchFamily="2" charset="0"/>
              </a:rPr>
              <a:t>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অর্থা</a:t>
            </a:r>
            <a:r>
              <a:rPr lang="en-US" sz="2400" dirty="0" smtClean="0">
                <a:latin typeface="NikoshBAN" pitchFamily="2" charset="0"/>
                <a:cs typeface="NikoshBAN" pitchFamily="2" charset="0"/>
              </a:rPr>
              <a:t>ৎ </a:t>
            </a:r>
            <a:r>
              <a:rPr lang="bn-IN" sz="2400" dirty="0" smtClean="0">
                <a:latin typeface="NikoshBAN" pitchFamily="2" charset="0"/>
                <a:cs typeface="NikoshBAN" pitchFamily="2" charset="0"/>
              </a:rPr>
              <a:t>১০০</a:t>
            </a:r>
            <a:r>
              <a:rPr lang="en-US" sz="2400" dirty="0" err="1" smtClean="0">
                <a:latin typeface="NikoshBAN" pitchFamily="2" charset="0"/>
                <a:cs typeface="NikoshBAN" pitchFamily="2" charset="0"/>
              </a:rPr>
              <a:t>এর</a:t>
            </a:r>
            <a:r>
              <a:rPr lang="en-US" sz="2400" dirty="0" smtClean="0">
                <a:latin typeface="NikoshBAN" pitchFamily="2" charset="0"/>
                <a:cs typeface="NikoshBAN" pitchFamily="2" charset="0"/>
              </a:rPr>
              <a:t> ১ </a:t>
            </a:r>
            <a:r>
              <a:rPr lang="en-US" sz="2400" dirty="0" err="1" smtClean="0">
                <a:latin typeface="NikoshBAN" pitchFamily="2" charset="0"/>
                <a:cs typeface="NikoshBAN" pitchFamily="2" charset="0"/>
              </a:rPr>
              <a:t>এর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উপর</a:t>
            </a:r>
            <a:r>
              <a:rPr lang="bn-IN" sz="2400" dirty="0" smtClean="0">
                <a:latin typeface="NikoshBAN" pitchFamily="2" charset="0"/>
                <a:cs typeface="NikoshBAN" pitchFamily="2" charset="0"/>
              </a:rPr>
              <a:t> এবং সর্বডানের ০ শূন্যের উপর</a:t>
            </a:r>
            <a:r>
              <a:rPr lang="bn-IN" dirty="0" smtClean="0">
                <a:latin typeface="NikoshBAN" pitchFamily="2" charset="0"/>
                <a:cs typeface="NikoshBAN" pitchFamily="2" charset="0"/>
              </a:rPr>
              <a:t> </a:t>
            </a:r>
            <a:r>
              <a:rPr lang="en-US" dirty="0" smtClean="0">
                <a:latin typeface="NikoshBAN" pitchFamily="2" charset="0"/>
                <a:cs typeface="NikoshBAN" pitchFamily="2" charset="0"/>
              </a:rPr>
              <a:t> </a:t>
            </a:r>
            <a:endParaRPr lang="bn-IN" dirty="0" smtClean="0">
              <a:latin typeface="NikoshBAN" pitchFamily="2" charset="0"/>
              <a:cs typeface="NikoshBAN" pitchFamily="2" charset="0"/>
            </a:endParaRPr>
          </a:p>
        </p:txBody>
      </p:sp>
      <p:sp>
        <p:nvSpPr>
          <p:cNvPr id="4" name="Rectangle 3"/>
          <p:cNvSpPr/>
          <p:nvPr/>
        </p:nvSpPr>
        <p:spPr>
          <a:xfrm>
            <a:off x="152400" y="4953000"/>
            <a:ext cx="8610600" cy="830997"/>
          </a:xfrm>
          <a:prstGeom prst="rect">
            <a:avLst/>
          </a:prstGeom>
        </p:spPr>
        <p:txBody>
          <a:bodyPr wrap="square">
            <a:spAutoFit/>
          </a:bodyPr>
          <a:lstStyle/>
          <a:p>
            <a:r>
              <a:rPr lang="bn-IN" sz="2400" dirty="0" smtClean="0">
                <a:latin typeface="NikoshBAN" pitchFamily="2" charset="0"/>
                <a:cs typeface="NikoshBAN" pitchFamily="2" charset="0"/>
              </a:rPr>
              <a:t>৪৭০৮৯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বর্গমূল</a:t>
            </a:r>
            <a:r>
              <a:rPr lang="en-US" sz="2400" dirty="0" smtClean="0">
                <a:latin typeface="NikoshBAN" pitchFamily="2" charset="0"/>
                <a:cs typeface="NikoshBAN" pitchFamily="2" charset="0"/>
              </a:rPr>
              <a:t>=</a:t>
            </a:r>
            <a:r>
              <a:rPr lang="bn-IN" sz="2400" dirty="0" smtClean="0">
                <a:latin typeface="NikoshBAN" pitchFamily="2" charset="0"/>
                <a:cs typeface="NikoshBAN" pitchFamily="2" charset="0"/>
              </a:rPr>
              <a:t>২১৭ </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a:t>
            </a:r>
            <a:r>
              <a:rPr lang="bn-IN" sz="2400" dirty="0" smtClean="0">
                <a:latin typeface="NikoshBAN" pitchFamily="2" charset="0"/>
                <a:cs typeface="NikoshBAN" pitchFamily="2" charset="0"/>
              </a:rPr>
              <a:t> তিন </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অঙ্ক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বিশিষ্ট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কারণ</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এখানে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ফোঁটার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সংখ্যা</a:t>
            </a:r>
            <a:r>
              <a:rPr lang="en-US" sz="2400" dirty="0" smtClean="0">
                <a:latin typeface="NikoshBAN" pitchFamily="2" charset="0"/>
                <a:cs typeface="NikoshBAN" pitchFamily="2" charset="0"/>
              </a:rPr>
              <a:t> </a:t>
            </a:r>
            <a:r>
              <a:rPr lang="bn-IN" sz="2400" dirty="0" smtClean="0">
                <a:latin typeface="NikoshBAN" pitchFamily="2" charset="0"/>
                <a:cs typeface="NikoshBAN" pitchFamily="2" charset="0"/>
              </a:rPr>
              <a:t>৩ </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অর্থা</a:t>
            </a:r>
            <a:r>
              <a:rPr lang="en-US" sz="2400" dirty="0" smtClean="0">
                <a:latin typeface="NikoshBAN" pitchFamily="2" charset="0"/>
                <a:cs typeface="NikoshBAN" pitchFamily="2" charset="0"/>
              </a:rPr>
              <a:t>ৎ </a:t>
            </a:r>
            <a:r>
              <a:rPr lang="bn-IN" sz="2400" dirty="0" smtClean="0">
                <a:latin typeface="NikoshBAN" pitchFamily="2" charset="0"/>
                <a:cs typeface="NikoshBAN" pitchFamily="2" charset="0"/>
              </a:rPr>
              <a:t>৪৭০৮৯</a:t>
            </a:r>
            <a:r>
              <a:rPr lang="en-US" sz="2400" dirty="0" err="1" smtClean="0">
                <a:latin typeface="NikoshBAN" pitchFamily="2" charset="0"/>
                <a:cs typeface="NikoshBAN" pitchFamily="2" charset="0"/>
              </a:rPr>
              <a:t>এর</a:t>
            </a:r>
            <a:r>
              <a:rPr lang="en-US" sz="2400" dirty="0" smtClean="0">
                <a:latin typeface="NikoshBAN" pitchFamily="2" charset="0"/>
                <a:cs typeface="NikoshBAN" pitchFamily="2" charset="0"/>
              </a:rPr>
              <a:t> </a:t>
            </a:r>
            <a:r>
              <a:rPr lang="bn-IN" sz="2400" dirty="0" smtClean="0">
                <a:latin typeface="NikoshBAN" pitchFamily="2" charset="0"/>
                <a:cs typeface="NikoshBAN" pitchFamily="2" charset="0"/>
              </a:rPr>
              <a:t>৯, ০ এবং ৪</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উপর</a:t>
            </a:r>
            <a:r>
              <a:rPr lang="en-US" dirty="0" smtClean="0">
                <a:latin typeface="NikoshBAN" pitchFamily="2" charset="0"/>
                <a:cs typeface="NikoshBAN" pitchFamily="2" charset="0"/>
              </a:rPr>
              <a:t> </a:t>
            </a:r>
            <a:endParaRPr lang="bn-IN" dirty="0" smtClean="0">
              <a:latin typeface="NikoshBAN" pitchFamily="2" charset="0"/>
              <a:cs typeface="NikoshBAN" pitchFamily="2" charset="0"/>
            </a:endParaRPr>
          </a:p>
        </p:txBody>
      </p:sp>
      <p:sp>
        <p:nvSpPr>
          <p:cNvPr id="5" name="Rectangle 4"/>
          <p:cNvSpPr/>
          <p:nvPr/>
        </p:nvSpPr>
        <p:spPr>
          <a:xfrm>
            <a:off x="304800" y="2895600"/>
            <a:ext cx="8001000" cy="830997"/>
          </a:xfrm>
          <a:prstGeom prst="rect">
            <a:avLst/>
          </a:prstGeom>
        </p:spPr>
        <p:txBody>
          <a:bodyPr wrap="square">
            <a:spAutoFit/>
          </a:bodyPr>
          <a:lstStyle/>
          <a:p>
            <a:r>
              <a:rPr lang="en-US" sz="2400" dirty="0" smtClean="0">
                <a:latin typeface="NikoshBAN" pitchFamily="2" charset="0"/>
                <a:cs typeface="NikoshBAN" pitchFamily="2" charset="0"/>
              </a:rPr>
              <a:t>৮১ </a:t>
            </a:r>
            <a:r>
              <a:rPr lang="en-US" sz="2400" dirty="0" err="1" smtClean="0">
                <a:latin typeface="NikoshBAN" pitchFamily="2" charset="0"/>
                <a:cs typeface="NikoshBAN" pitchFamily="2" charset="0"/>
              </a:rPr>
              <a:t>এর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বর্গমূল</a:t>
            </a:r>
            <a:r>
              <a:rPr lang="en-US" sz="2400" dirty="0" smtClean="0">
                <a:latin typeface="NikoshBAN" pitchFamily="2" charset="0"/>
                <a:cs typeface="NikoshBAN" pitchFamily="2" charset="0"/>
              </a:rPr>
              <a:t>=৯ </a:t>
            </a:r>
            <a:r>
              <a:rPr lang="en-US" sz="2400" dirty="0" err="1" smtClean="0">
                <a:latin typeface="NikoshBAN" pitchFamily="2" charset="0"/>
                <a:cs typeface="NikoshBAN" pitchFamily="2" charset="0"/>
              </a:rPr>
              <a:t>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অঙ্ক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বিশিষ্ট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কারণ</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এখানে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ফোঁটার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সংখ্যা</a:t>
            </a:r>
            <a:r>
              <a:rPr lang="en-US" sz="2400" dirty="0" smtClean="0">
                <a:latin typeface="NikoshBAN" pitchFamily="2" charset="0"/>
                <a:cs typeface="NikoshBAN" pitchFamily="2" charset="0"/>
              </a:rPr>
              <a:t> ১ </a:t>
            </a:r>
            <a:r>
              <a:rPr lang="en-US" sz="2400" dirty="0" err="1" smtClean="0">
                <a:latin typeface="NikoshBAN" pitchFamily="2" charset="0"/>
                <a:cs typeface="NikoshBAN" pitchFamily="2" charset="0"/>
              </a:rPr>
              <a:t>অর্থা</a:t>
            </a:r>
            <a:r>
              <a:rPr lang="en-US" sz="2400" dirty="0" smtClean="0">
                <a:latin typeface="NikoshBAN" pitchFamily="2" charset="0"/>
                <a:cs typeface="NikoshBAN" pitchFamily="2" charset="0"/>
              </a:rPr>
              <a:t>ৎ ৮১এর ১ </a:t>
            </a:r>
            <a:r>
              <a:rPr lang="en-US" sz="2400" dirty="0" err="1" smtClean="0">
                <a:latin typeface="NikoshBAN" pitchFamily="2" charset="0"/>
                <a:cs typeface="NikoshBAN" pitchFamily="2" charset="0"/>
              </a:rPr>
              <a:t>এর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উপর</a:t>
            </a:r>
            <a:endParaRPr lang="en-US" sz="2400" dirty="0"/>
          </a:p>
        </p:txBody>
      </p:sp>
      <p:sp>
        <p:nvSpPr>
          <p:cNvPr id="6" name="Rectangle 5"/>
          <p:cNvSpPr/>
          <p:nvPr/>
        </p:nvSpPr>
        <p:spPr>
          <a:xfrm>
            <a:off x="228600" y="1676400"/>
            <a:ext cx="8915400" cy="1200329"/>
          </a:xfrm>
          <a:prstGeom prst="rect">
            <a:avLst/>
          </a:prstGeom>
        </p:spPr>
        <p:txBody>
          <a:bodyPr wrap="square">
            <a:spAutoFit/>
          </a:bodyPr>
          <a:lstStyle/>
          <a:p>
            <a:r>
              <a:rPr lang="en-US" sz="2400" dirty="0" err="1" smtClean="0">
                <a:latin typeface="NikoshBAN" pitchFamily="2" charset="0"/>
                <a:cs typeface="NikoshBAN" pitchFamily="2" charset="0"/>
              </a:rPr>
              <a:t>কোনো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সংখ্যার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একক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স্থানীয়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অঙ্ক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থেকে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শুরু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বাম</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দিকে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অঙ্ক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যতটি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ফোঁটা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দেওয়া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বর্গমূলের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সংখ্যাটি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তত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অঙ্ক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বিশিষ্ট</a:t>
            </a:r>
            <a:r>
              <a:rPr lang="en-US" sz="2400" dirty="0" smtClean="0">
                <a:latin typeface="NikoshBAN" pitchFamily="2" charset="0"/>
                <a:cs typeface="NikoshBAN" pitchFamily="2" charset="0"/>
              </a:rPr>
              <a:t> </a:t>
            </a:r>
          </a:p>
          <a:p>
            <a:r>
              <a:rPr lang="en-US" sz="2400" dirty="0" err="1" smtClean="0">
                <a:latin typeface="NikoshBAN" pitchFamily="2" charset="0"/>
                <a:cs typeface="NikoshBAN" pitchFamily="2" charset="0"/>
              </a:rPr>
              <a:t>লক্ষণীয়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4)">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ox(in)">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circle(in)">
                                      <p:cBhvr>
                                        <p:cTn id="2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001643"/>
          </a:xfrm>
          <a:prstGeom prst="rect">
            <a:avLst/>
          </a:prstGeom>
          <a:noFill/>
        </p:spPr>
        <p:txBody>
          <a:bodyPr wrap="square" rtlCol="0">
            <a:spAutoFit/>
          </a:bodyPr>
          <a:lstStyle/>
          <a:p>
            <a:r>
              <a:rPr lang="bn-IN" sz="3200" b="1" dirty="0" smtClean="0">
                <a:latin typeface="NikoshBAN" pitchFamily="2" charset="0"/>
                <a:cs typeface="NikoshBAN" pitchFamily="2" charset="0"/>
              </a:rPr>
              <a:t>দশমিক ভগ্নাংশের বর্গমূল নির্ণয় করার নিয়মঃ</a:t>
            </a:r>
            <a:r>
              <a:rPr lang="bn-IN" sz="3200" dirty="0" smtClean="0">
                <a:latin typeface="NikoshBAN" pitchFamily="2" charset="0"/>
                <a:cs typeface="NikoshBAN" pitchFamily="2" charset="0"/>
              </a:rPr>
              <a:t> </a:t>
            </a:r>
          </a:p>
          <a:p>
            <a:r>
              <a:rPr lang="bn-IN" sz="3200" dirty="0" smtClean="0">
                <a:latin typeface="NikoshBAN" pitchFamily="2" charset="0"/>
                <a:cs typeface="NikoshBAN" pitchFamily="2" charset="0"/>
              </a:rPr>
              <a:t>১। পূর্ণ অংশে অর্থাৎ অখণ্ড অংশে একক থেকে ক্রমান্বয়ে বামদিকে প্রতি দুই অংকের উপর দাগ দিতে হয়।</a:t>
            </a:r>
          </a:p>
          <a:p>
            <a:r>
              <a:rPr lang="bn-IN" sz="3200" dirty="0" smtClean="0">
                <a:latin typeface="NikoshBAN" pitchFamily="2" charset="0"/>
                <a:cs typeface="NikoshBAN" pitchFamily="2" charset="0"/>
              </a:rPr>
              <a:t>২। দশমিক অংশে দশমিক বিন্দুর ডানপাশের অঙ্ক থেকে শুরু করে ডানদিকে ক্রমান্বয়ে জোড়ায় জোড়ায় দাগ দিতে হয়। এরুপে যদি দেখা যায় যে সর্বশেষে মাত্র একটি অঙ্ক বাকী আছে, তবে তার পরে একটি শূন্য বসিয়ে দুই অংকের উপর দাগ দিতে হয়। </a:t>
            </a:r>
          </a:p>
          <a:p>
            <a:r>
              <a:rPr lang="bn-IN" sz="3200" dirty="0" smtClean="0">
                <a:latin typeface="NikoshBAN" pitchFamily="2" charset="0"/>
                <a:cs typeface="NikoshBAN" pitchFamily="2" charset="0"/>
              </a:rPr>
              <a:t>৩। সাধারণ নিয়মে বর্গমূল নির্ণয়ের প্রক্রিয়ায় অখণ্ড অংশের কাজ শেষ করে দশমিক বিন্দুর পরের প্রথম দুটি অঙ্ক নামানোর আগেই বর্গমূলে দশমিক বিন্দু দিতে হয়।</a:t>
            </a:r>
          </a:p>
          <a:p>
            <a:r>
              <a:rPr lang="bn-IN" sz="3200" dirty="0" smtClean="0">
                <a:latin typeface="NikoshBAN" pitchFamily="2" charset="0"/>
                <a:cs typeface="NikoshBAN" pitchFamily="2" charset="0"/>
              </a:rPr>
              <a:t>৪। দশমিক বিন্দুর একজোড়া শূন্যের জন্য বর্গমূলে দশমিক বিন্দুর পর একটি শূন্য দিতে হয়।</a:t>
            </a:r>
            <a:r>
              <a:rPr lang="bn-IN" dirty="0" smtClean="0">
                <a:latin typeface="NikoshBAN" pitchFamily="2" charset="0"/>
                <a:cs typeface="NikoshBAN" pitchFamily="2" charset="0"/>
              </a:rPr>
              <a:t> </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grpId="0" nodeType="clickEffect">
                                  <p:stCondLst>
                                    <p:cond delay="0"/>
                                  </p:stCondLst>
                                  <p:childTnLst>
                                    <p:set>
                                      <p:cBhvr>
                                        <p:cTn id="6" dur="1000">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2743200" cy="923330"/>
          </a:xfrm>
          <a:prstGeom prst="rect">
            <a:avLst/>
          </a:prstGeom>
          <a:noFill/>
        </p:spPr>
        <p:txBody>
          <a:bodyPr wrap="square" rtlCol="0">
            <a:spAutoFit/>
          </a:bodyPr>
          <a:lstStyle/>
          <a:p>
            <a:r>
              <a:rPr lang="bn-IN" sz="5400" dirty="0" smtClean="0">
                <a:latin typeface="NikoshBAN" pitchFamily="2" charset="0"/>
                <a:cs typeface="NikoshBAN" pitchFamily="2" charset="0"/>
              </a:rPr>
              <a:t>একক কাজ </a:t>
            </a:r>
            <a:endParaRPr lang="en-US" sz="5400" dirty="0">
              <a:latin typeface="NikoshBAN" pitchFamily="2" charset="0"/>
              <a:cs typeface="NikoshBAN" pitchFamily="2" charset="0"/>
            </a:endParaRPr>
          </a:p>
        </p:txBody>
      </p:sp>
      <p:sp>
        <p:nvSpPr>
          <p:cNvPr id="3" name="TextBox 2"/>
          <p:cNvSpPr txBox="1"/>
          <p:nvPr/>
        </p:nvSpPr>
        <p:spPr>
          <a:xfrm>
            <a:off x="381000" y="2895600"/>
            <a:ext cx="7848600" cy="584775"/>
          </a:xfrm>
          <a:prstGeom prst="rect">
            <a:avLst/>
          </a:prstGeom>
          <a:noFill/>
        </p:spPr>
        <p:txBody>
          <a:bodyPr wrap="square" rtlCol="0">
            <a:spAutoFit/>
          </a:bodyPr>
          <a:lstStyle/>
          <a:p>
            <a:r>
              <a:rPr lang="bn-IN" sz="3200" dirty="0" smtClean="0">
                <a:latin typeface="NikoshBAN" pitchFamily="2" charset="0"/>
                <a:cs typeface="NikoshBAN" pitchFamily="2" charset="0"/>
              </a:rPr>
              <a:t>মৌলিক গুণনীয়কের সাহায্যে ৩১৩৬ এর বর্গমূল নির্ণয় কর । </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slide(fromBottom)">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5181600" cy="923330"/>
          </a:xfrm>
          <a:prstGeom prst="rect">
            <a:avLst/>
          </a:prstGeom>
          <a:noFill/>
        </p:spPr>
        <p:txBody>
          <a:bodyPr wrap="square" rtlCol="0">
            <a:spAutoFit/>
          </a:bodyPr>
          <a:lstStyle/>
          <a:p>
            <a:r>
              <a:rPr lang="bn-IN" sz="5400" dirty="0" smtClean="0">
                <a:latin typeface="NikoshBAN" pitchFamily="2" charset="0"/>
                <a:cs typeface="NikoshBAN" pitchFamily="2" charset="0"/>
              </a:rPr>
              <a:t>জোড়ায় কাজ </a:t>
            </a:r>
            <a:endParaRPr lang="en-US" sz="5400" dirty="0">
              <a:latin typeface="NikoshBAN" pitchFamily="2" charset="0"/>
              <a:cs typeface="NikoshBAN" pitchFamily="2" charset="0"/>
            </a:endParaRPr>
          </a:p>
        </p:txBody>
      </p:sp>
      <p:sp>
        <p:nvSpPr>
          <p:cNvPr id="3" name="TextBox 2"/>
          <p:cNvSpPr txBox="1"/>
          <p:nvPr/>
        </p:nvSpPr>
        <p:spPr>
          <a:xfrm>
            <a:off x="457200" y="2438400"/>
            <a:ext cx="6400800" cy="584775"/>
          </a:xfrm>
          <a:prstGeom prst="rect">
            <a:avLst/>
          </a:prstGeom>
          <a:noFill/>
        </p:spPr>
        <p:txBody>
          <a:bodyPr wrap="square" rtlCol="0">
            <a:spAutoFit/>
          </a:bodyPr>
          <a:lstStyle/>
          <a:p>
            <a:r>
              <a:rPr lang="bn-IN" sz="3200" dirty="0" smtClean="0">
                <a:latin typeface="NikoshBAN" pitchFamily="2" charset="0"/>
                <a:cs typeface="NikoshBAN" pitchFamily="2" charset="0"/>
              </a:rPr>
              <a:t>ভাগের সাহায্যে৩১৬৮৪ এর বর্গমূল নির্ণয় কর ।</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4495800" cy="2492990"/>
          </a:xfrm>
          <a:prstGeom prst="rect">
            <a:avLst/>
          </a:prstGeom>
          <a:noFill/>
        </p:spPr>
        <p:txBody>
          <a:bodyPr wrap="square" rtlCol="0">
            <a:spAutoFit/>
          </a:bodyPr>
          <a:lstStyle/>
          <a:p>
            <a:r>
              <a:rPr lang="en-US" sz="2400" dirty="0" err="1" smtClean="0">
                <a:latin typeface="NikoshBAN" pitchFamily="2" charset="0"/>
                <a:cs typeface="NikoshBAN" pitchFamily="2" charset="0"/>
              </a:rPr>
              <a:t>মোঃ</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ফারুক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হোসেন</a:t>
            </a:r>
            <a:r>
              <a:rPr lang="en-US" sz="2400" dirty="0" smtClean="0">
                <a:latin typeface="NikoshBAN" pitchFamily="2" charset="0"/>
                <a:cs typeface="NikoshBAN" pitchFamily="2" charset="0"/>
              </a:rPr>
              <a:t> </a:t>
            </a:r>
          </a:p>
          <a:p>
            <a:r>
              <a:rPr lang="en-US" sz="2400" dirty="0" err="1" smtClean="0">
                <a:latin typeface="NikoshBAN" pitchFamily="2" charset="0"/>
                <a:cs typeface="NikoshBAN" pitchFamily="2" charset="0"/>
              </a:rPr>
              <a:t>সহকারী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শিক্ষক</a:t>
            </a:r>
            <a:r>
              <a:rPr lang="en-US" sz="2400" dirty="0" smtClean="0">
                <a:latin typeface="NikoshBAN" pitchFamily="2" charset="0"/>
                <a:cs typeface="NikoshBAN" pitchFamily="2" charset="0"/>
              </a:rPr>
              <a:t> </a:t>
            </a:r>
          </a:p>
          <a:p>
            <a:r>
              <a:rPr lang="en-US" sz="3600" dirty="0" err="1" smtClean="0">
                <a:latin typeface="NikoshBAN" pitchFamily="2" charset="0"/>
                <a:cs typeface="NikoshBAN" pitchFamily="2" charset="0"/>
              </a:rPr>
              <a:t>মুকুলিকা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উচ্চ</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বিদ্যালয়</a:t>
            </a:r>
            <a:r>
              <a:rPr lang="en-US" sz="3600" dirty="0" smtClean="0">
                <a:latin typeface="NikoshBAN" pitchFamily="2" charset="0"/>
                <a:cs typeface="NikoshBAN" pitchFamily="2" charset="0"/>
              </a:rPr>
              <a:t> </a:t>
            </a:r>
          </a:p>
          <a:p>
            <a:r>
              <a:rPr lang="en-US" sz="2400" dirty="0" err="1" smtClean="0">
                <a:latin typeface="NikoshBAN" pitchFamily="2" charset="0"/>
                <a:cs typeface="NikoshBAN" pitchFamily="2" charset="0"/>
              </a:rPr>
              <a:t>হাজারীবাগ</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সংলগ্ন</a:t>
            </a:r>
            <a:endParaRPr lang="en-US" sz="2400" dirty="0" smtClean="0">
              <a:latin typeface="NikoshBAN" pitchFamily="2" charset="0"/>
              <a:cs typeface="NikoshBAN" pitchFamily="2" charset="0"/>
            </a:endParaRPr>
          </a:p>
          <a:p>
            <a:r>
              <a:rPr lang="en-US" sz="2400" dirty="0" err="1" smtClean="0">
                <a:latin typeface="NikoshBAN" pitchFamily="2" charset="0"/>
                <a:cs typeface="NikoshBAN" pitchFamily="2" charset="0"/>
              </a:rPr>
              <a:t>ঢাকা</a:t>
            </a:r>
            <a:r>
              <a:rPr lang="en-US" sz="2400" dirty="0" smtClean="0">
                <a:latin typeface="NikoshBAN" pitchFamily="2" charset="0"/>
                <a:cs typeface="NikoshBAN" pitchFamily="2" charset="0"/>
              </a:rPr>
              <a:t> -১২০৫</a:t>
            </a:r>
          </a:p>
          <a:p>
            <a:r>
              <a:rPr lang="en-US" sz="2400" dirty="0" smtClean="0">
                <a:latin typeface="NikoshBAN" pitchFamily="2" charset="0"/>
                <a:cs typeface="NikoshBAN" pitchFamily="2" charset="0"/>
              </a:rPr>
              <a:t>fhossain151082@gmail.com</a:t>
            </a:r>
            <a:endParaRPr lang="en-US" sz="2400" dirty="0">
              <a:latin typeface="NikoshBAN" pitchFamily="2" charset="0"/>
              <a:cs typeface="NikoshBAN" pitchFamily="2" charset="0"/>
            </a:endParaRPr>
          </a:p>
        </p:txBody>
      </p:sp>
      <p:sp>
        <p:nvSpPr>
          <p:cNvPr id="3" name="TextBox 2"/>
          <p:cNvSpPr txBox="1"/>
          <p:nvPr/>
        </p:nvSpPr>
        <p:spPr>
          <a:xfrm>
            <a:off x="5638800" y="152400"/>
            <a:ext cx="3352800" cy="1938992"/>
          </a:xfrm>
          <a:prstGeom prst="rect">
            <a:avLst/>
          </a:prstGeom>
          <a:noFill/>
        </p:spPr>
        <p:txBody>
          <a:bodyPr wrap="square" rtlCol="0">
            <a:spAutoFit/>
          </a:bodyPr>
          <a:lstStyle/>
          <a:p>
            <a:r>
              <a:rPr lang="en-US" sz="2400" dirty="0" err="1" smtClean="0">
                <a:latin typeface="NikoshBAN" pitchFamily="2" charset="0"/>
                <a:cs typeface="NikoshBAN" pitchFamily="2" charset="0"/>
              </a:rPr>
              <a:t>তারিখঃ</a:t>
            </a:r>
            <a:r>
              <a:rPr lang="en-US" sz="2400" dirty="0" smtClean="0">
                <a:latin typeface="NikoshBAN" pitchFamily="2" charset="0"/>
                <a:cs typeface="NikoshBAN" pitchFamily="2" charset="0"/>
              </a:rPr>
              <a:t>  ১৮/১২/২০০ </a:t>
            </a:r>
          </a:p>
          <a:p>
            <a:r>
              <a:rPr lang="en-US" sz="2400" dirty="0" err="1" smtClean="0">
                <a:latin typeface="NikoshBAN" pitchFamily="2" charset="0"/>
                <a:cs typeface="NikoshBAN" pitchFamily="2" charset="0"/>
              </a:rPr>
              <a:t>শ্রেণিঃ</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সপ্তম</a:t>
            </a:r>
            <a:endParaRPr lang="en-US" sz="2400" dirty="0" smtClean="0">
              <a:latin typeface="NikoshBAN" pitchFamily="2" charset="0"/>
              <a:cs typeface="NikoshBAN" pitchFamily="2" charset="0"/>
            </a:endParaRPr>
          </a:p>
          <a:p>
            <a:r>
              <a:rPr lang="en-US" sz="2400" dirty="0" err="1" smtClean="0">
                <a:latin typeface="NikoshBAN" pitchFamily="2" charset="0"/>
                <a:cs typeface="NikoshBAN" pitchFamily="2" charset="0"/>
              </a:rPr>
              <a:t>বিষয়ঃ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গণিত</a:t>
            </a:r>
            <a:endParaRPr lang="en-US" sz="2400" dirty="0" smtClean="0">
              <a:latin typeface="NikoshBAN" pitchFamily="2" charset="0"/>
              <a:cs typeface="NikoshBAN" pitchFamily="2" charset="0"/>
            </a:endParaRPr>
          </a:p>
          <a:p>
            <a:r>
              <a:rPr lang="en-US" sz="2400" dirty="0" err="1" smtClean="0">
                <a:latin typeface="NikoshBAN" pitchFamily="2" charset="0"/>
                <a:cs typeface="NikoshBAN" pitchFamily="2" charset="0"/>
              </a:rPr>
              <a:t>অধ্যায়ঃ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প্রথম</a:t>
            </a:r>
            <a:r>
              <a:rPr lang="en-US" sz="2400" dirty="0" smtClean="0">
                <a:latin typeface="NikoshBAN" pitchFamily="2" charset="0"/>
                <a:cs typeface="NikoshBAN" pitchFamily="2" charset="0"/>
              </a:rPr>
              <a:t> ( </a:t>
            </a:r>
            <a:r>
              <a:rPr lang="en-US" sz="2400" dirty="0" err="1" smtClean="0">
                <a:latin typeface="NikoshBAN" pitchFamily="2" charset="0"/>
                <a:cs typeface="NikoshBAN" pitchFamily="2" charset="0"/>
              </a:rPr>
              <a:t>মূলদ</a:t>
            </a:r>
            <a:r>
              <a:rPr lang="en-US" sz="2400" dirty="0" smtClean="0">
                <a:latin typeface="NikoshBAN" pitchFamily="2" charset="0"/>
                <a:cs typeface="NikoshBAN" pitchFamily="2" charset="0"/>
              </a:rPr>
              <a:t> ও </a:t>
            </a:r>
            <a:r>
              <a:rPr lang="en-US" sz="2400" dirty="0" err="1" smtClean="0">
                <a:latin typeface="NikoshBAN" pitchFamily="2" charset="0"/>
                <a:cs typeface="NikoshBAN" pitchFamily="2" charset="0"/>
              </a:rPr>
              <a:t>অমূলদ</a:t>
            </a:r>
            <a:r>
              <a:rPr lang="en-US" sz="2400" dirty="0" smtClean="0">
                <a:latin typeface="NikoshBAN" pitchFamily="2" charset="0"/>
                <a:cs typeface="NikoshBAN" pitchFamily="2" charset="0"/>
              </a:rPr>
              <a:t> )</a:t>
            </a:r>
          </a:p>
          <a:p>
            <a:r>
              <a:rPr lang="en-US" sz="2400" dirty="0" err="1" smtClean="0">
                <a:latin typeface="NikoshBAN" pitchFamily="2" charset="0"/>
                <a:cs typeface="NikoshBAN" pitchFamily="2" charset="0"/>
              </a:rPr>
              <a:t>সময়ঃ</a:t>
            </a:r>
            <a:r>
              <a:rPr lang="en-US" sz="2400" dirty="0" smtClean="0">
                <a:latin typeface="NikoshBAN" pitchFamily="2" charset="0"/>
                <a:cs typeface="NikoshBAN" pitchFamily="2" charset="0"/>
              </a:rPr>
              <a:t> ৫০ </a:t>
            </a:r>
            <a:r>
              <a:rPr lang="en-US" sz="2400" dirty="0" err="1" smtClean="0">
                <a:latin typeface="NikoshBAN" pitchFamily="2" charset="0"/>
                <a:cs typeface="NikoshBAN" pitchFamily="2" charset="0"/>
              </a:rPr>
              <a:t>মিনিট</a:t>
            </a:r>
            <a:r>
              <a:rPr lang="en-US" sz="2400" dirty="0" smtClean="0">
                <a:latin typeface="NikoshBAN" pitchFamily="2" charset="0"/>
                <a:cs typeface="NikoshBAN" pitchFamily="2" charset="0"/>
              </a:rPr>
              <a:t> </a:t>
            </a:r>
            <a:endParaRPr lang="en-US" sz="2400" dirty="0">
              <a:latin typeface="NikoshBAN" pitchFamily="2" charset="0"/>
              <a:cs typeface="NikoshBAN" pitchFamily="2" charset="0"/>
            </a:endParaRPr>
          </a:p>
        </p:txBody>
      </p:sp>
      <p:pic>
        <p:nvPicPr>
          <p:cNvPr id="4" name="Picture 3" descr="Picture.jpg"/>
          <p:cNvPicPr>
            <a:picLocks noChangeAspect="1"/>
          </p:cNvPicPr>
          <p:nvPr/>
        </p:nvPicPr>
        <p:blipFill>
          <a:blip r:embed="rId2"/>
          <a:stretch>
            <a:fillRect/>
          </a:stretch>
        </p:blipFill>
        <p:spPr>
          <a:xfrm>
            <a:off x="6019800" y="2743200"/>
            <a:ext cx="1964396" cy="24660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1" presetClass="entr" presetSubtype="0" fill="hold" grpId="0" nodeType="clickEffect">
                                  <p:stCondLst>
                                    <p:cond delay="0"/>
                                  </p:stCondLst>
                                  <p:childTnLst>
                                    <p:set>
                                      <p:cBhvr>
                                        <p:cTn id="11" dur="1000">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685800"/>
            <a:ext cx="2590800" cy="923330"/>
          </a:xfrm>
          <a:prstGeom prst="rect">
            <a:avLst/>
          </a:prstGeom>
          <a:noFill/>
        </p:spPr>
        <p:txBody>
          <a:bodyPr wrap="square" rtlCol="0">
            <a:spAutoFit/>
          </a:bodyPr>
          <a:lstStyle/>
          <a:p>
            <a:r>
              <a:rPr lang="bn-IN" sz="5400" dirty="0" smtClean="0">
                <a:latin typeface="NikoshBAN" pitchFamily="2" charset="0"/>
                <a:cs typeface="NikoshBAN" pitchFamily="2" charset="0"/>
              </a:rPr>
              <a:t>দলীয় কাজ</a:t>
            </a:r>
            <a:endParaRPr lang="en-US" sz="5400" dirty="0">
              <a:latin typeface="NikoshBAN" pitchFamily="2" charset="0"/>
              <a:cs typeface="NikoshBAN" pitchFamily="2" charset="0"/>
            </a:endParaRPr>
          </a:p>
        </p:txBody>
      </p:sp>
      <p:sp>
        <p:nvSpPr>
          <p:cNvPr id="3" name="TextBox 2"/>
          <p:cNvSpPr txBox="1"/>
          <p:nvPr/>
        </p:nvSpPr>
        <p:spPr>
          <a:xfrm>
            <a:off x="1371600" y="2590800"/>
            <a:ext cx="5715000" cy="584775"/>
          </a:xfrm>
          <a:prstGeom prst="rect">
            <a:avLst/>
          </a:prstGeom>
          <a:noFill/>
        </p:spPr>
        <p:txBody>
          <a:bodyPr wrap="square" rtlCol="0">
            <a:spAutoFit/>
          </a:bodyPr>
          <a:lstStyle/>
          <a:p>
            <a:r>
              <a:rPr lang="bn-IN" sz="3200" dirty="0" smtClean="0">
                <a:latin typeface="NikoshBAN" pitchFamily="2" charset="0"/>
                <a:cs typeface="NikoshBAN" pitchFamily="2" charset="0"/>
              </a:rPr>
              <a:t>২৬.৫২২৫ এর বর্গ মূল নির্ণয় কর । </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57200"/>
            <a:ext cx="2362200" cy="923330"/>
          </a:xfrm>
          <a:prstGeom prst="rect">
            <a:avLst/>
          </a:prstGeom>
          <a:noFill/>
        </p:spPr>
        <p:txBody>
          <a:bodyPr wrap="square" rtlCol="0">
            <a:spAutoFit/>
          </a:bodyPr>
          <a:lstStyle/>
          <a:p>
            <a:r>
              <a:rPr lang="bn-IN" sz="5400" dirty="0" smtClean="0">
                <a:latin typeface="NikoshBAN" pitchFamily="2" charset="0"/>
                <a:cs typeface="NikoshBAN" pitchFamily="2" charset="0"/>
              </a:rPr>
              <a:t>মূল্যায়ন</a:t>
            </a:r>
            <a:r>
              <a:rPr lang="bn-IN"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3" name="TextBox 2"/>
          <p:cNvSpPr txBox="1"/>
          <p:nvPr/>
        </p:nvSpPr>
        <p:spPr>
          <a:xfrm>
            <a:off x="0" y="1905000"/>
            <a:ext cx="9144000" cy="4524315"/>
          </a:xfrm>
          <a:prstGeom prst="rect">
            <a:avLst/>
          </a:prstGeom>
          <a:noFill/>
        </p:spPr>
        <p:txBody>
          <a:bodyPr wrap="square" rtlCol="0">
            <a:spAutoFit/>
          </a:bodyPr>
          <a:lstStyle/>
          <a:p>
            <a:r>
              <a:rPr lang="bn-IN" sz="3200" dirty="0" smtClean="0">
                <a:latin typeface="NikoshBAN" pitchFamily="2" charset="0"/>
                <a:cs typeface="NikoshBAN" pitchFamily="2" charset="0"/>
              </a:rPr>
              <a:t>১। বর্গ কাকে বলে ? </a:t>
            </a:r>
          </a:p>
          <a:p>
            <a:r>
              <a:rPr lang="bn-IN" sz="3200" dirty="0" smtClean="0">
                <a:latin typeface="NikoshBAN" pitchFamily="2" charset="0"/>
                <a:cs typeface="NikoshBAN" pitchFamily="2" charset="0"/>
              </a:rPr>
              <a:t>২।বর্গমূল কাকে বলে?</a:t>
            </a:r>
          </a:p>
          <a:p>
            <a:r>
              <a:rPr lang="bn-IN" sz="3200" dirty="0" smtClean="0">
                <a:latin typeface="NikoshBAN" pitchFamily="2" charset="0"/>
                <a:cs typeface="NikoshBAN" pitchFamily="2" charset="0"/>
              </a:rPr>
              <a:t>৩। মূলদ সংখ্যা কাকে বলে ?</a:t>
            </a:r>
          </a:p>
          <a:p>
            <a:r>
              <a:rPr lang="bn-IN" sz="3200" dirty="0" smtClean="0">
                <a:latin typeface="NikoshBAN" pitchFamily="2" charset="0"/>
                <a:cs typeface="NikoshBAN" pitchFamily="2" charset="0"/>
              </a:rPr>
              <a:t>৪। অমূলদ সংখ্যা কাকে বলে ? </a:t>
            </a:r>
          </a:p>
          <a:p>
            <a:r>
              <a:rPr lang="bn-IN" sz="3200" dirty="0" smtClean="0">
                <a:latin typeface="NikoshBAN" pitchFamily="2" charset="0"/>
                <a:cs typeface="NikoshBAN" pitchFamily="2" charset="0"/>
              </a:rPr>
              <a:t>৫।পূর্ণবর্গ সংখ্যা কাকে বলে? </a:t>
            </a:r>
          </a:p>
          <a:p>
            <a:r>
              <a:rPr lang="bn-IN" sz="3200" dirty="0" smtClean="0">
                <a:latin typeface="NikoshBAN" pitchFamily="2" charset="0"/>
                <a:cs typeface="NikoshBAN" pitchFamily="2" charset="0"/>
              </a:rPr>
              <a:t>৬।যে সংখ্যার সর্ব ডানের অঙ্ক অর্থাৎ একক স্থানীয় অঙ্ক ২ বা ৩বা ৭ বা ৮ তা কী পূর্ণবর্গ সংখ্যা ?</a:t>
            </a:r>
          </a:p>
          <a:p>
            <a:r>
              <a:rPr lang="bn-IN" sz="3200" dirty="0" smtClean="0">
                <a:latin typeface="NikoshBAN" pitchFamily="2" charset="0"/>
                <a:cs typeface="NikoshBAN" pitchFamily="2" charset="0"/>
              </a:rPr>
              <a:t>৭। একক স্থানীয় অঙ্ক ১বা ৪ বা ৫ বা ৬ বা ৯ হলে ঐ সংখ্যা কি পূর্ণবর্গ হতে পারে ?</a:t>
            </a:r>
            <a:r>
              <a:rPr lang="bn-IN" dirty="0" smtClean="0">
                <a:latin typeface="NikoshBAN" pitchFamily="2" charset="0"/>
                <a:cs typeface="NikoshBAN" pitchFamily="2" charset="0"/>
              </a:rPr>
              <a:t>   </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85800"/>
            <a:ext cx="2819400" cy="923330"/>
          </a:xfrm>
          <a:prstGeom prst="rect">
            <a:avLst/>
          </a:prstGeom>
          <a:noFill/>
        </p:spPr>
        <p:txBody>
          <a:bodyPr wrap="square" rtlCol="0">
            <a:spAutoFit/>
          </a:bodyPr>
          <a:lstStyle/>
          <a:p>
            <a:r>
              <a:rPr lang="bn-IN" sz="5400" dirty="0" smtClean="0">
                <a:latin typeface="NikoshBAN" pitchFamily="2" charset="0"/>
                <a:cs typeface="NikoshBAN" pitchFamily="2" charset="0"/>
              </a:rPr>
              <a:t>বাড়ির কাজ</a:t>
            </a:r>
            <a:endParaRPr lang="en-US" sz="5400" dirty="0">
              <a:latin typeface="NikoshBAN" pitchFamily="2" charset="0"/>
              <a:cs typeface="NikoshBAN" pitchFamily="2" charset="0"/>
            </a:endParaRPr>
          </a:p>
        </p:txBody>
      </p:sp>
      <p:sp>
        <p:nvSpPr>
          <p:cNvPr id="3" name="TextBox 2"/>
          <p:cNvSpPr txBox="1"/>
          <p:nvPr/>
        </p:nvSpPr>
        <p:spPr>
          <a:xfrm>
            <a:off x="685800" y="1828800"/>
            <a:ext cx="7543800" cy="1077218"/>
          </a:xfrm>
          <a:prstGeom prst="rect">
            <a:avLst/>
          </a:prstGeom>
          <a:noFill/>
        </p:spPr>
        <p:txBody>
          <a:bodyPr wrap="square" rtlCol="0">
            <a:spAutoFit/>
          </a:bodyPr>
          <a:lstStyle/>
          <a:p>
            <a:r>
              <a:rPr lang="bn-IN" sz="3200" dirty="0" smtClean="0">
                <a:latin typeface="NikoshBAN" pitchFamily="2" charset="0"/>
                <a:cs typeface="NikoshBAN" pitchFamily="2" charset="0"/>
              </a:rPr>
              <a:t>৮৬৫৫ থেকে কোন ক্ষুদ্রতম সংখ্যা বিয়োগ করলে বিয়োগফল একটি পূর্ণবর্গ সংখ্যা হবে ? </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grpId="0" nodeType="clickEffect">
                                  <p:stCondLst>
                                    <p:cond delay="0"/>
                                  </p:stCondLst>
                                  <p:childTnLst>
                                    <p:set>
                                      <p:cBhvr>
                                        <p:cTn id="6" dur="1000">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s.jpg"/>
          <p:cNvPicPr>
            <a:picLocks noChangeAspect="1"/>
          </p:cNvPicPr>
          <p:nvPr/>
        </p:nvPicPr>
        <p:blipFill>
          <a:blip r:embed="rId2"/>
          <a:stretch>
            <a:fillRect/>
          </a:stretch>
        </p:blipFill>
        <p:spPr>
          <a:xfrm>
            <a:off x="1231900" y="990601"/>
            <a:ext cx="6262688" cy="4572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
            <a:ext cx="2971800" cy="6370975"/>
          </a:xfrm>
          <a:prstGeom prst="rect">
            <a:avLst/>
          </a:prstGeom>
          <a:noFill/>
        </p:spPr>
        <p:txBody>
          <a:bodyPr wrap="square" rtlCol="0">
            <a:spAutoFit/>
          </a:bodyPr>
          <a:lstStyle/>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r>
              <a:rPr lang="en-US" sz="2800" dirty="0" smtClean="0">
                <a:latin typeface="NikoshBAN" pitchFamily="2" charset="0"/>
                <a:cs typeface="NikoshBAN" pitchFamily="2" charset="0"/>
              </a:rPr>
              <a:t>-2=-2/1</a:t>
            </a:r>
          </a:p>
          <a:p>
            <a:r>
              <a:rPr lang="en-US" sz="2800" dirty="0" smtClean="0">
                <a:latin typeface="NikoshBAN" pitchFamily="2" charset="0"/>
                <a:cs typeface="NikoshBAN" pitchFamily="2" charset="0"/>
              </a:rPr>
              <a:t>-3=-3/1</a:t>
            </a:r>
          </a:p>
          <a:p>
            <a:r>
              <a:rPr lang="en-US" sz="2800" dirty="0" smtClean="0">
                <a:latin typeface="NikoshBAN" pitchFamily="2" charset="0"/>
                <a:cs typeface="NikoshBAN" pitchFamily="2" charset="0"/>
              </a:rPr>
              <a:t>0=0/1</a:t>
            </a:r>
          </a:p>
          <a:p>
            <a:r>
              <a:rPr lang="en-US" sz="2800" dirty="0" smtClean="0">
                <a:latin typeface="NikoshBAN" pitchFamily="2" charset="0"/>
                <a:cs typeface="NikoshBAN" pitchFamily="2" charset="0"/>
              </a:rPr>
              <a:t>2=2/1</a:t>
            </a:r>
          </a:p>
          <a:p>
            <a:r>
              <a:rPr lang="en-US" sz="2800" dirty="0" smtClean="0">
                <a:latin typeface="NikoshBAN" pitchFamily="2" charset="0"/>
                <a:cs typeface="NikoshBAN" pitchFamily="2" charset="0"/>
              </a:rPr>
              <a:t>3=3/1</a:t>
            </a:r>
          </a:p>
          <a:p>
            <a:r>
              <a:rPr lang="en-US" sz="2800" dirty="0" smtClean="0">
                <a:latin typeface="NikoshBAN" pitchFamily="2" charset="0"/>
                <a:cs typeface="NikoshBAN" pitchFamily="2" charset="0"/>
              </a:rPr>
              <a:t>5.5=11/2</a:t>
            </a:r>
          </a:p>
          <a:p>
            <a:r>
              <a:rPr lang="en-US" sz="2800" dirty="0" smtClean="0">
                <a:latin typeface="NikoshBAN" pitchFamily="2" charset="0"/>
                <a:cs typeface="NikoshBAN" pitchFamily="2" charset="0"/>
              </a:rPr>
              <a:t>3.5=7/2</a:t>
            </a:r>
          </a:p>
          <a:p>
            <a:r>
              <a:rPr lang="en-US" sz="2800" dirty="0" smtClean="0">
                <a:latin typeface="NikoshBAN" pitchFamily="2" charset="0"/>
                <a:cs typeface="NikoshBAN" pitchFamily="2" charset="0"/>
              </a:rPr>
              <a:t>2.333…..=7/3</a:t>
            </a:r>
          </a:p>
          <a:p>
            <a:r>
              <a:rPr lang="en-US" sz="2800" dirty="0" smtClean="0">
                <a:latin typeface="NikoshBAN" pitchFamily="2" charset="0"/>
                <a:cs typeface="NikoshBAN" pitchFamily="2" charset="0"/>
              </a:rPr>
              <a:t>1.666…..=5/3</a:t>
            </a:r>
          </a:p>
          <a:p>
            <a:r>
              <a:rPr lang="en-US" sz="2800" dirty="0" smtClean="0">
                <a:latin typeface="NikoshBAN" pitchFamily="2" charset="0"/>
                <a:cs typeface="NikoshBAN" pitchFamily="2" charset="0"/>
              </a:rPr>
              <a:t>1.732….</a:t>
            </a:r>
          </a:p>
          <a:p>
            <a:r>
              <a:rPr lang="en-US" sz="2800" dirty="0" smtClean="0">
                <a:latin typeface="NikoshBAN" pitchFamily="2" charset="0"/>
                <a:cs typeface="NikoshBAN" pitchFamily="2" charset="0"/>
              </a:rPr>
              <a:t>1.118….</a:t>
            </a:r>
          </a:p>
          <a:p>
            <a:r>
              <a:rPr lang="en-US" sz="2800" dirty="0" smtClean="0">
                <a:latin typeface="NikoshBAN" pitchFamily="2" charset="0"/>
                <a:cs typeface="NikoshBAN" pitchFamily="2" charset="0"/>
              </a:rPr>
              <a:t>1.414213……</a:t>
            </a:r>
          </a:p>
          <a:p>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457200"/>
            <a:ext cx="6477000" cy="1015663"/>
          </a:xfrm>
          <a:prstGeom prst="rect">
            <a:avLst/>
          </a:prstGeom>
          <a:noFill/>
        </p:spPr>
        <p:txBody>
          <a:bodyPr wrap="square" rtlCol="0">
            <a:spAutoFit/>
          </a:bodyPr>
          <a:lstStyle/>
          <a:p>
            <a:r>
              <a:rPr lang="bn-IN" sz="6000" dirty="0" smtClean="0">
                <a:latin typeface="NikoshBAN" pitchFamily="2" charset="0"/>
                <a:cs typeface="NikoshBAN" pitchFamily="2" charset="0"/>
              </a:rPr>
              <a:t>মূলদ ও অমূলদ সংখ্যা </a:t>
            </a:r>
            <a:endParaRPr lang="en-US" sz="6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66800"/>
            <a:ext cx="8991600" cy="4031873"/>
          </a:xfrm>
          <a:prstGeom prst="rect">
            <a:avLst/>
          </a:prstGeom>
          <a:noFill/>
        </p:spPr>
        <p:txBody>
          <a:bodyPr wrap="square" rtlCol="0">
            <a:spAutoFit/>
          </a:bodyPr>
          <a:lstStyle/>
          <a:p>
            <a:r>
              <a:rPr lang="en-US" sz="3200" dirty="0" err="1" smtClean="0">
                <a:latin typeface="NikoshBAN" pitchFamily="2" charset="0"/>
                <a:cs typeface="NikoshBAN" pitchFamily="2" charset="0"/>
              </a:rPr>
              <a:t>এই</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পাঠ</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শেষে</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শিক্ষার্থীরা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শিখতে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পারবে</a:t>
            </a:r>
            <a:r>
              <a:rPr lang="en-US" sz="3200" dirty="0" smtClean="0">
                <a:latin typeface="NikoshBAN" pitchFamily="2" charset="0"/>
                <a:cs typeface="NikoshBAN" pitchFamily="2" charset="0"/>
              </a:rPr>
              <a:t>। </a:t>
            </a:r>
          </a:p>
          <a:p>
            <a:r>
              <a:rPr lang="en-US" sz="3200" dirty="0" smtClean="0">
                <a:latin typeface="NikoshBAN" pitchFamily="2" charset="0"/>
                <a:cs typeface="NikoshBAN" pitchFamily="2" charset="0"/>
              </a:rPr>
              <a:t>১। </a:t>
            </a:r>
            <a:r>
              <a:rPr lang="en-US" sz="3200" dirty="0" err="1" smtClean="0">
                <a:latin typeface="NikoshBAN" pitchFamily="2" charset="0"/>
                <a:cs typeface="NikoshBAN" pitchFamily="2" charset="0"/>
              </a:rPr>
              <a:t>মূলদ</a:t>
            </a:r>
            <a:r>
              <a:rPr lang="en-US" sz="3200" dirty="0" smtClean="0">
                <a:latin typeface="NikoshBAN" pitchFamily="2" charset="0"/>
                <a:cs typeface="NikoshBAN" pitchFamily="2" charset="0"/>
              </a:rPr>
              <a:t> ও </a:t>
            </a:r>
            <a:r>
              <a:rPr lang="en-US" sz="3200" dirty="0" err="1" smtClean="0">
                <a:latin typeface="NikoshBAN" pitchFamily="2" charset="0"/>
                <a:cs typeface="NikoshBAN" pitchFamily="2" charset="0"/>
              </a:rPr>
              <a:t>অমূলদ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সংখ্যার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সংজ্ঞা</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বলতে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পারবে</a:t>
            </a:r>
            <a:r>
              <a:rPr lang="en-US" sz="3200" dirty="0" smtClean="0">
                <a:latin typeface="NikoshBAN" pitchFamily="2" charset="0"/>
                <a:cs typeface="NikoshBAN" pitchFamily="2" charset="0"/>
              </a:rPr>
              <a:t>। </a:t>
            </a:r>
          </a:p>
          <a:p>
            <a:r>
              <a:rPr lang="en-US" sz="3200" dirty="0" smtClean="0">
                <a:latin typeface="NikoshBAN" pitchFamily="2" charset="0"/>
                <a:cs typeface="NikoshBAN" pitchFamily="2" charset="0"/>
              </a:rPr>
              <a:t>২।সংখ্যার </a:t>
            </a:r>
            <a:r>
              <a:rPr lang="en-US" sz="3200" dirty="0" err="1" smtClean="0">
                <a:latin typeface="NikoshBAN" pitchFamily="2" charset="0"/>
                <a:cs typeface="NikoshBAN" pitchFamily="2" charset="0"/>
              </a:rPr>
              <a:t>বর্গ</a:t>
            </a:r>
            <a:r>
              <a:rPr lang="en-US" sz="3200" dirty="0" smtClean="0">
                <a:latin typeface="NikoshBAN" pitchFamily="2" charset="0"/>
                <a:cs typeface="NikoshBAN" pitchFamily="2" charset="0"/>
              </a:rPr>
              <a:t> ও </a:t>
            </a:r>
            <a:r>
              <a:rPr lang="en-US" sz="3200" dirty="0" err="1" smtClean="0">
                <a:latin typeface="NikoshBAN" pitchFamily="2" charset="0"/>
                <a:cs typeface="NikoshBAN" pitchFamily="2" charset="0"/>
              </a:rPr>
              <a:t>বর্গমূল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ব্যাখ্যা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পারবে</a:t>
            </a:r>
            <a:r>
              <a:rPr lang="en-US" sz="3200" dirty="0" smtClean="0">
                <a:latin typeface="NikoshBAN" pitchFamily="2" charset="0"/>
                <a:cs typeface="NikoshBAN" pitchFamily="2" charset="0"/>
              </a:rPr>
              <a:t>।</a:t>
            </a:r>
          </a:p>
          <a:p>
            <a:r>
              <a:rPr lang="en-US" sz="3200" dirty="0" smtClean="0">
                <a:latin typeface="NikoshBAN" pitchFamily="2" charset="0"/>
                <a:cs typeface="NikoshBAN" pitchFamily="2" charset="0"/>
              </a:rPr>
              <a:t>৩।উৎপাদক ও </a:t>
            </a:r>
            <a:r>
              <a:rPr lang="en-US" sz="3200" dirty="0" err="1" smtClean="0">
                <a:latin typeface="NikoshBAN" pitchFamily="2" charset="0"/>
                <a:cs typeface="NikoshBAN" pitchFamily="2" charset="0"/>
              </a:rPr>
              <a:t>ভাগ</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প্রক্রিয়ার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মাধ্যমে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বর্গমূল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নির্ণয়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পারবে</a:t>
            </a:r>
            <a:r>
              <a:rPr lang="en-US" sz="3200" dirty="0" smtClean="0">
                <a:latin typeface="NikoshBAN" pitchFamily="2" charset="0"/>
                <a:cs typeface="NikoshBAN" pitchFamily="2" charset="0"/>
              </a:rPr>
              <a:t>। </a:t>
            </a:r>
          </a:p>
          <a:p>
            <a:r>
              <a:rPr lang="en-US" sz="3200" dirty="0" smtClean="0">
                <a:latin typeface="NikoshBAN" pitchFamily="2" charset="0"/>
                <a:cs typeface="NikoshBAN" pitchFamily="2" charset="0"/>
              </a:rPr>
              <a:t>৪।সংখ্যার  </a:t>
            </a:r>
            <a:r>
              <a:rPr lang="en-US" sz="3200" dirty="0" err="1" smtClean="0">
                <a:latin typeface="NikoshBAN" pitchFamily="2" charset="0"/>
                <a:cs typeface="NikoshBAN" pitchFamily="2" charset="0"/>
              </a:rPr>
              <a:t>বর্গমূল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নির্ণয়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পদ্ধতি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প্রয়োগ</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বাস্তব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জীবনে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সমস্যার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সমাধান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পারবে</a:t>
            </a:r>
            <a:r>
              <a:rPr lang="en-US" sz="3200" dirty="0" smtClean="0">
                <a:latin typeface="NikoshBAN" pitchFamily="2" charset="0"/>
                <a:cs typeface="NikoshBAN" pitchFamily="2" charset="0"/>
              </a:rPr>
              <a:t>।</a:t>
            </a:r>
          </a:p>
          <a:p>
            <a:r>
              <a:rPr lang="en-US" sz="3200" dirty="0" smtClean="0">
                <a:latin typeface="NikoshBAN" pitchFamily="2" charset="0"/>
                <a:cs typeface="NikoshBAN" pitchFamily="2" charset="0"/>
              </a:rPr>
              <a:t>৫।মূলদ ও </a:t>
            </a:r>
            <a:r>
              <a:rPr lang="en-US" sz="3200" dirty="0" err="1" smtClean="0">
                <a:latin typeface="NikoshBAN" pitchFamily="2" charset="0"/>
                <a:cs typeface="NikoshBAN" pitchFamily="2" charset="0"/>
              </a:rPr>
              <a:t>অমূলদ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সংখ্যা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শনাক্ত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পারবে</a:t>
            </a:r>
            <a:r>
              <a:rPr lang="en-US" sz="3200" dirty="0" smtClean="0">
                <a:latin typeface="NikoshBAN" pitchFamily="2" charset="0"/>
                <a:cs typeface="NikoshBAN" pitchFamily="2" charset="0"/>
              </a:rPr>
              <a:t>।</a:t>
            </a:r>
          </a:p>
          <a:p>
            <a:r>
              <a:rPr lang="en-US" sz="3200" dirty="0" smtClean="0">
                <a:latin typeface="NikoshBAN" pitchFamily="2" charset="0"/>
                <a:cs typeface="NikoshBAN" pitchFamily="2" charset="0"/>
              </a:rPr>
              <a:t>৬।সংখ্যারেখায় </a:t>
            </a:r>
            <a:r>
              <a:rPr lang="en-US" sz="3200" dirty="0" err="1" smtClean="0">
                <a:latin typeface="NikoshBAN" pitchFamily="2" charset="0"/>
                <a:cs typeface="NikoshBAN" pitchFamily="2" charset="0"/>
              </a:rPr>
              <a:t>মূলদ</a:t>
            </a:r>
            <a:r>
              <a:rPr lang="en-US" sz="3200" dirty="0" smtClean="0">
                <a:latin typeface="NikoshBAN" pitchFamily="2" charset="0"/>
                <a:cs typeface="NikoshBAN" pitchFamily="2" charset="0"/>
              </a:rPr>
              <a:t> ও </a:t>
            </a:r>
            <a:r>
              <a:rPr lang="en-US" sz="3200" dirty="0" err="1" smtClean="0">
                <a:latin typeface="NikoshBAN" pitchFamily="2" charset="0"/>
                <a:cs typeface="NikoshBAN" pitchFamily="2" charset="0"/>
              </a:rPr>
              <a:t>অমূলদ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সংখ্যার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অবস্থান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দেখাতে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পারবে</a:t>
            </a:r>
            <a:r>
              <a:rPr lang="en-US" sz="3200" dirty="0" smtClean="0">
                <a:latin typeface="NikoshBAN" pitchFamily="2" charset="0"/>
                <a:cs typeface="NikoshBAN" pitchFamily="2" charset="0"/>
              </a:rPr>
              <a:t>।</a:t>
            </a:r>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মূলদ৭.jpg"/>
          <p:cNvPicPr>
            <a:picLocks noChangeAspect="1"/>
          </p:cNvPicPr>
          <p:nvPr/>
        </p:nvPicPr>
        <p:blipFill>
          <a:blip r:embed="rId3"/>
          <a:stretch>
            <a:fillRect/>
          </a:stretch>
        </p:blipFill>
        <p:spPr>
          <a:xfrm>
            <a:off x="381000" y="1905000"/>
            <a:ext cx="3456562" cy="1981200"/>
          </a:xfrm>
          <a:prstGeom prst="rect">
            <a:avLst/>
          </a:prstGeom>
        </p:spPr>
      </p:pic>
      <p:sp>
        <p:nvSpPr>
          <p:cNvPr id="7" name="TextBox 6"/>
          <p:cNvSpPr txBox="1"/>
          <p:nvPr/>
        </p:nvSpPr>
        <p:spPr>
          <a:xfrm>
            <a:off x="381000" y="152400"/>
            <a:ext cx="7086600" cy="1969770"/>
          </a:xfrm>
          <a:prstGeom prst="rect">
            <a:avLst/>
          </a:prstGeom>
          <a:noFill/>
        </p:spPr>
        <p:txBody>
          <a:bodyPr wrap="square" rtlCol="0">
            <a:spAutoFit/>
          </a:bodyPr>
          <a:lstStyle/>
          <a:p>
            <a:r>
              <a:rPr lang="en-US" sz="3200" b="1" dirty="0" err="1" smtClean="0">
                <a:latin typeface="NikoshBAN" pitchFamily="2" charset="0"/>
                <a:cs typeface="NikoshBAN" pitchFamily="2" charset="0"/>
              </a:rPr>
              <a:t>মূলদ</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সংখ্যাঃ</a:t>
            </a:r>
            <a:r>
              <a:rPr lang="en-US" sz="3200" b="1" dirty="0" smtClean="0">
                <a:latin typeface="NikoshBAN" pitchFamily="2" charset="0"/>
                <a:cs typeface="NikoshBAN" pitchFamily="2" charset="0"/>
              </a:rPr>
              <a:t> </a:t>
            </a:r>
            <a:r>
              <a:rPr lang="en-US" dirty="0" err="1" smtClean="0">
                <a:latin typeface="NikoshBAN" pitchFamily="2" charset="0"/>
                <a:cs typeface="NikoshBAN" pitchFamily="2" charset="0"/>
              </a:rPr>
              <a:t>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সংখ্যাকে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দুইটি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পূর্ণসংখ্যার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অনুপাত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আকারে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প্রকাশ</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যায়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তাকে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মূলদ</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সংখ্যা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বলে।মূলদ</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সংখ্যা</a:t>
            </a:r>
            <a:r>
              <a:rPr lang="en-US" dirty="0" smtClean="0">
                <a:latin typeface="NikoshBAN" pitchFamily="2" charset="0"/>
                <a:cs typeface="NikoshBAN" pitchFamily="2" charset="0"/>
              </a:rPr>
              <a:t> ৩ </a:t>
            </a:r>
            <a:r>
              <a:rPr lang="en-US" dirty="0" err="1" smtClean="0">
                <a:latin typeface="NikoshBAN" pitchFamily="2" charset="0"/>
                <a:cs typeface="NikoshBAN" pitchFamily="2" charset="0"/>
              </a:rPr>
              <a:t>ধরনের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হয়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যথাঃ</a:t>
            </a:r>
            <a:endParaRPr lang="en-US" dirty="0" smtClean="0">
              <a:latin typeface="NikoshBAN" pitchFamily="2" charset="0"/>
              <a:cs typeface="NikoshBAN" pitchFamily="2" charset="0"/>
            </a:endParaRPr>
          </a:p>
          <a:p>
            <a:r>
              <a:rPr lang="en-US" dirty="0" smtClean="0">
                <a:latin typeface="NikoshBAN" pitchFamily="2" charset="0"/>
                <a:cs typeface="NikoshBAN" pitchFamily="2" charset="0"/>
              </a:rPr>
              <a:t> ১। </a:t>
            </a:r>
            <a:r>
              <a:rPr lang="en-US" dirty="0" err="1" smtClean="0">
                <a:latin typeface="NikoshBAN" pitchFamily="2" charset="0"/>
                <a:cs typeface="NikoshBAN" pitchFamily="2" charset="0"/>
              </a:rPr>
              <a:t>সকল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পূর্ণসংখ্যা</a:t>
            </a:r>
            <a:r>
              <a:rPr lang="en-US" dirty="0" smtClean="0">
                <a:latin typeface="NikoshBAN" pitchFamily="2" charset="0"/>
                <a:cs typeface="NikoshBAN" pitchFamily="2" charset="0"/>
              </a:rPr>
              <a:t> । </a:t>
            </a:r>
            <a:r>
              <a:rPr lang="en-US" dirty="0" err="1" smtClean="0">
                <a:latin typeface="NikoshBAN" pitchFamily="2" charset="0"/>
                <a:cs typeface="NikoshBAN" pitchFamily="2" charset="0"/>
              </a:rPr>
              <a:t>যেমনঃ</a:t>
            </a:r>
            <a:r>
              <a:rPr lang="en-US" dirty="0" smtClean="0">
                <a:latin typeface="NikoshBAN" pitchFamily="2" charset="0"/>
                <a:cs typeface="NikoshBAN" pitchFamily="2" charset="0"/>
              </a:rPr>
              <a:t> { …-৩,-২,-১,০,১,২,৩ ….} </a:t>
            </a:r>
          </a:p>
          <a:p>
            <a:r>
              <a:rPr lang="en-US" dirty="0" smtClean="0">
                <a:latin typeface="NikoshBAN" pitchFamily="2" charset="0"/>
                <a:cs typeface="NikoshBAN" pitchFamily="2" charset="0"/>
              </a:rPr>
              <a:t>  ২।দশমিকের </a:t>
            </a:r>
            <a:r>
              <a:rPr lang="en-US" dirty="0" err="1" smtClean="0">
                <a:latin typeface="NikoshBAN" pitchFamily="2" charset="0"/>
                <a:cs typeface="NikoshBAN" pitchFamily="2" charset="0"/>
              </a:rPr>
              <a:t>পর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শেষ</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হয়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এমন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ভগ্নাংশ</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যেমনঃ</a:t>
            </a:r>
            <a:r>
              <a:rPr lang="en-US" dirty="0" smtClean="0">
                <a:latin typeface="NikoshBAN" pitchFamily="2" charset="0"/>
                <a:cs typeface="NikoshBAN" pitchFamily="2" charset="0"/>
              </a:rPr>
              <a:t> </a:t>
            </a:r>
            <a:r>
              <a:rPr lang="bn-IN" dirty="0" smtClean="0">
                <a:latin typeface="NikoshBAN" pitchFamily="2" charset="0"/>
                <a:cs typeface="NikoshBAN" pitchFamily="2" charset="0"/>
              </a:rPr>
              <a:t>১.২ ,১.২৫,</a:t>
            </a:r>
            <a:endParaRPr lang="en-US" dirty="0" smtClean="0">
              <a:latin typeface="NikoshBAN" pitchFamily="2" charset="0"/>
              <a:cs typeface="NikoshBAN" pitchFamily="2" charset="0"/>
            </a:endParaRPr>
          </a:p>
          <a:p>
            <a:r>
              <a:rPr lang="en-US" dirty="0" smtClean="0">
                <a:latin typeface="NikoshBAN" pitchFamily="2" charset="0"/>
                <a:cs typeface="NikoshBAN" pitchFamily="2" charset="0"/>
              </a:rPr>
              <a:t>৩।দশমিকের </a:t>
            </a:r>
            <a:r>
              <a:rPr lang="en-US" dirty="0" err="1" smtClean="0">
                <a:latin typeface="NikoshBAN" pitchFamily="2" charset="0"/>
                <a:cs typeface="NikoshBAN" pitchFamily="2" charset="0"/>
              </a:rPr>
              <a:t>পর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শেষ</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নয়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কিন্তু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একই</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সংখ্যা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আসে</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এমন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ভগ্নাংশ</a:t>
            </a:r>
            <a:r>
              <a:rPr lang="bn-IN" dirty="0" smtClean="0">
                <a:latin typeface="NikoshBAN" pitchFamily="2" charset="0"/>
                <a:cs typeface="NikoshBAN" pitchFamily="2" charset="0"/>
              </a:rPr>
              <a:t>। যেমনঃ ১.৩৩৩৩৩৩ </a:t>
            </a:r>
            <a:endParaRPr lang="en-US" dirty="0" smtClean="0">
              <a:latin typeface="NikoshBAN" pitchFamily="2" charset="0"/>
              <a:cs typeface="NikoshBAN" pitchFamily="2" charset="0"/>
            </a:endParaRPr>
          </a:p>
          <a:p>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graphicFrame>
        <p:nvGraphicFramePr>
          <p:cNvPr id="5" name="Object 4"/>
          <p:cNvGraphicFramePr>
            <a:graphicFrameLocks noChangeAspect="1"/>
          </p:cNvGraphicFramePr>
          <p:nvPr/>
        </p:nvGraphicFramePr>
        <p:xfrm>
          <a:off x="8077200" y="762000"/>
          <a:ext cx="914400" cy="771525"/>
        </p:xfrm>
        <a:graphic>
          <a:graphicData uri="http://schemas.openxmlformats.org/presentationml/2006/ole">
            <p:oleObj spid="_x0000_s1027" name="Document" showAsIcon="1" r:id="rId4" imgW="914400" imgH="771480" progId="Word.Document.12">
              <p:embed/>
            </p:oleObj>
          </a:graphicData>
        </a:graphic>
      </p:graphicFrame>
      <p:pic>
        <p:nvPicPr>
          <p:cNvPr id="8" name="Picture 7" descr="মূলদ১.jpg"/>
          <p:cNvPicPr>
            <a:picLocks noChangeAspect="1"/>
          </p:cNvPicPr>
          <p:nvPr/>
        </p:nvPicPr>
        <p:blipFill>
          <a:blip r:embed="rId5"/>
          <a:stretch>
            <a:fillRect/>
          </a:stretch>
        </p:blipFill>
        <p:spPr>
          <a:xfrm>
            <a:off x="4724400" y="2057400"/>
            <a:ext cx="2466975" cy="18478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85800"/>
            <a:ext cx="8458200" cy="861774"/>
          </a:xfrm>
          <a:prstGeom prst="rect">
            <a:avLst/>
          </a:prstGeom>
        </p:spPr>
        <p:txBody>
          <a:bodyPr wrap="square">
            <a:spAutoFit/>
          </a:bodyPr>
          <a:lstStyle/>
          <a:p>
            <a:r>
              <a:rPr lang="en-US" sz="3200" b="1" dirty="0" err="1" smtClean="0">
                <a:latin typeface="NikoshBAN" pitchFamily="2" charset="0"/>
                <a:cs typeface="NikoshBAN" pitchFamily="2" charset="0"/>
              </a:rPr>
              <a:t>অমূলদ</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সংখ্যাঃ</a:t>
            </a:r>
            <a:r>
              <a:rPr lang="en-US" sz="3200" b="1" dirty="0" smtClean="0">
                <a:latin typeface="NikoshBAN" pitchFamily="2" charset="0"/>
                <a:cs typeface="NikoshBAN" pitchFamily="2" charset="0"/>
              </a:rPr>
              <a:t> </a:t>
            </a:r>
            <a:r>
              <a:rPr lang="en-US" dirty="0" err="1" smtClean="0">
                <a:latin typeface="NikoshBAN" pitchFamily="2" charset="0"/>
                <a:cs typeface="NikoshBAN" pitchFamily="2" charset="0"/>
              </a:rPr>
              <a:t>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সংখ্যাকে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দুইটি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পূর্ণসংখ্যার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অনুপাত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আকারে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প্রকাশ</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যায়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না</a:t>
            </a:r>
            <a:r>
              <a:rPr lang="en-US" dirty="0" smtClean="0">
                <a:latin typeface="NikoshBAN" pitchFamily="2" charset="0"/>
                <a:cs typeface="NikoshBAN" pitchFamily="2" charset="0"/>
              </a:rPr>
              <a:t> , </a:t>
            </a:r>
            <a:r>
              <a:rPr lang="en-US" dirty="0" err="1" smtClean="0">
                <a:latin typeface="NikoshBAN" pitchFamily="2" charset="0"/>
                <a:cs typeface="NikoshBAN" pitchFamily="2" charset="0"/>
              </a:rPr>
              <a:t>তাকে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অমূলদ</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সংখ্যা</a:t>
            </a:r>
            <a:r>
              <a:rPr lang="en-US" dirty="0" smtClean="0">
                <a:latin typeface="NikoshBAN" pitchFamily="2" charset="0"/>
                <a:cs typeface="NikoshBAN" pitchFamily="2" charset="0"/>
              </a:rPr>
              <a:t> বলে।৩ </a:t>
            </a:r>
            <a:r>
              <a:rPr lang="en-US" dirty="0" err="1" smtClean="0">
                <a:latin typeface="NikoshBAN" pitchFamily="2" charset="0"/>
                <a:cs typeface="NikoshBAN" pitchFamily="2" charset="0"/>
              </a:rPr>
              <a:t>ধরনের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মূলদ</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বাদে</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অমূলদ</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সংখ্যা</a:t>
            </a:r>
            <a:endParaRPr lang="en-US" dirty="0"/>
          </a:p>
        </p:txBody>
      </p:sp>
      <p:pic>
        <p:nvPicPr>
          <p:cNvPr id="3" name="Picture 2" descr="অমূলদ১.jpg"/>
          <p:cNvPicPr>
            <a:picLocks noChangeAspect="1"/>
          </p:cNvPicPr>
          <p:nvPr/>
        </p:nvPicPr>
        <p:blipFill>
          <a:blip r:embed="rId2"/>
          <a:stretch>
            <a:fillRect/>
          </a:stretch>
        </p:blipFill>
        <p:spPr>
          <a:xfrm>
            <a:off x="228600" y="1752600"/>
            <a:ext cx="3677054" cy="2057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grpId="0" nodeType="clickEffect">
                                  <p:stCondLst>
                                    <p:cond delay="0"/>
                                  </p:stCondLst>
                                  <p:childTnLst>
                                    <p:set>
                                      <p:cBhvr>
                                        <p:cTn id="6" dur="1000">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8229600" cy="1631216"/>
          </a:xfrm>
          <a:prstGeom prst="rect">
            <a:avLst/>
          </a:prstGeom>
          <a:noFill/>
        </p:spPr>
        <p:txBody>
          <a:bodyPr wrap="square" rtlCol="0">
            <a:spAutoFit/>
          </a:bodyPr>
          <a:lstStyle/>
          <a:p>
            <a:r>
              <a:rPr lang="bn-IN" sz="2800" b="1" dirty="0" smtClean="0">
                <a:latin typeface="NikoshBAN" pitchFamily="2" charset="0"/>
                <a:cs typeface="NikoshBAN" pitchFamily="2" charset="0"/>
              </a:rPr>
              <a:t>সংখ্যার বর্গ ও বর্গমূলঃ </a:t>
            </a:r>
            <a:r>
              <a:rPr lang="bn-IN" sz="2400" dirty="0" smtClean="0">
                <a:latin typeface="NikoshBAN" pitchFamily="2" charset="0"/>
                <a:cs typeface="NikoshBAN" pitchFamily="2" charset="0"/>
              </a:rPr>
              <a:t>বর্গ একটি   আয়াত যার বাহুগুলো পরস্পর সমান</a:t>
            </a:r>
            <a:r>
              <a:rPr lang="en-US" sz="2400" dirty="0" smtClean="0">
                <a:latin typeface="NikoshBAN" pitchFamily="2" charset="0"/>
                <a:cs typeface="NikoshBAN" pitchFamily="2" charset="0"/>
              </a:rPr>
              <a:t> </a:t>
            </a:r>
            <a:r>
              <a:rPr lang="bn-IN" sz="2400" dirty="0" smtClean="0">
                <a:latin typeface="NikoshBAN" pitchFamily="2" charset="0"/>
                <a:cs typeface="NikoshBAN" pitchFamily="2" charset="0"/>
              </a:rPr>
              <a:t>। বর্গের বাহুর দৈর্ঘ্য ‘ক’ একক হলে বর্গক্ষেত্রের ক্ষেত্রফল হবে (ক</a:t>
            </a:r>
            <a:r>
              <a:rPr lang="en-US" sz="2400" dirty="0" err="1" smtClean="0">
                <a:latin typeface="NikoshBAN" pitchFamily="2" charset="0"/>
                <a:cs typeface="NikoshBAN" pitchFamily="2" charset="0"/>
              </a:rPr>
              <a:t>xক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একক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a:t>
            </a:r>
            <a:r>
              <a:rPr lang="en-US" sz="2400" dirty="0" smtClean="0">
                <a:latin typeface="NikoshBAN" pitchFamily="2" charset="0"/>
                <a:cs typeface="NikoshBAN" pitchFamily="2" charset="0"/>
              </a:rPr>
              <a:t> ক^২ </a:t>
            </a:r>
            <a:r>
              <a:rPr lang="en-US" sz="2400" dirty="0" err="1" smtClean="0">
                <a:latin typeface="NikoshBAN" pitchFamily="2" charset="0"/>
                <a:cs typeface="NikoshBAN" pitchFamily="2" charset="0"/>
              </a:rPr>
              <a:t>বর্গ</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একক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বিপরীতভাবে</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বর্গক্ষেত্রের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ক্ষেত্রফল</a:t>
            </a:r>
            <a:r>
              <a:rPr lang="en-US" sz="2400" dirty="0" smtClean="0">
                <a:latin typeface="NikoshBAN" pitchFamily="2" charset="0"/>
                <a:cs typeface="NikoshBAN" pitchFamily="2" charset="0"/>
              </a:rPr>
              <a:t> ক^২ </a:t>
            </a:r>
            <a:r>
              <a:rPr lang="en-US" sz="2400" dirty="0" err="1" smtClean="0">
                <a:latin typeface="NikoshBAN" pitchFamily="2" charset="0"/>
                <a:cs typeface="NikoshBAN" pitchFamily="2" charset="0"/>
              </a:rPr>
              <a:t>বর্গ</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একক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প্রতিটি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বাহুর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দৈর্ঘ্য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হবে</a:t>
            </a:r>
            <a:r>
              <a:rPr lang="en-US" sz="2400" dirty="0" smtClean="0">
                <a:latin typeface="NikoshBAN" pitchFamily="2" charset="0"/>
                <a:cs typeface="NikoshBAN" pitchFamily="2" charset="0"/>
              </a:rPr>
              <a:t> ‘ক’ </a:t>
            </a:r>
            <a:r>
              <a:rPr lang="bn-IN" sz="2400" dirty="0" smtClean="0">
                <a:latin typeface="NikoshBAN" pitchFamily="2" charset="0"/>
                <a:cs typeface="NikoshBAN" pitchFamily="2" charset="0"/>
              </a:rPr>
              <a:t> </a:t>
            </a:r>
            <a:r>
              <a:rPr lang="en-US" sz="2400" dirty="0" err="1" smtClean="0">
                <a:latin typeface="NikoshBAN" pitchFamily="2" charset="0"/>
                <a:cs typeface="NikoshBAN" pitchFamily="2" charset="0"/>
              </a:rPr>
              <a:t>একক</a:t>
            </a:r>
            <a:r>
              <a:rPr lang="en-US" sz="2400" dirty="0" smtClean="0">
                <a:latin typeface="NikoshBAN" pitchFamily="2" charset="0"/>
                <a:cs typeface="NikoshBAN" pitchFamily="2" charset="0"/>
              </a:rPr>
              <a:t>। </a:t>
            </a:r>
            <a:endParaRPr lang="en-US" sz="2400" dirty="0">
              <a:latin typeface="NikoshBAN" pitchFamily="2" charset="0"/>
              <a:cs typeface="NikoshBAN" pitchFamily="2" charset="0"/>
            </a:endParaRPr>
          </a:p>
        </p:txBody>
      </p:sp>
      <p:pic>
        <p:nvPicPr>
          <p:cNvPr id="3" name="Picture 2" descr="বর্গ.png"/>
          <p:cNvPicPr>
            <a:picLocks noChangeAspect="1"/>
          </p:cNvPicPr>
          <p:nvPr/>
        </p:nvPicPr>
        <p:blipFill>
          <a:blip r:embed="rId2"/>
          <a:stretch>
            <a:fillRect/>
          </a:stretch>
        </p:blipFill>
        <p:spPr>
          <a:xfrm>
            <a:off x="4572000" y="1905000"/>
            <a:ext cx="1981200" cy="1219200"/>
          </a:xfrm>
          <a:prstGeom prst="rect">
            <a:avLst/>
          </a:prstGeom>
        </p:spPr>
      </p:pic>
      <p:sp>
        <p:nvSpPr>
          <p:cNvPr id="4" name="TextBox 3"/>
          <p:cNvSpPr txBox="1"/>
          <p:nvPr/>
        </p:nvSpPr>
        <p:spPr>
          <a:xfrm>
            <a:off x="609600" y="3505200"/>
            <a:ext cx="7620000" cy="2677656"/>
          </a:xfrm>
          <a:prstGeom prst="rect">
            <a:avLst/>
          </a:prstGeom>
          <a:noFill/>
        </p:spPr>
        <p:txBody>
          <a:bodyPr wrap="square" rtlCol="0">
            <a:spAutoFit/>
          </a:bodyPr>
          <a:lstStyle/>
          <a:p>
            <a:r>
              <a:rPr lang="bn-IN" sz="2400" dirty="0" smtClean="0">
                <a:latin typeface="NikoshBAN" pitchFamily="2" charset="0"/>
                <a:cs typeface="NikoshBAN" pitchFamily="2" charset="0"/>
              </a:rPr>
              <a:t>চিত্রে ৯ টি মার্বেলকে বর্গাকারে সাজানো হয়েছে । সমান দূরত্বে প্রতিটি সারিতে ৩ টি করে ৩ টি সারিতে ৯টি মার্বেল সাজানো হয়েছে অর্থাৎ মোট মার্বেলের সংখ্যা ৩</a:t>
            </a:r>
            <a:r>
              <a:rPr lang="en-US" sz="2400" dirty="0" smtClean="0">
                <a:latin typeface="NikoshBAN" pitchFamily="2" charset="0"/>
                <a:cs typeface="NikoshBAN" pitchFamily="2" charset="0"/>
              </a:rPr>
              <a:t>x3=3^2=9 । </a:t>
            </a:r>
            <a:r>
              <a:rPr lang="en-US" sz="2400" dirty="0" err="1" smtClean="0">
                <a:latin typeface="NikoshBAN" pitchFamily="2" charset="0"/>
                <a:cs typeface="NikoshBAN" pitchFamily="2" charset="0"/>
              </a:rPr>
              <a:t>এখানে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প্রত্যেক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সারিতে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মার্বেলের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সংখ্যা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এবং</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সারির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সংখ্যা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সমান</a:t>
            </a:r>
            <a:r>
              <a:rPr lang="en-US" sz="2400" dirty="0" smtClean="0">
                <a:latin typeface="NikoshBAN" pitchFamily="2" charset="0"/>
                <a:cs typeface="NikoshBAN" pitchFamily="2" charset="0"/>
              </a:rPr>
              <a:t> । </a:t>
            </a:r>
            <a:r>
              <a:rPr lang="en-US" sz="2400" dirty="0" err="1" smtClean="0">
                <a:latin typeface="NikoshBAN" pitchFamily="2" charset="0"/>
                <a:cs typeface="NikoshBAN" pitchFamily="2" charset="0"/>
              </a:rPr>
              <a:t>তাই</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চিত্রটি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বর্গাকার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হয়েছে</a:t>
            </a:r>
            <a:r>
              <a:rPr lang="en-US" sz="2400" dirty="0" smtClean="0">
                <a:latin typeface="NikoshBAN" pitchFamily="2" charset="0"/>
                <a:cs typeface="NikoshBAN" pitchFamily="2" charset="0"/>
              </a:rPr>
              <a:t> । </a:t>
            </a:r>
            <a:r>
              <a:rPr lang="en-US" sz="2400" dirty="0" err="1" smtClean="0">
                <a:latin typeface="NikoshBAN" pitchFamily="2" charset="0"/>
                <a:cs typeface="NikoshBAN" pitchFamily="2" charset="0"/>
              </a:rPr>
              <a:t>ফলে</a:t>
            </a:r>
            <a:r>
              <a:rPr lang="en-US" sz="2400" dirty="0" smtClean="0">
                <a:latin typeface="NikoshBAN" pitchFamily="2" charset="0"/>
                <a:cs typeface="NikoshBAN" pitchFamily="2" charset="0"/>
              </a:rPr>
              <a:t> ৩ </a:t>
            </a:r>
            <a:r>
              <a:rPr lang="en-US" sz="2400" dirty="0" err="1" smtClean="0">
                <a:latin typeface="NikoshBAN" pitchFamily="2" charset="0"/>
                <a:cs typeface="NikoshBAN" pitchFamily="2" charset="0"/>
              </a:rPr>
              <a:t>এর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a:t>
            </a:r>
            <a:r>
              <a:rPr lang="en-US" sz="2400" dirty="0" smtClean="0">
                <a:latin typeface="NikoshBAN" pitchFamily="2" charset="0"/>
                <a:cs typeface="NikoshBAN" pitchFamily="2" charset="0"/>
              </a:rPr>
              <a:t> ৯ </a:t>
            </a:r>
            <a:r>
              <a:rPr lang="en-US" sz="2400" dirty="0" err="1" smtClean="0">
                <a:latin typeface="NikoshBAN" pitchFamily="2" charset="0"/>
                <a:cs typeface="NikoshBAN" pitchFamily="2" charset="0"/>
              </a:rPr>
              <a:t>এবং</a:t>
            </a:r>
            <a:r>
              <a:rPr lang="en-US" sz="2400" dirty="0" smtClean="0">
                <a:latin typeface="NikoshBAN" pitchFamily="2" charset="0"/>
                <a:cs typeface="NikoshBAN" pitchFamily="2" charset="0"/>
              </a:rPr>
              <a:t> ৯ </a:t>
            </a:r>
            <a:r>
              <a:rPr lang="en-US" sz="2400" dirty="0" err="1" smtClean="0">
                <a:latin typeface="NikoshBAN" pitchFamily="2" charset="0"/>
                <a:cs typeface="NikoshBAN" pitchFamily="2" charset="0"/>
              </a:rPr>
              <a:t>এর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বর্গমূল</a:t>
            </a:r>
            <a:r>
              <a:rPr lang="en-US" sz="2400" dirty="0" smtClean="0">
                <a:latin typeface="NikoshBAN" pitchFamily="2" charset="0"/>
                <a:cs typeface="NikoshBAN" pitchFamily="2" charset="0"/>
              </a:rPr>
              <a:t> ৩ ।</a:t>
            </a:r>
          </a:p>
          <a:p>
            <a:r>
              <a:rPr lang="en-US" sz="2400" dirty="0" err="1" smtClean="0">
                <a:latin typeface="NikoshBAN" pitchFamily="2" charset="0"/>
                <a:cs typeface="NikoshBAN" pitchFamily="2" charset="0"/>
              </a:rPr>
              <a:t>কোনো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সংখ্যাকে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সেই</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সংখ্যা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দ্বারা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গুণ</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গুণফল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পাওয়া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তা</a:t>
            </a:r>
            <a:r>
              <a:rPr lang="en-US" sz="2400" dirty="0" smtClean="0">
                <a:latin typeface="NikoshBAN" pitchFamily="2" charset="0"/>
                <a:cs typeface="NikoshBAN" pitchFamily="2" charset="0"/>
              </a:rPr>
              <a:t> ঐ </a:t>
            </a:r>
            <a:r>
              <a:rPr lang="en-US" sz="2400" dirty="0" err="1" smtClean="0">
                <a:latin typeface="NikoshBAN" pitchFamily="2" charset="0"/>
                <a:cs typeface="NikoshBAN" pitchFamily="2" charset="0"/>
              </a:rPr>
              <a:t>সংখ্যার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এবং</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সংখ্যাটি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গুণফলের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বর্গমূল</a:t>
            </a:r>
            <a:r>
              <a:rPr lang="en-US" sz="2400" dirty="0" smtClean="0">
                <a:latin typeface="NikoshBAN" pitchFamily="2" charset="0"/>
                <a:cs typeface="NikoshBAN" pitchFamily="2" charset="0"/>
              </a:rPr>
              <a:t> । </a:t>
            </a:r>
            <a:r>
              <a:rPr lang="en-US" sz="2400" dirty="0" err="1" smtClean="0">
                <a:latin typeface="NikoshBAN" pitchFamily="2" charset="0"/>
                <a:cs typeface="NikoshBAN" pitchFamily="2" charset="0"/>
              </a:rPr>
              <a:t>অতএব</a:t>
            </a:r>
            <a:r>
              <a:rPr lang="en-US" sz="2400" dirty="0" smtClean="0">
                <a:latin typeface="NikoshBAN" pitchFamily="2" charset="0"/>
                <a:cs typeface="NikoshBAN" pitchFamily="2" charset="0"/>
              </a:rPr>
              <a:t> ৪=২x2=2^2( 2 </a:t>
            </a:r>
            <a:r>
              <a:rPr lang="en-US" sz="2400" dirty="0" err="1" smtClean="0">
                <a:latin typeface="NikoshBAN" pitchFamily="2" charset="0"/>
                <a:cs typeface="NikoshBAN" pitchFamily="2" charset="0"/>
              </a:rPr>
              <a:t>এর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a:t>
            </a:r>
            <a:r>
              <a:rPr lang="en-US" sz="2400" dirty="0" smtClean="0">
                <a:latin typeface="NikoshBAN" pitchFamily="2" charset="0"/>
                <a:cs typeface="NikoshBAN" pitchFamily="2" charset="0"/>
              </a:rPr>
              <a:t> ৪) </a:t>
            </a:r>
            <a:r>
              <a:rPr lang="en-US" sz="2400" dirty="0" err="1" smtClean="0">
                <a:latin typeface="NikoshBAN" pitchFamily="2" charset="0"/>
                <a:cs typeface="NikoshBAN" pitchFamily="2" charset="0"/>
              </a:rPr>
              <a:t>এবং</a:t>
            </a:r>
            <a:r>
              <a:rPr lang="en-US" sz="2400" dirty="0" smtClean="0">
                <a:latin typeface="NikoshBAN" pitchFamily="2" charset="0"/>
                <a:cs typeface="NikoshBAN" pitchFamily="2" charset="0"/>
              </a:rPr>
              <a:t> ৪ </a:t>
            </a:r>
            <a:r>
              <a:rPr lang="en-US" sz="2400" dirty="0" err="1" smtClean="0">
                <a:latin typeface="NikoshBAN" pitchFamily="2" charset="0"/>
                <a:cs typeface="NikoshBAN" pitchFamily="2" charset="0"/>
              </a:rPr>
              <a:t>এর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বর্গমূল</a:t>
            </a:r>
            <a:r>
              <a:rPr lang="en-US" sz="2400" dirty="0" smtClean="0">
                <a:latin typeface="NikoshBAN" pitchFamily="2" charset="0"/>
                <a:cs typeface="NikoshBAN" pitchFamily="2" charset="0"/>
              </a:rPr>
              <a:t> ২ </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plus(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 এর বর্গ মূল.png"/>
          <p:cNvPicPr>
            <a:picLocks noChangeAspect="1"/>
          </p:cNvPicPr>
          <p:nvPr/>
        </p:nvPicPr>
        <p:blipFill>
          <a:blip r:embed="rId2"/>
          <a:stretch>
            <a:fillRect/>
          </a:stretch>
        </p:blipFill>
        <p:spPr>
          <a:xfrm>
            <a:off x="3048000" y="1828800"/>
            <a:ext cx="1581150" cy="2886075"/>
          </a:xfrm>
          <a:prstGeom prst="rect">
            <a:avLst/>
          </a:prstGeom>
        </p:spPr>
      </p:pic>
      <p:pic>
        <p:nvPicPr>
          <p:cNvPr id="3" name="Picture 2" descr="3 এর বর্গমূল.png"/>
          <p:cNvPicPr>
            <a:picLocks noChangeAspect="1"/>
          </p:cNvPicPr>
          <p:nvPr/>
        </p:nvPicPr>
        <p:blipFill>
          <a:blip r:embed="rId3"/>
          <a:stretch>
            <a:fillRect/>
          </a:stretch>
        </p:blipFill>
        <p:spPr>
          <a:xfrm>
            <a:off x="6858000" y="1905000"/>
            <a:ext cx="1666875" cy="2152650"/>
          </a:xfrm>
          <a:prstGeom prst="rect">
            <a:avLst/>
          </a:prstGeom>
        </p:spPr>
      </p:pic>
      <p:pic>
        <p:nvPicPr>
          <p:cNvPr id="4" name="Picture 3" descr="২১৩ এর বর্গমূল ১.png"/>
          <p:cNvPicPr>
            <a:picLocks noChangeAspect="1"/>
          </p:cNvPicPr>
          <p:nvPr/>
        </p:nvPicPr>
        <p:blipFill>
          <a:blip r:embed="rId4"/>
          <a:stretch>
            <a:fillRect/>
          </a:stretch>
        </p:blipFill>
        <p:spPr>
          <a:xfrm>
            <a:off x="457200" y="2438400"/>
            <a:ext cx="1733550" cy="2352675"/>
          </a:xfrm>
          <a:prstGeom prst="rect">
            <a:avLst/>
          </a:prstGeom>
        </p:spPr>
      </p:pic>
      <p:pic>
        <p:nvPicPr>
          <p:cNvPr id="5" name="Picture 4" descr="২৮৭৭ এর বর্গমূল.png"/>
          <p:cNvPicPr>
            <a:picLocks noChangeAspect="1"/>
          </p:cNvPicPr>
          <p:nvPr/>
        </p:nvPicPr>
        <p:blipFill>
          <a:blip r:embed="rId5"/>
          <a:stretch>
            <a:fillRect/>
          </a:stretch>
        </p:blipFill>
        <p:spPr>
          <a:xfrm>
            <a:off x="228600" y="5029200"/>
            <a:ext cx="3590925" cy="1276350"/>
          </a:xfrm>
          <a:prstGeom prst="rect">
            <a:avLst/>
          </a:prstGeom>
        </p:spPr>
      </p:pic>
      <p:pic>
        <p:nvPicPr>
          <p:cNvPr id="6" name="Picture 5" descr="৯৯৮৪৮ এর বর্গমূল.png"/>
          <p:cNvPicPr>
            <a:picLocks noChangeAspect="1"/>
          </p:cNvPicPr>
          <p:nvPr/>
        </p:nvPicPr>
        <p:blipFill>
          <a:blip r:embed="rId6"/>
          <a:stretch>
            <a:fillRect/>
          </a:stretch>
        </p:blipFill>
        <p:spPr>
          <a:xfrm>
            <a:off x="5181600" y="4343400"/>
            <a:ext cx="2105025" cy="2171700"/>
          </a:xfrm>
          <a:prstGeom prst="rect">
            <a:avLst/>
          </a:prstGeom>
        </p:spPr>
      </p:pic>
      <p:sp>
        <p:nvSpPr>
          <p:cNvPr id="7" name="TextBox 6"/>
          <p:cNvSpPr txBox="1"/>
          <p:nvPr/>
        </p:nvSpPr>
        <p:spPr>
          <a:xfrm>
            <a:off x="762000" y="609600"/>
            <a:ext cx="7772400" cy="584775"/>
          </a:xfrm>
          <a:prstGeom prst="rect">
            <a:avLst/>
          </a:prstGeom>
          <a:noFill/>
        </p:spPr>
        <p:txBody>
          <a:bodyPr wrap="square" rtlCol="0">
            <a:spAutoFit/>
          </a:bodyPr>
          <a:lstStyle/>
          <a:p>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বর্গমূলের</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উদাহরণঃ</a:t>
            </a:r>
            <a:r>
              <a:rPr lang="en-US" sz="3200" b="1" dirty="0" smtClean="0">
                <a:latin typeface="NikoshBAN" pitchFamily="2" charset="0"/>
                <a:cs typeface="NikoshBAN" pitchFamily="2" charset="0"/>
              </a:rPr>
              <a:t>  </a:t>
            </a:r>
            <a:r>
              <a:rPr lang="en-US" sz="3200" dirty="0" err="1" smtClean="0">
                <a:latin typeface="NikoshBAN" pitchFamily="2" charset="0"/>
                <a:cs typeface="NikoshBAN" pitchFamily="2" charset="0"/>
              </a:rPr>
              <a:t>সংখ্যা</a:t>
            </a:r>
            <a:r>
              <a:rPr lang="en-US" sz="3200" dirty="0" smtClean="0">
                <a:latin typeface="NikoshBAN" pitchFamily="2" charset="0"/>
                <a:cs typeface="NikoshBAN" pitchFamily="2" charset="0"/>
              </a:rPr>
              <a:t> ২ ,৩ , ২১৩ , ২৮৭৭ , ৯৯৮৪৮ </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1" presetClass="entr" presetSubtype="0" fill="hold" nodeType="clickEffect">
                                  <p:stCondLst>
                                    <p:cond delay="0"/>
                                  </p:stCondLst>
                                  <p:childTnLst>
                                    <p:set>
                                      <p:cBhvr>
                                        <p:cTn id="26" dur="1000">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TotalTime>
  <Words>1627</Words>
  <Application>Microsoft Office PowerPoint</Application>
  <PresentationFormat>On-screen Show (4:3)</PresentationFormat>
  <Paragraphs>254</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Document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84</cp:revision>
  <dcterms:created xsi:type="dcterms:W3CDTF">2020-12-18T09:30:32Z</dcterms:created>
  <dcterms:modified xsi:type="dcterms:W3CDTF">2020-12-23T06:47:30Z</dcterms:modified>
</cp:coreProperties>
</file>