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709"/>
    <a:srgbClr val="E5E0A5"/>
    <a:srgbClr val="EF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2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7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2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8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6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5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3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3E69-42E8-45E7-80AC-F18CF22708E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5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4502" y="464023"/>
            <a:ext cx="10099098" cy="1596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2357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8000" b="1" dirty="0" err="1">
                <a:solidFill>
                  <a:srgbClr val="2357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solidFill>
                <a:srgbClr val="23570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9F1DB-9ED7-4556-91C7-D37DE2A27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9161"/>
            <a:ext cx="12192000" cy="34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7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3429000"/>
            <a:ext cx="109728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অংকটি কীভাবে করতে হবে তা পাশের জনের সাথে আলোচনা কর</a:t>
            </a:r>
          </a:p>
        </p:txBody>
      </p:sp>
      <p:pic>
        <p:nvPicPr>
          <p:cNvPr id="4" name="Picture 3" descr="imag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5046"/>
            <a:ext cx="12192000" cy="1652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2" y="484993"/>
            <a:ext cx="3528401" cy="24017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104185" y="1185472"/>
            <a:ext cx="3713869" cy="1701294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0445" y="1185473"/>
            <a:ext cx="1505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৩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+ ২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14943" y="2632023"/>
            <a:ext cx="112019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1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2130" y="1252794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৩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+ ২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37830" y="2699344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600" y="272891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74744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143" y="5156949"/>
            <a:ext cx="479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উহ্লামং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মার্মা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বোর্ডে এসে অংকটি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5046"/>
            <a:ext cx="12192000" cy="16529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13382" y="2237754"/>
            <a:ext cx="5994404" cy="2786533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7098" y="2646060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৩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+ ২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442798" y="4092610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67568" y="412218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968" y="414070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98806" y="637901"/>
            <a:ext cx="9580099" cy="8918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1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737" y="3327304"/>
            <a:ext cx="2895600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৪৫+২৩=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5237" y="4032539"/>
            <a:ext cx="38862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 নং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-২</a:t>
            </a:r>
            <a:endParaRPr lang="bn-BD" sz="40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+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95698" y="5851774"/>
            <a:ext cx="2209800" cy="158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Callout 9"/>
          <p:cNvSpPr/>
          <p:nvPr/>
        </p:nvSpPr>
        <p:spPr>
          <a:xfrm>
            <a:off x="7278237" y="1350498"/>
            <a:ext cx="4656568" cy="1492268"/>
          </a:xfrm>
          <a:prstGeom prst="cloudCallout">
            <a:avLst>
              <a:gd name="adj1" fmla="val -48253"/>
              <a:gd name="adj2" fmla="val 87662"/>
            </a:avLst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৫ মি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63387" y="2914590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78137" y="3989024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1737" y="4057590"/>
            <a:ext cx="609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5" y="277813"/>
            <a:ext cx="4440883" cy="2564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6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757" y="1298554"/>
            <a:ext cx="5807381" cy="523220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২৭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76" y="189194"/>
            <a:ext cx="4921116" cy="64163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036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7789" y="1348623"/>
            <a:ext cx="7467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রেজার ৩৭টি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মিনাকে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রেজার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73200" y="1359427"/>
            <a:ext cx="641634" cy="5893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9982" y="3304285"/>
            <a:ext cx="3461982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6600" spc="600" dirty="0">
                <a:latin typeface="NikoshBAN" pitchFamily="2" charset="0"/>
                <a:cs typeface="NikoshBAN" pitchFamily="2" charset="0"/>
              </a:rPr>
              <a:t>৩৭-১৪</a:t>
            </a:r>
            <a:r>
              <a:rPr lang="bn-IN" sz="6600" spc="600" dirty="0">
                <a:latin typeface="NikoshBAN" pitchFamily="2" charset="0"/>
                <a:cs typeface="NikoshBAN" pitchFamily="2" charset="0"/>
              </a:rPr>
              <a:t>=</a:t>
            </a:r>
            <a:endParaRPr lang="en-US" sz="66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1964" y="3302662"/>
            <a:ext cx="2230841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spc="600" dirty="0">
                <a:latin typeface="NikoshBAN" pitchFamily="2" charset="0"/>
                <a:cs typeface="NikoshBAN" pitchFamily="2" charset="0"/>
              </a:rPr>
              <a:t>২৩</a:t>
            </a:r>
            <a:r>
              <a:rPr lang="bn-IN" sz="6600" spc="600" dirty="0">
                <a:latin typeface="NikoshBAN" pitchFamily="2" charset="0"/>
                <a:cs typeface="NikoshBAN" pitchFamily="2" charset="0"/>
              </a:rPr>
              <a:t>টি</a:t>
            </a:r>
            <a:endParaRPr lang="en-US" sz="6600" spc="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3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6185" y="417249"/>
            <a:ext cx="8435997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বাড়ি থেকে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6489" y="2944761"/>
            <a:ext cx="129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৪৭</a:t>
            </a:r>
          </a:p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 - ২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81808" y="2832941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৬৫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6509" y="4757605"/>
            <a:ext cx="129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0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 - ৭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9347" y="4757605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৫৬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৪০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6509" y="2195272"/>
            <a:ext cx="1143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৭০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২০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040654" y="431893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8889" y="431893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647536" y="4279491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78909" y="6138995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72684" y="6138995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CF24F09-B5C4-423B-9EF0-FF652C2AD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5" y="298938"/>
            <a:ext cx="2338904" cy="25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3.33333E-6 L -6.25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5194" y="888649"/>
            <a:ext cx="8445093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8000" b="1" dirty="0" err="1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8000" b="1" dirty="0">
              <a:ln w="17780" cmpd="sng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69" y="1624084"/>
            <a:ext cx="12542293" cy="53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9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3047" y="241300"/>
            <a:ext cx="5981699" cy="70788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8688" y="4385351"/>
            <a:ext cx="4362306" cy="18336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বিয়োগ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948" y="3909750"/>
            <a:ext cx="5458198" cy="25391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32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মোঃআতাউর</a:t>
            </a:r>
            <a:r>
              <a:rPr lang="bn-BD" sz="3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/>
              </a:rPr>
              <a:t> </a:t>
            </a:r>
            <a:r>
              <a:rPr lang="bn-BD" sz="32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রহমান</a:t>
            </a:r>
            <a:r>
              <a:rPr lang="bn-BD" sz="3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/>
              </a:rPr>
              <a:t> </a:t>
            </a:r>
            <a:r>
              <a:rPr lang="bn-BD" sz="32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সুজন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সহকারী শিক্ষক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0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২</a:t>
            </a:r>
            <a:r>
              <a:rPr lang="bn-BD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/>
              </a:rPr>
              <a:t> </a:t>
            </a:r>
            <a:r>
              <a:rPr lang="bn-BD" sz="20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নং</a:t>
            </a:r>
            <a:r>
              <a:rPr lang="bn-BD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/>
              </a:rPr>
              <a:t> </a:t>
            </a:r>
            <a:r>
              <a:rPr lang="bn-BD" sz="20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দড়িজাহাঙ্গীরপুর</a:t>
            </a:r>
            <a:r>
              <a:rPr lang="bn-BD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/>
              </a:rPr>
              <a:t> </a:t>
            </a:r>
            <a:r>
              <a:rPr lang="bn-BD" sz="20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সরকারি প্রাথমিক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bn-BD" sz="20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বিদ্যালয়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NikoshBAN" panose="02000000000000000000"/>
              </a:rPr>
              <a:t> </a:t>
            </a:r>
            <a:r>
              <a:rPr lang="bn-BD" sz="20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তারাইল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NikoshBAN" panose="02000000000000000000"/>
              </a:rPr>
              <a:t>, </a:t>
            </a:r>
            <a:r>
              <a:rPr lang="bn-BD" sz="2000" b="1" kern="1200" dirty="0">
                <a:solidFill>
                  <a:srgbClr val="000000"/>
                </a:solidFill>
                <a:effectLst/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কিশোরগঞ্জ</a:t>
            </a:r>
            <a:r>
              <a:rPr lang="hi-IN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।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NikoshBAN" panose="02000000000000000000"/>
                <a:ea typeface="Times New Roman" panose="02020603050405020304" pitchFamily="18" charset="0"/>
              </a:rPr>
              <a:t>             </a:t>
            </a:r>
            <a:r>
              <a:rPr lang="bn-BD" sz="2400" b="1" dirty="0">
                <a:solidFill>
                  <a:srgbClr val="000000"/>
                </a:solidFill>
                <a:latin typeface="NikoshBAN" panose="02000000000000000000"/>
                <a:ea typeface="Times New Roman" panose="02020603050405020304" pitchFamily="18" charset="0"/>
              </a:rPr>
              <a:t>স্কুল</a:t>
            </a:r>
            <a:r>
              <a:rPr lang="bn-BD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/>
              </a:rPr>
              <a:t> </a:t>
            </a:r>
            <a:r>
              <a:rPr lang="bn-BD" sz="2400" b="1" dirty="0">
                <a:solidFill>
                  <a:srgbClr val="000000"/>
                </a:solidFill>
                <a:latin typeface="NikoshBAN" panose="02000000000000000000"/>
                <a:ea typeface="Times New Roman" panose="02020603050405020304" pitchFamily="18" charset="0"/>
              </a:rPr>
              <a:t>কোডঃ</a:t>
            </a:r>
            <a:r>
              <a:rPr lang="bn-BD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91305040105</a:t>
            </a:r>
          </a:p>
          <a:p>
            <a:r>
              <a:rPr lang="en-US" sz="2800" dirty="0">
                <a:solidFill>
                  <a:srgbClr val="000000"/>
                </a:solidFill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ar-SA" sz="2400" dirty="0">
                <a:solidFill>
                  <a:srgbClr val="002060"/>
                </a:solidFill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E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mail:</a:t>
            </a:r>
            <a:r>
              <a:rPr lang="en-US" sz="2400" dirty="0">
                <a:solidFill>
                  <a:srgbClr val="000000"/>
                </a:solidFill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NikoshBAN" panose="02000000000000000000"/>
                <a:ea typeface="Times New Roman" panose="02020603050405020304" pitchFamily="18" charset="0"/>
                <a:cs typeface="Vrinda" panose="020B0502040204020203" pitchFamily="34" charset="0"/>
              </a:rPr>
              <a:t>ataurgpt76@gmail.com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109" y="1555843"/>
            <a:ext cx="2211032" cy="2540110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459671" y="3349224"/>
            <a:ext cx="4599296" cy="1012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9032E5-E107-4986-A08C-3EC9BE3F4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61" y="1643275"/>
            <a:ext cx="2715648" cy="21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1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02" y="4246159"/>
            <a:ext cx="7918402" cy="2611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689" y="2974927"/>
            <a:ext cx="2085427" cy="196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06" y="2007784"/>
            <a:ext cx="2331593" cy="2432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43" y="1842163"/>
            <a:ext cx="2340905" cy="2183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44" y="2007784"/>
            <a:ext cx="2085427" cy="24329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41194"/>
            <a:ext cx="4872743" cy="604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05043" y="913973"/>
            <a:ext cx="4093837" cy="8734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2401" y="1133049"/>
            <a:ext cx="3752642" cy="8734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81348" y="696037"/>
            <a:ext cx="3752640" cy="1240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৪-২=২টি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" y="3754697"/>
            <a:ext cx="3996174" cy="8734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4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29518 0.0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55937 0.244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6841" y="1617785"/>
            <a:ext cx="10031208" cy="3967989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576" y="2289029"/>
            <a:ext cx="87597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না</a:t>
            </a:r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113" y="350389"/>
            <a:ext cx="9508016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84" y="2526677"/>
            <a:ext cx="1272717" cy="1823593"/>
          </a:xfrm>
          <a:prstGeom prst="rect">
            <a:avLst/>
          </a:prstGeom>
        </p:spPr>
      </p:pic>
      <p:pic>
        <p:nvPicPr>
          <p:cNvPr id="7" name="Picture 6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17"/>
            <a:ext cx="12192000" cy="15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3.7037E-7 L 0.00065 0.00023 C -0.00469 0.00046 -0.01003 -0.00023 -0.01524 0.00185 C -0.01706 0.00231 -0.0181 0.00509 -0.0181 0.00741 C -0.0181 0.02153 -0.01758 0.03588 -0.01524 0.04977 C -0.01511 0.05208 -0.0125 0.05255 -0.01094 0.05347 C -0.00873 0.05509 -0.00612 0.05602 -0.00365 0.05718 C -0.00065 0.05671 0.00273 0.05764 0.00508 0.05532 C 0.00625 0.05417 0.00416 0.05162 0.00364 0.04977 C 0.00273 0.04792 0.00169 0.04606 0.00065 0.04421 C 0.00104 0.03819 -0.00729 -0.01319 0.01237 0.00185 C 0.01497 0.0037 0.01614 0.00787 0.01823 0.01111 C 0.01862 0.02037 0.01771 0.02986 0.01966 0.03866 C 0.02122 0.04606 0.03958 0.04792 0.03997 0.04792 C 0.05885 0.0419 0.03437 0.05231 0.04883 0.00185 C 0.04987 -0.00232 0.05534 0.00046 0.05885 3.7037E-7 C 0.04896 -0.00857 0.0582 -0.00301 0.05312 0.01667 C 0.05208 0.01944 0.05208 0.01042 0.05156 0.00741 C 0.05065 0.00231 0.04948 -0.00255 0.04883 -0.00741 C 0.0483 -0.00949 0.04948 -0.0037 0.05013 -0.00185 C 0.05091 3.7037E-7 0.05195 0.00185 0.05312 0.0037 C 0.05429 0.01042 0.05638 0.02268 0.05885 0.0294 C 0.05937 0.03148 0.0608 0.0331 0.06185 0.03495 C 0.06471 0.0331 0.06914 0.0331 0.07044 0.0294 C 0.072 0.02569 0.06875 0.02083 0.06914 0.01667 C 0.0694 0.00486 0.07018 -0.00556 0.07773 -0.01296 C 0.07981 -0.01505 0.08242 -0.01551 0.08502 -0.01667 C 0.10156 -0.00255 0.08854 -0.01574 0.09674 -0.0037 C 0.0983 -0.00116 0.10091 0.00069 0.10247 0.0037 C 0.10429 0.00694 0.10508 0.01134 0.10677 0.01481 C 0.10885 0.01875 0.11185 0.02199 0.11406 0.02593 C 0.1151 0.02755 0.11601 0.0294 0.11705 0.03125 C 0.11731 0.0338 0.11666 0.03773 0.11836 0.03866 C 0.11979 0.03958 0.11992 0.03518 0.11992 0.0331 C 0.11992 0.01968 0.11784 -0.00718 0.11705 -0.02222 C 0.11653 0.01481 0.10937 0.05255 0.11562 0.08866 C 0.12018 0.11643 0.11185 0.0294 0.12135 0.0037 C 0.125 -0.00648 0.13893 0.00231 0.14752 0.00185 C 0.14752 0.00208 0.14427 0.00903 0.14323 0.01296 C 0.14023 0.02153 0.1401 0.02454 0.13893 0.0331 C 0.13919 0.04676 0.13815 0.06042 0.14023 0.07384 C 0.14049 0.07569 0.14375 0.07731 0.14466 0.07569 C 0.14648 0.07222 0.14544 0.06713 0.14596 0.06273 C 0.14427 0.05625 0.14153 0.04606 0.14166 0.04051 C 0.14179 0.02986 0.14427 0.01968 0.14596 0.00926 C 0.14635 0.00718 0.14635 0.00486 0.14752 0.0037 C 0.14987 0.00139 0.15325 0.00116 0.15625 3.7037E-7 C 0.16054 0.00116 0.16562 0.00023 0.16927 0.0037 C 0.17252 0.00694 0.17513 0.01852 0.17513 0.01875 C 0.17552 0.01481 0.17513 0.01065 0.17656 0.00741 C 0.17916 0.00046 0.18789 0.00486 0.19114 0.00556 C 0.19271 0.01667 0.19544 0.0294 0.19114 0.04051 C 0.18906 0.0456 0.17955 0.04792 0.17955 0.04815 C 0.18086 0.05116 0.1819 0.05463 0.18385 0.05718 C 0.18659 0.06134 0.19023 0.06157 0.19414 0.06273 C 0.19635 0.06528 0.19843 0.07199 0.20143 0.07014 C 0.20364 0.06852 0.19804 0.06412 0.19687 0.06088 C 0.19622 0.05926 0.19622 0.05718 0.19544 0.05532 C 0.19375 0.05162 0.19127 0.04815 0.18971 0.04421 C 0.18698 0.03819 0.18633 0.03079 0.18242 0.02593 C 0.17851 0.02083 0.17304 0.01736 0.17083 0.01111 C 0.16966 0.00856 0.16862 0.00625 0.16784 0.0037 C 0.16718 0.00116 0.16731 -0.00162 0.16653 -0.0037 C 0.16523 -0.00602 0.16354 -0.00741 0.16211 -0.00926 C 0.18034 -0.02107 0.17174 -0.0169 0.21302 -0.01111 C 0.21562 -0.01088 0.21771 -0.00741 0.22018 -0.00556 C 0.21875 0.01481 0.21823 0.03518 0.21575 0.05532 C 0.2151 0.06042 0.21497 0.0456 0.21445 0.04051 C 0.21393 0.03681 0.21354 0.0331 0.21302 0.0294 C 0.21198 0.02569 0.2108 0.02222 0.21002 0.01852 C 0.20937 0.01597 0.20898 0.01343 0.20846 0.01111 C 0.20794 0.00787 0.20781 0.00486 0.20716 0.00185 C 0.20638 -0.00093 0.20481 -0.00301 0.20416 -0.00556 C 0.20364 -0.00671 0.20065 -0.01829 0.20143 -0.01852 C 0.20273 -0.01991 0.2125 -0.00949 0.21302 -0.00926 C 0.2194 -0.00741 0.22643 -0.0081 0.23333 -0.00741 C 0.22461 0.01458 0.22252 0.01181 0.22747 0.04051 C 0.22773 0.04306 0.23008 0.04468 0.23177 0.04606 C 0.2332 0.04722 0.23476 0.04745 0.23606 0.04792 C 0.25833 0.04398 0.24049 0.04838 0.23476 0.04421 C 0.23294 0.04306 0.23372 0.03935 0.23333 0.03681 C 0.23476 0.03009 0.23541 0.02292 0.23763 0.01667 C 0.23841 0.01412 0.24049 0.01273 0.24205 0.01111 C 0.2457 0.00694 0.24622 0.00741 0.25065 0.00556 C 0.26133 0.00602 0.27226 0.00509 0.28268 0.00741 C 0.28424 0.00764 0.28242 0.01296 0.28424 0.01296 C 0.28554 0.01296 0.2845 0.0088 0.28554 0.00741 C 0.28646 0.00602 0.28854 0.00602 0.28997 0.00556 C 0.29323 0.00741 0.29726 0.00787 0.30013 0.01111 C 0.30156 0.01273 0.30156 0.01597 0.30156 0.01852 C 0.30156 0.0419 0.30521 0.03843 0.29583 0.04236 C 0.29023 0.0419 0.28476 0.04306 0.27981 0.04051 C 0.27044 0.03634 0.27343 0.03171 0.27096 0.02407 C 0.26927 0.01898 0.26653 0.01435 0.26523 0.00926 C 0.26289 0.00046 0.26445 0.00532 0.26093 -0.00556 C 0.26419 -0.00625 0.26771 -0.00718 0.27096 -0.00741 C 0.28112 -0.00833 0.29153 -0.00764 0.30156 -0.00926 C 0.30325 -0.00949 0.30429 -0.01204 0.30586 -0.01296 C 0.30729 -0.01389 0.30885 -0.01412 0.31028 -0.01482 C 0.31263 -0.01597 0.3151 -0.01736 0.31758 -0.01852 C 0.31784 -0.00741 0.31341 0.00602 0.31914 0.01481 C 0.34479 0.05579 0.34323 -0.02222 0.33945 0.04236 C 0.33177 0.04097 0.31836 0.0419 0.33216 0.02037 C 0.33398 0.0169 0.33893 0.02153 0.34231 0.02222 C 0.34466 0.02523 0.34752 0.02778 0.34948 0.03125 C 0.35833 0.04815 0.34101 0.0294 0.35677 0.04421 C 0.3595 0.03889 0.36471 0.0294 0.36562 0.02407 C 0.36627 0.01597 0.36445 0.00787 0.36406 3.7037E-7 C 0.36562 -0.00139 0.36679 -0.00278 0.36836 -0.0037 C 0.36979 -0.00463 0.37135 -0.00463 0.37278 -0.00556 C 0.37448 -0.00718 0.37565 -0.00926 0.37708 -0.01111 C 0.3776 -0.0088 0.37799 -0.00625 0.37864 -0.0037 C 0.37968 0.00069 0.38229 0.00463 0.38294 0.00926 C 0.3832 0.01157 0.3819 0.01412 0.38164 0.01667 C 0.38086 0.01968 0.38034 0.02268 0.38008 0.02593 C 0.37955 0.01782 0.37955 0.00972 0.37864 0.00185 C 0.37773 -0.00463 0.37435 -0.01019 0.37435 -0.01667 C 0.37435 -0.01875 0.37708 -0.01551 0.37864 -0.01482 C 0.37955 -0.01296 0.37981 -0.01042 0.38164 -0.00926 C 0.38398 -0.00764 0.38711 -0.0081 0.39023 -0.00741 C 0.39362 -0.00671 0.397 -0.00625 0.40039 -0.00556 C 0.40872 -0.00625 0.41679 -0.00648 0.42513 -0.00741 C 0.42656 -0.00764 0.42799 -0.00833 0.42955 -0.00926 C 0.43086 -0.01042 0.43541 -0.01296 0.43385 -0.01296 C 0.43073 -0.01296 0.42799 -0.01065 0.42513 -0.00926 C 0.42396 -0.00556 0.4233 -0.00185 0.42226 0.00185 C 0.42148 0.0037 0.41966 0.00509 0.41927 0.00741 C 0.41823 0.01157 0.41836 0.01597 0.41784 0.02037 C 0.41758 0.02268 0.41679 0.02523 0.41653 0.02778 C 0.41679 0.03449 0.41549 0.0419 0.41784 0.04792 C 0.41992 0.0544 0.42955 0.06273 0.42955 0.06296 C 0.43476 0.06227 0.44023 0.0625 0.44544 0.06088 C 0.44687 0.06042 0.44258 0.05972 0.44114 0.05903 C 0.43906 0.05833 0.43711 0.05787 0.43528 0.05718 C 0.4345 0.04583 0.43177 0.01458 0.43528 0.0037 C 0.43646 -0.00023 0.44114 3.7037E-7 0.44414 -0.00185 C 0.44622 -0.01644 0.44479 -0.02338 0.46731 -0.00556 C 0.47018 -0.00324 0.46041 -0.00301 0.45716 -0.00185 C 0.45312 -0.00069 0.44935 0.00046 0.44544 0.00185 C 0.44414 0.00301 0.44205 0.0037 0.44114 0.00556 C 0.43997 0.00764 0.44023 0.01042 0.43958 0.01296 C 0.43906 0.01481 0.43854 0.01667 0.43815 0.01852 C 0.43958 0.02454 0.44114 0.03079 0.44258 0.03681 C 0.4431 0.03935 0.44284 0.04213 0.44414 0.04421 C 0.44856 0.0537 0.44961 0.05116 0.45716 0.05347 C 0.46458 0.05602 0.46875 0.05787 0.47604 0.06088 L 0.49049 0.05903 C 0.49231 0.05764 0.48867 0.05393 0.48763 0.05162 C 0.48216 0.04213 0.48424 0.05046 0.48034 0.04051 C 0.47968 0.03889 0.47929 0.03704 0.47877 0.03495 C 0.47773 0.03009 0.47708 0.025 0.47604 0.02037 C 0.47539 0.01759 0.47396 0.01528 0.47304 0.01296 C 0.47252 0.01968 0.47304 0.02662 0.47174 0.0331 C 0.47083 0.03565 0.46836 0.03681 0.46731 0.03866 C 0.45625 0.05671 0.46159 0.04907 0.47304 0.04236 C 0.47435 0.04167 0.47604 0.0412 0.47747 0.04051 C 0.48112 0.03588 0.48763 0.02824 0.48906 0.02222 C 0.49101 0.01389 0.48997 0.00486 0.49049 -0.0037 C 0.49674 -0.00255 0.50325 -0.00255 0.50937 3.7037E-7 C 0.51133 0.00069 0.50534 0.00093 0.50364 0.00185 C 0.50143 0.00278 0.49961 0.0044 0.49778 0.00556 C 0.49635 0.00625 0.49492 0.00671 0.49336 0.00741 C 0.48177 0.02199 0.48502 0.01319 0.48333 0.0331 C 0.48424 0.04236 0.48268 0.05278 0.48606 0.06088 C 0.48789 0.06481 0.49271 0.06458 0.49635 0.06458 C 0.50273 0.06458 0.50885 0.06227 0.51523 0.06088 C 0.51367 0.05787 0.51315 0.05347 0.51093 0.05162 C 0.50508 0.04768 0.49622 0.05069 0.49205 0.04421 C 0.48906 0.04005 0.49739 0.02083 0.49935 0.01667 C 0.49961 0.01296 0.49883 0.00833 0.50065 0.00556 C 0.50156 0.00393 0.50364 0.00648 0.50508 0.00741 C 0.50794 0.00949 0.51367 0.01481 0.51367 0.01505 C 0.51406 0.01227 0.51393 0.00949 0.51523 0.00741 C 0.51614 0.00556 0.51875 0.00556 0.51966 0.0037 C 0.52174 -0.00162 0.52396 -0.01296 0.52396 -0.01273 C 0.52656 -0.00301 0.52448 -0.01157 0.52695 0.00185 C 0.52812 0.00972 0.52968 0.01782 0.53125 0.02593 C 0.52916 0.02639 0.52695 0.02616 0.52539 0.02778 C 0.52226 0.03102 0.52513 0.0456 0.52539 0.04606 C 0.53008 0.04421 0.53138 0.04537 0.53125 0.03681 C 0.53073 0.01829 0.52916 3.7037E-7 0.52825 -0.01852 C 0.53073 -0.02107 0.53242 -0.02546 0.53554 -0.02593 C 0.54336 -0.02685 0.54179 -0.01875 0.54583 -0.01482 C 0.5483 -0.01227 0.55169 -0.01181 0.55455 -0.00926 C 0.55742 -0.00625 0.56497 0.00278 0.56758 0.00926 C 0.5681 0.01088 0.56836 0.01296 0.56914 0.01481 C 0.56705 0.02407 0.56679 0.03426 0.56315 0.04236 C 0.56133 0.04676 0.55612 0.04676 0.55299 0.04977 C 0.53685 0.06528 0.55117 0.05556 0.54284 0.06088 " pathEditMode="relative" rAng="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87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1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874" y="2743198"/>
            <a:ext cx="95378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3"/>
            <a:r>
              <a:rPr lang="bn-BD" sz="3600" b="1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3600" b="1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..........</a:t>
            </a:r>
            <a:endParaRPr lang="en-US" sz="36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563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.২.১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হাতে না রেখে দুই অংক বিশিষ্ট সংখ্যা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অনূর্ধ্ব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অংকের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উপর-নিচে ও পাশাপাশি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5046"/>
            <a:ext cx="12192000" cy="1652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543" y="845501"/>
            <a:ext cx="9900225" cy="1034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8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1" y="1730325"/>
            <a:ext cx="4063845" cy="3687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r="2502" b="4112"/>
          <a:stretch/>
        </p:blipFill>
        <p:spPr>
          <a:xfrm>
            <a:off x="1827260" y="1730325"/>
            <a:ext cx="4264049" cy="3687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1111348" y="390018"/>
            <a:ext cx="10494498" cy="830997"/>
          </a:xfrm>
          <a:prstGeom prst="rect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উপকরণের ব্যবহার </a:t>
            </a:r>
            <a:endParaRPr lang="bn-IN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12" y="5927090"/>
            <a:ext cx="10832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 কক্ষে কাঠি ও মার্বেলের মাধ্যমে যোগের ধারণা প্রদান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1406769" y="543176"/>
            <a:ext cx="811705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অর্ধ-বাস্তব পর্যায়  </a:t>
            </a:r>
            <a:endParaRPr lang="b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0728" y="2246149"/>
            <a:ext cx="1447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0520" y="3624963"/>
            <a:ext cx="364242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৫৬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0027" y="3613986"/>
            <a:ext cx="302090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692" y="5340829"/>
            <a:ext cx="317697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5808" y="5340829"/>
            <a:ext cx="362902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৩২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07877" y="1810014"/>
            <a:ext cx="2671507" cy="1649209"/>
            <a:chOff x="7032892" y="1778210"/>
            <a:chExt cx="2681450" cy="1905000"/>
          </a:xfrm>
        </p:grpSpPr>
        <p:grpSp>
          <p:nvGrpSpPr>
            <p:cNvPr id="10" name="Group 16"/>
            <p:cNvGrpSpPr/>
            <p:nvPr/>
          </p:nvGrpSpPr>
          <p:grpSpPr>
            <a:xfrm>
              <a:off x="8776767" y="1778210"/>
              <a:ext cx="937575" cy="1905000"/>
              <a:chOff x="7696200" y="152400"/>
              <a:chExt cx="990600" cy="1905000"/>
            </a:xfrm>
          </p:grpSpPr>
          <p:pic>
            <p:nvPicPr>
              <p:cNvPr id="11" name="Picture 10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8153400" y="152400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Picture 11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7696200" y="152400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9" name="Picture 18" descr="plokiokj.png"/>
            <p:cNvPicPr>
              <a:picLocks noChangeAspect="1"/>
            </p:cNvPicPr>
            <p:nvPr/>
          </p:nvPicPr>
          <p:blipFill>
            <a:blip r:embed="rId3"/>
            <a:srcRect r="31250"/>
            <a:stretch>
              <a:fillRect/>
            </a:stretch>
          </p:blipFill>
          <p:spPr>
            <a:xfrm>
              <a:off x="7032892" y="1778210"/>
              <a:ext cx="1676400" cy="187642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5" name="Group 34"/>
          <p:cNvGrpSpPr/>
          <p:nvPr/>
        </p:nvGrpSpPr>
        <p:grpSpPr>
          <a:xfrm>
            <a:off x="3742110" y="5013670"/>
            <a:ext cx="3006236" cy="1604889"/>
            <a:chOff x="3742110" y="5013670"/>
            <a:chExt cx="3006236" cy="1604889"/>
          </a:xfrm>
        </p:grpSpPr>
        <p:pic>
          <p:nvPicPr>
            <p:cNvPr id="7" name="Picture 6" descr="plokiokj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2110" y="5013670"/>
              <a:ext cx="2287949" cy="16048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p20004b74g128001.jpg"/>
            <p:cNvPicPr>
              <a:picLocks noChangeAspect="1"/>
            </p:cNvPicPr>
            <p:nvPr/>
          </p:nvPicPr>
          <p:blipFill>
            <a:blip r:embed="rId2"/>
            <a:srcRect l="73943" t="78365" r="20790" b="8480"/>
            <a:stretch>
              <a:fillRect/>
            </a:stretch>
          </p:blipFill>
          <p:spPr>
            <a:xfrm>
              <a:off x="6243498" y="5013671"/>
              <a:ext cx="504848" cy="149631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2" name="Picture 31" descr="plokiok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84" y="1832175"/>
            <a:ext cx="2287949" cy="1604889"/>
          </a:xfrm>
          <a:prstGeom prst="rect">
            <a:avLst/>
          </a:prstGeom>
          <a:ln>
            <a:noFill/>
          </a:ln>
        </p:spPr>
      </p:pic>
      <p:grpSp>
        <p:nvGrpSpPr>
          <p:cNvPr id="34" name="Group 33"/>
          <p:cNvGrpSpPr/>
          <p:nvPr/>
        </p:nvGrpSpPr>
        <p:grpSpPr>
          <a:xfrm>
            <a:off x="1088389" y="1832175"/>
            <a:ext cx="5407534" cy="1630597"/>
            <a:chOff x="1088389" y="1832175"/>
            <a:chExt cx="5407534" cy="1630597"/>
          </a:xfrm>
        </p:grpSpPr>
        <p:pic>
          <p:nvPicPr>
            <p:cNvPr id="9" name="Picture 8" descr="plokiokj.png"/>
            <p:cNvPicPr>
              <a:picLocks noChangeAspect="1"/>
            </p:cNvPicPr>
            <p:nvPr/>
          </p:nvPicPr>
          <p:blipFill>
            <a:blip r:embed="rId3"/>
            <a:srcRect r="31250"/>
            <a:stretch>
              <a:fillRect/>
            </a:stretch>
          </p:blipFill>
          <p:spPr>
            <a:xfrm>
              <a:off x="3442586" y="1857883"/>
              <a:ext cx="1572965" cy="160488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1" name="Group 30"/>
            <p:cNvGrpSpPr/>
            <p:nvPr/>
          </p:nvGrpSpPr>
          <p:grpSpPr>
            <a:xfrm>
              <a:off x="5049024" y="1856096"/>
              <a:ext cx="1446899" cy="1533666"/>
              <a:chOff x="5078863" y="1864607"/>
              <a:chExt cx="1446899" cy="1533666"/>
            </a:xfrm>
          </p:grpSpPr>
          <p:pic>
            <p:nvPicPr>
              <p:cNvPr id="28" name="Picture 27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5539751" y="1864607"/>
                <a:ext cx="502976" cy="1533666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5078863" y="1864607"/>
                <a:ext cx="1446899" cy="1533666"/>
                <a:chOff x="4665921" y="1859081"/>
                <a:chExt cx="1446899" cy="1533666"/>
              </a:xfrm>
            </p:grpSpPr>
            <p:pic>
              <p:nvPicPr>
                <p:cNvPr id="27" name="Picture 26" descr="p20004b74g128001.jpg"/>
                <p:cNvPicPr>
                  <a:picLocks noChangeAspect="1"/>
                </p:cNvPicPr>
                <p:nvPr/>
              </p:nvPicPr>
              <p:blipFill>
                <a:blip r:embed="rId2"/>
                <a:srcRect l="73943" t="78365" r="20790" b="8480"/>
                <a:stretch>
                  <a:fillRect/>
                </a:stretch>
              </p:blipFill>
              <p:spPr>
                <a:xfrm>
                  <a:off x="4665921" y="1859081"/>
                  <a:ext cx="502976" cy="1533666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9" name="Picture 28" descr="p20004b74g128001.jpg"/>
                <p:cNvPicPr>
                  <a:picLocks noChangeAspect="1"/>
                </p:cNvPicPr>
                <p:nvPr/>
              </p:nvPicPr>
              <p:blipFill>
                <a:blip r:embed="rId2"/>
                <a:srcRect l="73943" t="78365" r="20790" b="8480"/>
                <a:stretch>
                  <a:fillRect/>
                </a:stretch>
              </p:blipFill>
              <p:spPr>
                <a:xfrm>
                  <a:off x="5609844" y="1859081"/>
                  <a:ext cx="502976" cy="1533666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pic>
          <p:nvPicPr>
            <p:cNvPr id="33" name="Picture 32" descr="plokiokj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389" y="1832175"/>
              <a:ext cx="2287949" cy="160488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669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4471" y="2531943"/>
                <a:ext cx="24384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66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6600" dirty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IN" sz="6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6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bn-BD" sz="6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bn-BD" sz="6600" dirty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IN" sz="6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>
                    <a:latin typeface="NikoshBAN" pitchFamily="2" charset="0"/>
                    <a:cs typeface="NikoshBAN" pitchFamily="2" charset="0"/>
                  </a:rPr>
                  <a:t>  ৪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471" y="2531943"/>
                <a:ext cx="2438400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7000" t="-10029" r="-9250" b="-2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544471" y="4669809"/>
            <a:ext cx="2667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98543" y="2335763"/>
            <a:ext cx="13648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88107" y="2335763"/>
            <a:ext cx="27864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77971" y="2335763"/>
            <a:ext cx="38100" cy="3615238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6271" y="2243822"/>
            <a:ext cx="54102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প্রথমে আমরা এককের অংক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করি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62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59271" y="2917209"/>
                <a:ext cx="990600" cy="838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</m:oMath>
                  </m:oMathPara>
                </a14:m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71" y="2917209"/>
                <a:ext cx="990600" cy="838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8022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৪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690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358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6271" y="4165897"/>
            <a:ext cx="54102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এখন আমরা দশকের অংক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করি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62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659271" y="4896614"/>
                <a:ext cx="990600" cy="838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</m:oMath>
                  </m:oMathPara>
                </a14:m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71" y="4896614"/>
                <a:ext cx="990600" cy="838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8022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690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358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30271" y="476488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3110" y="1789182"/>
            <a:ext cx="1039761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3182" y="1789182"/>
            <a:ext cx="109383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2271" y="4750672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1454834" y="521801"/>
            <a:ext cx="740483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835" y="58744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32+24=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0566" y="356616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9766" y="356616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7966" y="3032760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1206" y="2971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1166" y="301752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2966" y="2971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1886" y="306324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4606" y="3078480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4166" y="448056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2+4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1966" y="126318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দশক অংক দুইটি যোগ করে দশকের ঘরে ফল লিখতে হবে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3966" y="455676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+</a:t>
            </a:r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২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8284" y="175808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বোর্ড থেকে অংকটি তোমাদের খাতায় লিখে নাও!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1987721" y="602287"/>
            <a:ext cx="933025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  </a:t>
            </a:r>
            <a:endParaRPr lang="bn-IN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84606" y="2654797"/>
            <a:ext cx="8828356" cy="355826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5566" y="3771971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৫৬-2৪=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06286" y="355077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3566" y="356616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1766" y="3062823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95006" y="305758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04006" y="308806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36766" y="305758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5686" y="306324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7006" y="3078480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6886" y="4844178"/>
            <a:ext cx="224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(৬-4)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43686" y="4851085"/>
            <a:ext cx="224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(৫-২)</a:t>
            </a:r>
          </a:p>
        </p:txBody>
      </p:sp>
    </p:spTree>
    <p:extLst>
      <p:ext uri="{BB962C8B-B14F-4D97-AF65-F5344CB8AC3E}">
        <p14:creationId xmlns:p14="http://schemas.microsoft.com/office/powerpoint/2010/main" val="2035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1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1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 build="allAtOnce"/>
      <p:bldP spid="13" grpId="1" build="allAtOnce"/>
      <p:bldP spid="15" grpId="0"/>
      <p:bldP spid="15" grpId="1"/>
      <p:bldP spid="18" grpId="0" build="allAtOnce"/>
      <p:bldP spid="18" grpId="1" build="allAtOnce"/>
      <p:bldP spid="19" grpId="0"/>
      <p:bldP spid="22" grpId="0" build="allAtOnce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build="allAtOnce"/>
      <p:bldP spid="31" grpId="1" build="allAtOnce"/>
      <p:bldP spid="32" grpId="0" build="allAtOnce"/>
      <p:bldP spid="32" grpI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349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Ataur</cp:lastModifiedBy>
  <cp:revision>65</cp:revision>
  <dcterms:created xsi:type="dcterms:W3CDTF">2019-06-09T05:29:07Z</dcterms:created>
  <dcterms:modified xsi:type="dcterms:W3CDTF">2020-12-23T08:09:02Z</dcterms:modified>
</cp:coreProperties>
</file>