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6" r:id="rId2"/>
    <p:sldId id="258" r:id="rId3"/>
    <p:sldId id="260" r:id="rId4"/>
    <p:sldId id="287" r:id="rId5"/>
    <p:sldId id="263" r:id="rId6"/>
    <p:sldId id="264" r:id="rId7"/>
    <p:sldId id="265" r:id="rId8"/>
    <p:sldId id="282" r:id="rId9"/>
    <p:sldId id="266" r:id="rId10"/>
    <p:sldId id="267" r:id="rId11"/>
    <p:sldId id="268" r:id="rId12"/>
    <p:sldId id="269" r:id="rId13"/>
    <p:sldId id="270" r:id="rId14"/>
    <p:sldId id="271" r:id="rId15"/>
    <p:sldId id="288" r:id="rId16"/>
    <p:sldId id="289" r:id="rId17"/>
    <p:sldId id="272" r:id="rId18"/>
    <p:sldId id="273" r:id="rId19"/>
    <p:sldId id="281" r:id="rId20"/>
    <p:sldId id="28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a:srgbClr val="33CC33"/>
    <a:srgbClr val="FF0066"/>
    <a:srgbClr val="CC9900"/>
    <a:srgbClr val="00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62" autoAdjust="0"/>
    <p:restoredTop sz="94660"/>
  </p:normalViewPr>
  <p:slideViewPr>
    <p:cSldViewPr>
      <p:cViewPr varScale="1">
        <p:scale>
          <a:sx n="64" d="100"/>
          <a:sy n="64" d="100"/>
        </p:scale>
        <p:origin x="-147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EDE3EE-EB3F-4C9F-B86E-65F555AD6081}" type="datetimeFigureOut">
              <a:rPr lang="en-US" smtClean="0"/>
              <a:pPr/>
              <a:t>12/23/2020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F2680-A0AB-493B-83E7-888D49343F0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EDE3EE-EB3F-4C9F-B86E-65F555AD6081}" type="datetimeFigureOut">
              <a:rPr lang="en-US" smtClean="0"/>
              <a:pPr/>
              <a:t>12/23/2020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F2680-A0AB-493B-83E7-888D49343F0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EDE3EE-EB3F-4C9F-B86E-65F555AD6081}" type="datetimeFigureOut">
              <a:rPr lang="en-US" smtClean="0"/>
              <a:pPr/>
              <a:t>12/23/2020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F2680-A0AB-493B-83E7-888D49343F0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EDE3EE-EB3F-4C9F-B86E-65F555AD6081}" type="datetimeFigureOut">
              <a:rPr lang="en-US" smtClean="0"/>
              <a:pPr/>
              <a:t>12/23/2020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F2680-A0AB-493B-83E7-888D49343F0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EDE3EE-EB3F-4C9F-B86E-65F555AD6081}" type="datetimeFigureOut">
              <a:rPr lang="en-US" smtClean="0"/>
              <a:pPr/>
              <a:t>12/23/2020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F2680-A0AB-493B-83E7-888D49343F0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EDE3EE-EB3F-4C9F-B86E-65F555AD6081}" type="datetimeFigureOut">
              <a:rPr lang="en-US" smtClean="0"/>
              <a:pPr/>
              <a:t>12/23/2020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AF2680-A0AB-493B-83E7-888D49343F0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EDE3EE-EB3F-4C9F-B86E-65F555AD6081}" type="datetimeFigureOut">
              <a:rPr lang="en-US" smtClean="0"/>
              <a:pPr/>
              <a:t>12/23/2020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AF2680-A0AB-493B-83E7-888D49343F0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EDE3EE-EB3F-4C9F-B86E-65F555AD6081}" type="datetimeFigureOut">
              <a:rPr lang="en-US" smtClean="0"/>
              <a:pPr/>
              <a:t>12/23/2020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AF2680-A0AB-493B-83E7-888D49343F0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EDE3EE-EB3F-4C9F-B86E-65F555AD6081}" type="datetimeFigureOut">
              <a:rPr lang="en-US" smtClean="0"/>
              <a:pPr/>
              <a:t>12/23/2020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AF2680-A0AB-493B-83E7-888D49343F0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EDE3EE-EB3F-4C9F-B86E-65F555AD6081}" type="datetimeFigureOut">
              <a:rPr lang="en-US" smtClean="0"/>
              <a:pPr/>
              <a:t>12/23/2020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AF2680-A0AB-493B-83E7-888D49343F0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EDE3EE-EB3F-4C9F-B86E-65F555AD6081}" type="datetimeFigureOut">
              <a:rPr lang="en-US" smtClean="0"/>
              <a:pPr/>
              <a:t>12/23/2020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AF2680-A0AB-493B-83E7-888D49343F0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EDE3EE-EB3F-4C9F-B86E-65F555AD6081}" type="datetimeFigureOut">
              <a:rPr lang="en-US" smtClean="0"/>
              <a:pPr/>
              <a:t>12/23/2020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AF2680-A0AB-493B-83E7-888D49343F0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descr="BEUTI.JPG"/>
          <p:cNvPicPr>
            <a:picLocks noGrp="1" noChangeAspect="1"/>
          </p:cNvPicPr>
          <p:nvPr>
            <p:ph idx="1"/>
          </p:nvPr>
        </p:nvPicPr>
        <p:blipFill>
          <a:blip r:embed="rId2"/>
          <a:stretch>
            <a:fillRect/>
          </a:stretch>
        </p:blipFill>
        <p:spPr>
          <a:xfrm>
            <a:off x="457200" y="533400"/>
            <a:ext cx="8115794" cy="5715000"/>
          </a:xfrm>
        </p:spPr>
      </p:pic>
      <p:sp>
        <p:nvSpPr>
          <p:cNvPr id="10" name="TextBox 9"/>
          <p:cNvSpPr txBox="1"/>
          <p:nvPr/>
        </p:nvSpPr>
        <p:spPr>
          <a:xfrm>
            <a:off x="4419600" y="3124200"/>
            <a:ext cx="4114800" cy="1200329"/>
          </a:xfrm>
          <a:prstGeom prst="rect">
            <a:avLst/>
          </a:prstGeom>
          <a:noFill/>
        </p:spPr>
        <p:txBody>
          <a:bodyPr wrap="square" rtlCol="0">
            <a:spAutoFit/>
          </a:bodyPr>
          <a:lstStyle/>
          <a:p>
            <a:r>
              <a:rPr lang="en-US" sz="7200" dirty="0" err="1" smtClean="0">
                <a:solidFill>
                  <a:srgbClr val="FFC000"/>
                </a:solidFill>
              </a:rPr>
              <a:t>স্বাগতম</a:t>
            </a:r>
            <a:endParaRPr lang="en-US" sz="7200" dirty="0">
              <a:solidFill>
                <a:srgbClr val="FFC000"/>
              </a:solidFill>
            </a:endParaRPr>
          </a:p>
        </p:txBody>
      </p:sp>
      <p:sp>
        <p:nvSpPr>
          <p:cNvPr id="5" name="Half Frame 4"/>
          <p:cNvSpPr/>
          <p:nvPr/>
        </p:nvSpPr>
        <p:spPr>
          <a:xfrm>
            <a:off x="0" y="0"/>
            <a:ext cx="1828800" cy="1524000"/>
          </a:xfrm>
          <a:prstGeom prst="halfFrame">
            <a:avLst>
              <a:gd name="adj1" fmla="val 46447"/>
              <a:gd name="adj2" fmla="val 33333"/>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Half Frame 5"/>
          <p:cNvSpPr/>
          <p:nvPr/>
        </p:nvSpPr>
        <p:spPr>
          <a:xfrm flipH="1" flipV="1">
            <a:off x="7239000" y="5029200"/>
            <a:ext cx="1905000" cy="1828800"/>
          </a:xfrm>
          <a:prstGeom prst="halfFram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3000" fill="hold"/>
                                        <p:tgtEl>
                                          <p:spTgt spid="10"/>
                                        </p:tgtEl>
                                        <p:attrNameLst>
                                          <p:attrName>ppt_x</p:attrName>
                                        </p:attrNameLst>
                                      </p:cBhvr>
                                      <p:tavLst>
                                        <p:tav tm="0">
                                          <p:val>
                                            <p:strVal val="#ppt_x"/>
                                          </p:val>
                                        </p:tav>
                                        <p:tav tm="100000">
                                          <p:val>
                                            <p:strVal val="#ppt_x"/>
                                          </p:val>
                                        </p:tav>
                                      </p:tavLst>
                                    </p:anim>
                                    <p:anim calcmode="lin" valueType="num">
                                      <p:cBhvr additive="base">
                                        <p:cTn id="8" dur="30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91600" cy="1143000"/>
          </a:xfrm>
          <a:solidFill>
            <a:srgbClr val="000066"/>
          </a:solidFill>
        </p:spPr>
        <p:txBody>
          <a:bodyPr/>
          <a:lstStyle/>
          <a:p>
            <a:r>
              <a:rPr lang="en-US" dirty="0" err="1" smtClean="0">
                <a:solidFill>
                  <a:srgbClr val="FFFF00"/>
                </a:solidFill>
              </a:rPr>
              <a:t>সমাজবিজ্ঞানের</a:t>
            </a:r>
            <a:r>
              <a:rPr lang="en-US" dirty="0" smtClean="0">
                <a:solidFill>
                  <a:srgbClr val="FFFF00"/>
                </a:solidFill>
              </a:rPr>
              <a:t> </a:t>
            </a:r>
            <a:r>
              <a:rPr lang="en-US" dirty="0" err="1" smtClean="0">
                <a:solidFill>
                  <a:srgbClr val="FFFF00"/>
                </a:solidFill>
              </a:rPr>
              <a:t>পটভূমি</a:t>
            </a:r>
            <a:r>
              <a:rPr lang="en-US" dirty="0" smtClean="0">
                <a:solidFill>
                  <a:srgbClr val="FFFF00"/>
                </a:solidFill>
              </a:rPr>
              <a:t> </a:t>
            </a:r>
            <a:endParaRPr lang="en-US" dirty="0">
              <a:solidFill>
                <a:srgbClr val="FFFF00"/>
              </a:solidFill>
            </a:endParaRPr>
          </a:p>
        </p:txBody>
      </p:sp>
      <p:sp>
        <p:nvSpPr>
          <p:cNvPr id="3" name="Content Placeholder 2"/>
          <p:cNvSpPr>
            <a:spLocks noGrp="1"/>
          </p:cNvSpPr>
          <p:nvPr>
            <p:ph idx="1"/>
          </p:nvPr>
        </p:nvSpPr>
        <p:spPr>
          <a:xfrm>
            <a:off x="0" y="1219200"/>
            <a:ext cx="9144000" cy="5638800"/>
          </a:xfrm>
          <a:solidFill>
            <a:srgbClr val="CC9900"/>
          </a:solidFill>
        </p:spPr>
        <p:txBody>
          <a:bodyPr>
            <a:normAutofit/>
          </a:bodyPr>
          <a:lstStyle/>
          <a:p>
            <a:pPr>
              <a:buNone/>
            </a:pPr>
            <a:r>
              <a:rPr lang="en-US" sz="2800" dirty="0" smtClean="0"/>
              <a:t>     </a:t>
            </a:r>
            <a:r>
              <a:rPr lang="en-US" sz="2800" dirty="0" err="1" smtClean="0"/>
              <a:t>অন্যান্য</a:t>
            </a:r>
            <a:r>
              <a:rPr lang="en-US" sz="2800" dirty="0" smtClean="0"/>
              <a:t> </a:t>
            </a:r>
            <a:r>
              <a:rPr lang="en-US" sz="2800" dirty="0" err="1" smtClean="0"/>
              <a:t>সামাজিক</a:t>
            </a:r>
            <a:r>
              <a:rPr lang="en-US" sz="2800" dirty="0" smtClean="0"/>
              <a:t> </a:t>
            </a:r>
            <a:r>
              <a:rPr lang="en-US" sz="2800" dirty="0" err="1" smtClean="0"/>
              <a:t>বিজ্ঞানের</a:t>
            </a:r>
            <a:r>
              <a:rPr lang="en-US" sz="2800" dirty="0" smtClean="0"/>
              <a:t> </a:t>
            </a:r>
            <a:r>
              <a:rPr lang="en-US" sz="2800" dirty="0" err="1" smtClean="0"/>
              <a:t>তুলনায়</a:t>
            </a:r>
            <a:r>
              <a:rPr lang="en-US" sz="2800" dirty="0" smtClean="0"/>
              <a:t> </a:t>
            </a:r>
            <a:r>
              <a:rPr lang="en-US" sz="2800" dirty="0" err="1" smtClean="0"/>
              <a:t>সমাজবিজ্ঞান</a:t>
            </a:r>
            <a:r>
              <a:rPr lang="en-US" sz="2800" dirty="0" smtClean="0"/>
              <a:t> </a:t>
            </a:r>
          </a:p>
          <a:p>
            <a:pPr>
              <a:buNone/>
            </a:pPr>
            <a:r>
              <a:rPr lang="en-US" sz="2800" dirty="0" smtClean="0"/>
              <a:t>     </a:t>
            </a:r>
            <a:r>
              <a:rPr lang="en-US" sz="2800" dirty="0" err="1" smtClean="0"/>
              <a:t>সর্বকনিষ্ঠ</a:t>
            </a:r>
            <a:r>
              <a:rPr lang="en-US" sz="2800" dirty="0" smtClean="0"/>
              <a:t> ।</a:t>
            </a:r>
            <a:r>
              <a:rPr lang="en-US" sz="2800" dirty="0" err="1" smtClean="0"/>
              <a:t>উনিশ</a:t>
            </a:r>
            <a:r>
              <a:rPr lang="en-US" sz="2800" dirty="0" smtClean="0"/>
              <a:t> </a:t>
            </a:r>
            <a:r>
              <a:rPr lang="en-US" sz="2800" dirty="0" err="1" smtClean="0"/>
              <a:t>শতকের</a:t>
            </a:r>
            <a:r>
              <a:rPr lang="en-US" sz="2800" dirty="0" smtClean="0"/>
              <a:t> </a:t>
            </a:r>
            <a:r>
              <a:rPr lang="en-US" sz="2800" dirty="0" err="1" smtClean="0"/>
              <a:t>মাঝামাঝি</a:t>
            </a:r>
            <a:r>
              <a:rPr lang="en-US" sz="2800" dirty="0" smtClean="0"/>
              <a:t> </a:t>
            </a:r>
            <a:r>
              <a:rPr lang="en-US" sz="2800" dirty="0" err="1" smtClean="0"/>
              <a:t>সময়</a:t>
            </a:r>
            <a:r>
              <a:rPr lang="en-US" sz="2800" dirty="0" smtClean="0"/>
              <a:t> </a:t>
            </a:r>
            <a:r>
              <a:rPr lang="en-US" sz="2800" dirty="0" err="1" smtClean="0"/>
              <a:t>পর্যন্ত</a:t>
            </a:r>
            <a:endParaRPr lang="en-US" sz="2800" dirty="0" smtClean="0"/>
          </a:p>
          <a:p>
            <a:pPr>
              <a:buNone/>
            </a:pPr>
            <a:r>
              <a:rPr lang="en-US" sz="2800" dirty="0" smtClean="0"/>
              <a:t>    </a:t>
            </a:r>
            <a:r>
              <a:rPr lang="en-US" sz="2800" dirty="0" err="1" smtClean="0"/>
              <a:t>সমাজবিজ্ঞান</a:t>
            </a:r>
            <a:r>
              <a:rPr lang="en-US" sz="2800" dirty="0" smtClean="0"/>
              <a:t> </a:t>
            </a:r>
            <a:r>
              <a:rPr lang="en-US" sz="2800" dirty="0" err="1" smtClean="0"/>
              <a:t>একটি</a:t>
            </a:r>
            <a:r>
              <a:rPr lang="en-US" sz="2800" dirty="0" smtClean="0"/>
              <a:t> </a:t>
            </a:r>
            <a:r>
              <a:rPr lang="en-US" sz="2800" dirty="0" err="1" smtClean="0"/>
              <a:t>স্বতন্ত্র</a:t>
            </a:r>
            <a:r>
              <a:rPr lang="en-US" sz="2800" dirty="0" smtClean="0"/>
              <a:t> </a:t>
            </a:r>
            <a:r>
              <a:rPr lang="en-US" sz="2800" dirty="0" err="1" smtClean="0"/>
              <a:t>বিজ্ঞান</a:t>
            </a:r>
            <a:r>
              <a:rPr lang="en-US" sz="2800" dirty="0" smtClean="0"/>
              <a:t> </a:t>
            </a:r>
            <a:r>
              <a:rPr lang="en-US" sz="2800" dirty="0" err="1" smtClean="0"/>
              <a:t>হিসেবে</a:t>
            </a:r>
            <a:r>
              <a:rPr lang="en-US" sz="2800" dirty="0" smtClean="0"/>
              <a:t> </a:t>
            </a:r>
            <a:r>
              <a:rPr lang="en-US" sz="2800" dirty="0" err="1" smtClean="0"/>
              <a:t>প্রতিষ্ঠা</a:t>
            </a:r>
            <a:r>
              <a:rPr lang="en-US" sz="2800" dirty="0" smtClean="0"/>
              <a:t> </a:t>
            </a:r>
            <a:r>
              <a:rPr lang="en-US" sz="2800" dirty="0" err="1" smtClean="0"/>
              <a:t>লাভ</a:t>
            </a:r>
            <a:r>
              <a:rPr lang="en-US" sz="2800" dirty="0" smtClean="0"/>
              <a:t> </a:t>
            </a:r>
            <a:r>
              <a:rPr lang="en-US" sz="2800" dirty="0" err="1" smtClean="0"/>
              <a:t>করেনি।ইউরোপের</a:t>
            </a:r>
            <a:r>
              <a:rPr lang="en-US" sz="2800" dirty="0" smtClean="0"/>
              <a:t> </a:t>
            </a:r>
            <a:r>
              <a:rPr lang="en-US" sz="2800" dirty="0" err="1" smtClean="0"/>
              <a:t>এক</a:t>
            </a:r>
            <a:r>
              <a:rPr lang="en-US" sz="2800" dirty="0" smtClean="0"/>
              <a:t> </a:t>
            </a:r>
            <a:r>
              <a:rPr lang="en-US" sz="2800" dirty="0" err="1" smtClean="0"/>
              <a:t>বৈপ্লবিক</a:t>
            </a:r>
            <a:r>
              <a:rPr lang="en-US" sz="2800" dirty="0" smtClean="0"/>
              <a:t> </a:t>
            </a:r>
            <a:r>
              <a:rPr lang="en-US" sz="2800" dirty="0" err="1" smtClean="0"/>
              <a:t>পরিবেশে</a:t>
            </a:r>
            <a:r>
              <a:rPr lang="en-US" sz="2800" dirty="0" smtClean="0"/>
              <a:t> </a:t>
            </a:r>
            <a:r>
              <a:rPr lang="en-US" sz="2800" dirty="0" err="1" smtClean="0"/>
              <a:t>সামাজিক</a:t>
            </a:r>
            <a:r>
              <a:rPr lang="en-US" sz="2800" dirty="0" smtClean="0"/>
              <a:t> </a:t>
            </a:r>
          </a:p>
          <a:p>
            <a:pPr>
              <a:buNone/>
            </a:pPr>
            <a:r>
              <a:rPr lang="en-US" sz="2800" dirty="0" smtClean="0"/>
              <a:t>   </a:t>
            </a:r>
            <a:r>
              <a:rPr lang="en-US" sz="2800" dirty="0" err="1" smtClean="0"/>
              <a:t>পরিবর্তনের</a:t>
            </a:r>
            <a:r>
              <a:rPr lang="en-US" sz="2800" dirty="0" smtClean="0"/>
              <a:t> </a:t>
            </a:r>
            <a:r>
              <a:rPr lang="en-US" sz="2800" dirty="0" err="1" smtClean="0"/>
              <a:t>এক</a:t>
            </a:r>
            <a:r>
              <a:rPr lang="en-US" sz="2800" dirty="0" smtClean="0"/>
              <a:t> </a:t>
            </a:r>
            <a:r>
              <a:rPr lang="en-US" sz="2800" dirty="0" err="1" smtClean="0"/>
              <a:t>ক্রান্তিলগ্নে</a:t>
            </a:r>
            <a:r>
              <a:rPr lang="en-US" sz="2800" dirty="0" smtClean="0"/>
              <a:t> </a:t>
            </a:r>
            <a:r>
              <a:rPr lang="en-US" sz="2800" dirty="0" err="1" smtClean="0"/>
              <a:t>সমাজবিজ্ঞান</a:t>
            </a:r>
            <a:r>
              <a:rPr lang="en-US" sz="2800" dirty="0" smtClean="0"/>
              <a:t> </a:t>
            </a:r>
            <a:r>
              <a:rPr lang="en-US" sz="2800" dirty="0" err="1" smtClean="0"/>
              <a:t>একটি</a:t>
            </a:r>
            <a:r>
              <a:rPr lang="en-US" sz="2800" dirty="0" smtClean="0"/>
              <a:t> </a:t>
            </a:r>
            <a:r>
              <a:rPr lang="en-US" sz="2800" dirty="0" err="1" smtClean="0"/>
              <a:t>স্বতন্ত্র</a:t>
            </a:r>
            <a:r>
              <a:rPr lang="en-US" sz="2800" dirty="0" smtClean="0"/>
              <a:t>    </a:t>
            </a:r>
            <a:r>
              <a:rPr lang="en-US" sz="2800" dirty="0" err="1" smtClean="0"/>
              <a:t>বিজ্ঞান</a:t>
            </a:r>
            <a:r>
              <a:rPr lang="en-US" sz="2800" dirty="0" smtClean="0"/>
              <a:t> </a:t>
            </a:r>
            <a:r>
              <a:rPr lang="en-US" sz="2800" dirty="0" err="1" smtClean="0"/>
              <a:t>হিসেবে</a:t>
            </a:r>
            <a:r>
              <a:rPr lang="en-US" sz="2800" dirty="0" smtClean="0"/>
              <a:t> </a:t>
            </a:r>
            <a:r>
              <a:rPr lang="en-US" sz="2800" dirty="0" err="1" smtClean="0"/>
              <a:t>জন্মলাভ</a:t>
            </a:r>
            <a:r>
              <a:rPr lang="en-US" sz="2800" dirty="0" smtClean="0"/>
              <a:t> </a:t>
            </a:r>
            <a:r>
              <a:rPr lang="en-US" sz="2800" dirty="0" err="1" smtClean="0"/>
              <a:t>করে</a:t>
            </a:r>
            <a:r>
              <a:rPr lang="en-US" sz="2800" dirty="0" smtClean="0"/>
              <a:t> ।</a:t>
            </a:r>
            <a:r>
              <a:rPr lang="en-US" sz="2800" dirty="0" err="1" smtClean="0"/>
              <a:t>সমাজজীবনে</a:t>
            </a:r>
            <a:r>
              <a:rPr lang="en-US" sz="2800" dirty="0" smtClean="0"/>
              <a:t> </a:t>
            </a:r>
            <a:r>
              <a:rPr lang="en-US" sz="2800" dirty="0" err="1" smtClean="0"/>
              <a:t>প্রকৃতিকে</a:t>
            </a:r>
            <a:r>
              <a:rPr lang="en-US" sz="2800" dirty="0" smtClean="0"/>
              <a:t> </a:t>
            </a:r>
            <a:r>
              <a:rPr lang="en-US" sz="2800" dirty="0" err="1" smtClean="0"/>
              <a:t>জানার</a:t>
            </a:r>
            <a:r>
              <a:rPr lang="en-US" sz="2800" dirty="0" smtClean="0"/>
              <a:t> </a:t>
            </a:r>
            <a:r>
              <a:rPr lang="en-US" sz="2800" dirty="0" err="1" smtClean="0"/>
              <a:t>জন্য</a:t>
            </a:r>
            <a:r>
              <a:rPr lang="en-US" sz="2800" dirty="0" smtClean="0"/>
              <a:t> </a:t>
            </a:r>
            <a:r>
              <a:rPr lang="en-US" sz="2800" dirty="0" err="1" smtClean="0"/>
              <a:t>যে</a:t>
            </a:r>
            <a:r>
              <a:rPr lang="en-US" sz="2800" dirty="0" smtClean="0"/>
              <a:t> </a:t>
            </a:r>
            <a:r>
              <a:rPr lang="en-US" sz="2800" dirty="0" err="1" smtClean="0"/>
              <a:t>প্রচেষ্টা</a:t>
            </a:r>
            <a:r>
              <a:rPr lang="en-US" sz="2800" dirty="0" smtClean="0"/>
              <a:t> </a:t>
            </a:r>
            <a:r>
              <a:rPr lang="en-US" sz="2800" dirty="0" err="1" smtClean="0"/>
              <a:t>সে</a:t>
            </a:r>
            <a:r>
              <a:rPr lang="en-US" sz="2800" dirty="0" smtClean="0"/>
              <a:t> </a:t>
            </a:r>
            <a:r>
              <a:rPr lang="en-US" sz="2800" dirty="0" err="1" smtClean="0"/>
              <a:t>সময়</a:t>
            </a:r>
            <a:r>
              <a:rPr lang="en-US" sz="2800" dirty="0" smtClean="0"/>
              <a:t> </a:t>
            </a:r>
            <a:r>
              <a:rPr lang="en-US" sz="2800" dirty="0" err="1" smtClean="0"/>
              <a:t>চলছিল</a:t>
            </a:r>
            <a:r>
              <a:rPr lang="en-US" sz="2800" dirty="0" smtClean="0"/>
              <a:t> ,</a:t>
            </a:r>
            <a:r>
              <a:rPr lang="en-US" sz="2800" dirty="0" err="1" smtClean="0"/>
              <a:t>সেটিই</a:t>
            </a:r>
            <a:r>
              <a:rPr lang="en-US" sz="2800" dirty="0" smtClean="0"/>
              <a:t> </a:t>
            </a:r>
            <a:r>
              <a:rPr lang="en-US" sz="2800" dirty="0" err="1" smtClean="0"/>
              <a:t>বিজ্ঞান</a:t>
            </a:r>
            <a:endParaRPr lang="en-US" sz="2800" dirty="0" smtClean="0"/>
          </a:p>
          <a:p>
            <a:pPr>
              <a:buNone/>
            </a:pPr>
            <a:r>
              <a:rPr lang="en-US" sz="2800" dirty="0" smtClean="0"/>
              <a:t>    </a:t>
            </a:r>
            <a:r>
              <a:rPr lang="en-US" sz="2800" dirty="0" err="1" smtClean="0"/>
              <a:t>সম্মত</a:t>
            </a:r>
            <a:r>
              <a:rPr lang="en-US" sz="2800" dirty="0" smtClean="0"/>
              <a:t> </a:t>
            </a:r>
            <a:r>
              <a:rPr lang="en-US" sz="2800" dirty="0" err="1" smtClean="0"/>
              <a:t>সমাজ</a:t>
            </a:r>
            <a:r>
              <a:rPr lang="en-US" sz="2800" dirty="0" smtClean="0"/>
              <a:t> </a:t>
            </a:r>
            <a:r>
              <a:rPr lang="en-US" sz="2800" dirty="0" err="1" smtClean="0"/>
              <a:t>পাঠ</a:t>
            </a:r>
            <a:r>
              <a:rPr lang="en-US" sz="2800" dirty="0" smtClean="0"/>
              <a:t> </a:t>
            </a:r>
            <a:r>
              <a:rPr lang="en-US" sz="2800" dirty="0" err="1" smtClean="0"/>
              <a:t>অর্থা</a:t>
            </a:r>
            <a:r>
              <a:rPr lang="en-US" sz="2800" dirty="0" smtClean="0"/>
              <a:t>ৎ </a:t>
            </a:r>
            <a:r>
              <a:rPr lang="en-US" sz="2800" dirty="0" err="1" smtClean="0"/>
              <a:t>সমাজবিজ্ঞান</a:t>
            </a:r>
            <a:r>
              <a:rPr lang="en-US" sz="2800" dirty="0" smtClean="0"/>
              <a:t> </a:t>
            </a:r>
            <a:r>
              <a:rPr lang="en-US" sz="2800" dirty="0" err="1" smtClean="0"/>
              <a:t>বিকাশের</a:t>
            </a:r>
            <a:r>
              <a:rPr lang="en-US" sz="2800" dirty="0" smtClean="0"/>
              <a:t> </a:t>
            </a:r>
            <a:r>
              <a:rPr lang="en-US" sz="2800" dirty="0" err="1" smtClean="0"/>
              <a:t>রচনা</a:t>
            </a:r>
            <a:r>
              <a:rPr lang="en-US" sz="2800" dirty="0" smtClean="0"/>
              <a:t> </a:t>
            </a:r>
            <a:r>
              <a:rPr lang="en-US" sz="2800" dirty="0" err="1" smtClean="0"/>
              <a:t>ছিল</a:t>
            </a:r>
            <a:r>
              <a:rPr lang="en-US" sz="2800" dirty="0" smtClean="0"/>
              <a:t>।</a:t>
            </a:r>
          </a:p>
          <a:p>
            <a:pPr>
              <a:buNone/>
            </a:pPr>
            <a:endParaRPr lang="en-US" sz="2800" dirty="0" smtClean="0"/>
          </a:p>
          <a:p>
            <a:pPr>
              <a:buNone/>
            </a:pPr>
            <a:endParaRPr lang="en-US" sz="2800" dirty="0"/>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00B0F0"/>
          </a:solidFill>
        </p:spPr>
        <p:txBody>
          <a:bodyPr>
            <a:normAutofit/>
          </a:bodyPr>
          <a:lstStyle/>
          <a:p>
            <a:r>
              <a:rPr lang="en-US" sz="7200" dirty="0" err="1" smtClean="0"/>
              <a:t>প্লেটো</a:t>
            </a:r>
            <a:r>
              <a:rPr lang="en-US" sz="7200" dirty="0" smtClean="0"/>
              <a:t> </a:t>
            </a:r>
            <a:r>
              <a:rPr lang="en-US" sz="7200" dirty="0" err="1" smtClean="0"/>
              <a:t>এবং</a:t>
            </a:r>
            <a:r>
              <a:rPr lang="en-US" sz="7200" dirty="0" smtClean="0"/>
              <a:t> </a:t>
            </a:r>
            <a:r>
              <a:rPr lang="en-US" sz="7200" dirty="0" err="1" smtClean="0"/>
              <a:t>এরিস্টটল</a:t>
            </a:r>
            <a:r>
              <a:rPr lang="en-US" sz="7200" dirty="0" smtClean="0"/>
              <a:t> </a:t>
            </a:r>
            <a:endParaRPr lang="en-US" sz="7200" dirty="0"/>
          </a:p>
        </p:txBody>
      </p:sp>
      <p:sp>
        <p:nvSpPr>
          <p:cNvPr id="3" name="Content Placeholder 2"/>
          <p:cNvSpPr>
            <a:spLocks noGrp="1"/>
          </p:cNvSpPr>
          <p:nvPr>
            <p:ph idx="1"/>
          </p:nvPr>
        </p:nvSpPr>
        <p:spPr>
          <a:xfrm>
            <a:off x="0" y="1600200"/>
            <a:ext cx="9144000" cy="5257800"/>
          </a:xfrm>
          <a:solidFill>
            <a:schemeClr val="accent3">
              <a:lumMod val="50000"/>
            </a:schemeClr>
          </a:solidFill>
        </p:spPr>
        <p:txBody>
          <a:bodyPr/>
          <a:lstStyle/>
          <a:p>
            <a:pPr>
              <a:buNone/>
            </a:pPr>
            <a:r>
              <a:rPr lang="en-US" dirty="0" smtClean="0">
                <a:solidFill>
                  <a:srgbClr val="FFFF00"/>
                </a:solidFill>
              </a:rPr>
              <a:t>   </a:t>
            </a:r>
            <a:r>
              <a:rPr lang="en-US" dirty="0" err="1" smtClean="0">
                <a:solidFill>
                  <a:srgbClr val="FFFF00"/>
                </a:solidFill>
              </a:rPr>
              <a:t>সামাজিক</a:t>
            </a:r>
            <a:r>
              <a:rPr lang="en-US" dirty="0" smtClean="0">
                <a:solidFill>
                  <a:srgbClr val="FFFF00"/>
                </a:solidFill>
              </a:rPr>
              <a:t> </a:t>
            </a:r>
            <a:r>
              <a:rPr lang="en-US" dirty="0" err="1" smtClean="0">
                <a:solidFill>
                  <a:srgbClr val="FFFF00"/>
                </a:solidFill>
              </a:rPr>
              <a:t>বিজ্ঞান</a:t>
            </a:r>
            <a:r>
              <a:rPr lang="en-US" dirty="0" smtClean="0">
                <a:solidFill>
                  <a:srgbClr val="FFFF00"/>
                </a:solidFill>
              </a:rPr>
              <a:t> </a:t>
            </a:r>
            <a:r>
              <a:rPr lang="en-US" dirty="0" err="1" smtClean="0">
                <a:solidFill>
                  <a:srgbClr val="FFFF00"/>
                </a:solidFill>
              </a:rPr>
              <a:t>চর্চার</a:t>
            </a:r>
            <a:r>
              <a:rPr lang="en-US" dirty="0" smtClean="0">
                <a:solidFill>
                  <a:srgbClr val="FFFF00"/>
                </a:solidFill>
              </a:rPr>
              <a:t> </a:t>
            </a:r>
            <a:r>
              <a:rPr lang="en-US" dirty="0" err="1" smtClean="0">
                <a:solidFill>
                  <a:srgbClr val="FFFF00"/>
                </a:solidFill>
              </a:rPr>
              <a:t>দুই</a:t>
            </a:r>
            <a:r>
              <a:rPr lang="en-US" dirty="0" smtClean="0">
                <a:solidFill>
                  <a:srgbClr val="FFFF00"/>
                </a:solidFill>
              </a:rPr>
              <a:t> </a:t>
            </a:r>
            <a:r>
              <a:rPr lang="en-US" dirty="0" err="1" smtClean="0">
                <a:solidFill>
                  <a:srgbClr val="FFFF00"/>
                </a:solidFill>
              </a:rPr>
              <a:t>অগ্রনায়ক</a:t>
            </a:r>
            <a:r>
              <a:rPr lang="en-US" dirty="0" smtClean="0">
                <a:solidFill>
                  <a:srgbClr val="FFFF00"/>
                </a:solidFill>
              </a:rPr>
              <a:t> </a:t>
            </a:r>
            <a:r>
              <a:rPr lang="en-US" dirty="0" err="1" smtClean="0">
                <a:solidFill>
                  <a:srgbClr val="FFFF00"/>
                </a:solidFill>
              </a:rPr>
              <a:t>ছিলেন</a:t>
            </a:r>
            <a:r>
              <a:rPr lang="en-US" dirty="0" smtClean="0">
                <a:solidFill>
                  <a:srgbClr val="FFFF00"/>
                </a:solidFill>
              </a:rPr>
              <a:t> </a:t>
            </a:r>
            <a:r>
              <a:rPr lang="en-US" dirty="0" err="1" smtClean="0">
                <a:solidFill>
                  <a:srgbClr val="FFFF00"/>
                </a:solidFill>
              </a:rPr>
              <a:t>গ্রিক</a:t>
            </a:r>
            <a:r>
              <a:rPr lang="en-US" dirty="0" smtClean="0">
                <a:solidFill>
                  <a:srgbClr val="FFFF00"/>
                </a:solidFill>
              </a:rPr>
              <a:t> </a:t>
            </a:r>
            <a:r>
              <a:rPr lang="en-US" dirty="0" err="1" smtClean="0">
                <a:solidFill>
                  <a:srgbClr val="FFFF00"/>
                </a:solidFill>
              </a:rPr>
              <a:t>দার্শনিক</a:t>
            </a:r>
            <a:r>
              <a:rPr lang="en-US" dirty="0" smtClean="0">
                <a:solidFill>
                  <a:srgbClr val="FFFF00"/>
                </a:solidFill>
              </a:rPr>
              <a:t> </a:t>
            </a:r>
            <a:r>
              <a:rPr lang="en-US" dirty="0" err="1" smtClean="0">
                <a:solidFill>
                  <a:srgbClr val="FFFF00"/>
                </a:solidFill>
              </a:rPr>
              <a:t>প্লেটো</a:t>
            </a:r>
            <a:r>
              <a:rPr lang="en-US" dirty="0" smtClean="0">
                <a:solidFill>
                  <a:srgbClr val="FFFF00"/>
                </a:solidFill>
              </a:rPr>
              <a:t> ও </a:t>
            </a:r>
            <a:r>
              <a:rPr lang="en-US" dirty="0" err="1" smtClean="0">
                <a:solidFill>
                  <a:srgbClr val="FFFF00"/>
                </a:solidFill>
              </a:rPr>
              <a:t>এরিস্টটল</a:t>
            </a:r>
            <a:r>
              <a:rPr lang="en-US" dirty="0" smtClean="0">
                <a:solidFill>
                  <a:srgbClr val="FFFF00"/>
                </a:solidFill>
              </a:rPr>
              <a:t> ।  </a:t>
            </a:r>
            <a:r>
              <a:rPr lang="en-US" dirty="0" err="1" smtClean="0">
                <a:solidFill>
                  <a:srgbClr val="FFFF00"/>
                </a:solidFill>
              </a:rPr>
              <a:t>সামাজিক</a:t>
            </a:r>
            <a:endParaRPr lang="en-US" dirty="0" smtClean="0">
              <a:solidFill>
                <a:srgbClr val="FFFF00"/>
              </a:solidFill>
            </a:endParaRPr>
          </a:p>
          <a:p>
            <a:pPr>
              <a:buNone/>
            </a:pPr>
            <a:r>
              <a:rPr lang="en-US" dirty="0" smtClean="0">
                <a:solidFill>
                  <a:srgbClr val="FFFF00"/>
                </a:solidFill>
              </a:rPr>
              <a:t>   </a:t>
            </a:r>
            <a:r>
              <a:rPr lang="en-US" dirty="0" err="1" smtClean="0">
                <a:solidFill>
                  <a:srgbClr val="FFFF00"/>
                </a:solidFill>
              </a:rPr>
              <a:t>বিজ্ঞান</a:t>
            </a:r>
            <a:r>
              <a:rPr lang="en-US" dirty="0" smtClean="0">
                <a:solidFill>
                  <a:srgbClr val="FFFF00"/>
                </a:solidFill>
              </a:rPr>
              <a:t> </a:t>
            </a:r>
            <a:r>
              <a:rPr lang="en-US" dirty="0" err="1" smtClean="0">
                <a:solidFill>
                  <a:srgbClr val="FFFF00"/>
                </a:solidFill>
              </a:rPr>
              <a:t>চর্চার</a:t>
            </a:r>
            <a:r>
              <a:rPr lang="en-US" dirty="0" smtClean="0">
                <a:solidFill>
                  <a:srgbClr val="FFFF00"/>
                </a:solidFill>
              </a:rPr>
              <a:t> </a:t>
            </a:r>
            <a:r>
              <a:rPr lang="en-US" dirty="0" err="1" smtClean="0">
                <a:solidFill>
                  <a:srgbClr val="FFFF00"/>
                </a:solidFill>
              </a:rPr>
              <a:t>সম্পর্কিত</a:t>
            </a:r>
            <a:r>
              <a:rPr lang="en-US" dirty="0" smtClean="0">
                <a:solidFill>
                  <a:srgbClr val="FFFF00"/>
                </a:solidFill>
              </a:rPr>
              <a:t> </a:t>
            </a:r>
            <a:r>
              <a:rPr lang="en-US" dirty="0" err="1" smtClean="0">
                <a:solidFill>
                  <a:srgbClr val="FFFF00"/>
                </a:solidFill>
              </a:rPr>
              <a:t>সুসংবদ্ধ</a:t>
            </a:r>
            <a:r>
              <a:rPr lang="en-US" dirty="0" smtClean="0">
                <a:solidFill>
                  <a:srgbClr val="FFFF00"/>
                </a:solidFill>
              </a:rPr>
              <a:t> </a:t>
            </a:r>
            <a:r>
              <a:rPr lang="en-US" dirty="0" err="1" smtClean="0">
                <a:solidFill>
                  <a:srgbClr val="FFFF00"/>
                </a:solidFill>
              </a:rPr>
              <a:t>চিন্তাভাবনা</a:t>
            </a:r>
            <a:r>
              <a:rPr lang="en-US" dirty="0" smtClean="0">
                <a:solidFill>
                  <a:srgbClr val="FFFF00"/>
                </a:solidFill>
              </a:rPr>
              <a:t> </a:t>
            </a:r>
            <a:r>
              <a:rPr lang="en-US" dirty="0" err="1" smtClean="0">
                <a:solidFill>
                  <a:srgbClr val="FFFF00"/>
                </a:solidFill>
              </a:rPr>
              <a:t>তাদের</a:t>
            </a:r>
            <a:r>
              <a:rPr lang="en-US" dirty="0" smtClean="0">
                <a:solidFill>
                  <a:srgbClr val="FFFF00"/>
                </a:solidFill>
              </a:rPr>
              <a:t> </a:t>
            </a:r>
            <a:r>
              <a:rPr lang="en-US" dirty="0" err="1" smtClean="0">
                <a:solidFill>
                  <a:srgbClr val="FFFF00"/>
                </a:solidFill>
              </a:rPr>
              <a:t>দ্বারাই</a:t>
            </a:r>
            <a:r>
              <a:rPr lang="en-US" dirty="0" smtClean="0">
                <a:solidFill>
                  <a:srgbClr val="FFFF00"/>
                </a:solidFill>
              </a:rPr>
              <a:t> </a:t>
            </a:r>
            <a:r>
              <a:rPr lang="en-US" dirty="0" err="1" smtClean="0">
                <a:solidFill>
                  <a:srgbClr val="FFFF00"/>
                </a:solidFill>
              </a:rPr>
              <a:t>সুচিত</a:t>
            </a:r>
            <a:r>
              <a:rPr lang="en-US" dirty="0" smtClean="0">
                <a:solidFill>
                  <a:srgbClr val="FFFF00"/>
                </a:solidFill>
              </a:rPr>
              <a:t> </a:t>
            </a:r>
            <a:r>
              <a:rPr lang="en-US" dirty="0" err="1" smtClean="0">
                <a:solidFill>
                  <a:srgbClr val="FFFF00"/>
                </a:solidFill>
              </a:rPr>
              <a:t>হয়</a:t>
            </a:r>
            <a:r>
              <a:rPr lang="en-US" dirty="0" smtClean="0">
                <a:solidFill>
                  <a:srgbClr val="FFFF00"/>
                </a:solidFill>
              </a:rPr>
              <a:t>।   </a:t>
            </a:r>
            <a:r>
              <a:rPr lang="en-US" dirty="0" err="1" smtClean="0">
                <a:solidFill>
                  <a:srgbClr val="FFFF00"/>
                </a:solidFill>
              </a:rPr>
              <a:t>তাদের</a:t>
            </a:r>
            <a:r>
              <a:rPr lang="en-US" dirty="0" smtClean="0">
                <a:solidFill>
                  <a:srgbClr val="FFFF00"/>
                </a:solidFill>
              </a:rPr>
              <a:t> </a:t>
            </a:r>
            <a:r>
              <a:rPr lang="en-US" dirty="0" err="1" smtClean="0">
                <a:solidFill>
                  <a:srgbClr val="FFFF00"/>
                </a:solidFill>
              </a:rPr>
              <a:t>প্রচেষ্টা</a:t>
            </a:r>
            <a:r>
              <a:rPr lang="en-US" dirty="0" smtClean="0">
                <a:solidFill>
                  <a:srgbClr val="FFFF00"/>
                </a:solidFill>
              </a:rPr>
              <a:t> </a:t>
            </a:r>
            <a:r>
              <a:rPr lang="en-US" dirty="0" err="1" smtClean="0">
                <a:solidFill>
                  <a:srgbClr val="FFFF00"/>
                </a:solidFill>
              </a:rPr>
              <a:t>ছিল</a:t>
            </a:r>
            <a:endParaRPr lang="en-US" dirty="0" smtClean="0">
              <a:solidFill>
                <a:srgbClr val="FFFF00"/>
              </a:solidFill>
            </a:endParaRPr>
          </a:p>
          <a:p>
            <a:pPr>
              <a:buNone/>
            </a:pPr>
            <a:r>
              <a:rPr lang="en-US" dirty="0" smtClean="0">
                <a:solidFill>
                  <a:srgbClr val="FFFF00"/>
                </a:solidFill>
              </a:rPr>
              <a:t>     </a:t>
            </a:r>
            <a:r>
              <a:rPr lang="en-US" dirty="0" err="1" smtClean="0">
                <a:solidFill>
                  <a:srgbClr val="FFFF00"/>
                </a:solidFill>
              </a:rPr>
              <a:t>প্রধানত</a:t>
            </a:r>
            <a:r>
              <a:rPr lang="en-US" dirty="0" smtClean="0">
                <a:solidFill>
                  <a:srgbClr val="FFFF00"/>
                </a:solidFill>
              </a:rPr>
              <a:t> </a:t>
            </a:r>
            <a:r>
              <a:rPr lang="en-US" dirty="0" err="1" smtClean="0">
                <a:solidFill>
                  <a:srgbClr val="FFFF00"/>
                </a:solidFill>
              </a:rPr>
              <a:t>কল্পনাশ্রয়ী</a:t>
            </a:r>
            <a:r>
              <a:rPr lang="en-US" dirty="0" smtClean="0">
                <a:solidFill>
                  <a:srgbClr val="FFFF00"/>
                </a:solidFill>
              </a:rPr>
              <a:t> </a:t>
            </a:r>
            <a:r>
              <a:rPr lang="en-US" dirty="0" err="1" smtClean="0">
                <a:solidFill>
                  <a:srgbClr val="FFFF00"/>
                </a:solidFill>
              </a:rPr>
              <a:t>অবরোহ</a:t>
            </a:r>
            <a:r>
              <a:rPr lang="en-US" dirty="0" smtClean="0">
                <a:solidFill>
                  <a:srgbClr val="FFFF00"/>
                </a:solidFill>
              </a:rPr>
              <a:t> </a:t>
            </a:r>
            <a:r>
              <a:rPr lang="en-US" dirty="0" err="1" smtClean="0">
                <a:solidFill>
                  <a:srgbClr val="FFFF00"/>
                </a:solidFill>
              </a:rPr>
              <a:t>পদ্ধতিভিত্তিক</a:t>
            </a:r>
            <a:r>
              <a:rPr lang="en-US" dirty="0" smtClean="0">
                <a:solidFill>
                  <a:srgbClr val="FFFF00"/>
                </a:solidFill>
              </a:rPr>
              <a:t>।</a:t>
            </a:r>
          </a:p>
          <a:p>
            <a:pPr>
              <a:buNone/>
            </a:pPr>
            <a:r>
              <a:rPr lang="en-US" dirty="0" smtClean="0">
                <a:solidFill>
                  <a:srgbClr val="FFFF00"/>
                </a:solidFill>
              </a:rPr>
              <a:t>    </a:t>
            </a:r>
            <a:r>
              <a:rPr lang="en-US" dirty="0" err="1" smtClean="0">
                <a:solidFill>
                  <a:srgbClr val="FFFF00"/>
                </a:solidFill>
              </a:rPr>
              <a:t>কিন্তু</a:t>
            </a:r>
            <a:r>
              <a:rPr lang="en-US" dirty="0" smtClean="0">
                <a:solidFill>
                  <a:srgbClr val="FFFF00"/>
                </a:solidFill>
              </a:rPr>
              <a:t> </a:t>
            </a:r>
            <a:r>
              <a:rPr lang="en-US" dirty="0" err="1" smtClean="0">
                <a:solidFill>
                  <a:srgbClr val="FFFF00"/>
                </a:solidFill>
              </a:rPr>
              <a:t>বাস্তব</a:t>
            </a:r>
            <a:r>
              <a:rPr lang="en-US" dirty="0" smtClean="0">
                <a:solidFill>
                  <a:srgbClr val="FFFF00"/>
                </a:solidFill>
              </a:rPr>
              <a:t> </a:t>
            </a:r>
            <a:r>
              <a:rPr lang="en-US" dirty="0" err="1" smtClean="0">
                <a:solidFill>
                  <a:srgbClr val="FFFF00"/>
                </a:solidFill>
              </a:rPr>
              <a:t>জানা</a:t>
            </a:r>
            <a:r>
              <a:rPr lang="en-US" dirty="0" smtClean="0">
                <a:solidFill>
                  <a:srgbClr val="FFFF00"/>
                </a:solidFill>
              </a:rPr>
              <a:t> </a:t>
            </a:r>
            <a:r>
              <a:rPr lang="en-US" dirty="0" err="1" smtClean="0">
                <a:solidFill>
                  <a:srgbClr val="FFFF00"/>
                </a:solidFill>
              </a:rPr>
              <a:t>এবং</a:t>
            </a:r>
            <a:r>
              <a:rPr lang="en-US" dirty="0" smtClean="0">
                <a:solidFill>
                  <a:srgbClr val="FFFF00"/>
                </a:solidFill>
              </a:rPr>
              <a:t> </a:t>
            </a:r>
            <a:r>
              <a:rPr lang="en-US" dirty="0" err="1" smtClean="0">
                <a:solidFill>
                  <a:srgbClr val="FFFF00"/>
                </a:solidFill>
              </a:rPr>
              <a:t>সত্যে</a:t>
            </a:r>
            <a:r>
              <a:rPr lang="en-US" dirty="0" smtClean="0">
                <a:solidFill>
                  <a:srgbClr val="FFFF00"/>
                </a:solidFill>
              </a:rPr>
              <a:t> </a:t>
            </a:r>
            <a:r>
              <a:rPr lang="en-US" dirty="0" err="1" smtClean="0">
                <a:solidFill>
                  <a:srgbClr val="FFFF00"/>
                </a:solidFill>
              </a:rPr>
              <a:t>উপনিত</a:t>
            </a:r>
            <a:r>
              <a:rPr lang="en-US" dirty="0" smtClean="0">
                <a:solidFill>
                  <a:srgbClr val="FFFF00"/>
                </a:solidFill>
              </a:rPr>
              <a:t> </a:t>
            </a:r>
            <a:r>
              <a:rPr lang="en-US" dirty="0" err="1" smtClean="0">
                <a:solidFill>
                  <a:srgbClr val="FFFF00"/>
                </a:solidFill>
              </a:rPr>
              <a:t>হওয়ার</a:t>
            </a:r>
            <a:r>
              <a:rPr lang="en-US" dirty="0" smtClean="0">
                <a:solidFill>
                  <a:srgbClr val="FFFF00"/>
                </a:solidFill>
              </a:rPr>
              <a:t> </a:t>
            </a:r>
            <a:r>
              <a:rPr lang="en-US" dirty="0" err="1" smtClean="0">
                <a:solidFill>
                  <a:srgbClr val="FFFF00"/>
                </a:solidFill>
              </a:rPr>
              <a:t>জন্য</a:t>
            </a:r>
            <a:r>
              <a:rPr lang="en-US" dirty="0" smtClean="0">
                <a:solidFill>
                  <a:srgbClr val="FFFF00"/>
                </a:solidFill>
              </a:rPr>
              <a:t> </a:t>
            </a:r>
          </a:p>
          <a:p>
            <a:pPr>
              <a:buNone/>
            </a:pPr>
            <a:r>
              <a:rPr lang="en-US" dirty="0" smtClean="0">
                <a:solidFill>
                  <a:srgbClr val="FFFF00"/>
                </a:solidFill>
              </a:rPr>
              <a:t>    </a:t>
            </a:r>
            <a:r>
              <a:rPr lang="en-US" dirty="0" err="1" smtClean="0">
                <a:solidFill>
                  <a:srgbClr val="FFFF00"/>
                </a:solidFill>
              </a:rPr>
              <a:t>এটিই</a:t>
            </a:r>
            <a:r>
              <a:rPr lang="en-US" dirty="0" smtClean="0">
                <a:solidFill>
                  <a:srgbClr val="FFFF00"/>
                </a:solidFill>
              </a:rPr>
              <a:t> </a:t>
            </a:r>
            <a:r>
              <a:rPr lang="en-US" dirty="0" err="1" smtClean="0">
                <a:solidFill>
                  <a:srgbClr val="FFFF00"/>
                </a:solidFill>
              </a:rPr>
              <a:t>একমাত্র</a:t>
            </a:r>
            <a:r>
              <a:rPr lang="en-US" dirty="0" smtClean="0">
                <a:solidFill>
                  <a:srgbClr val="FFFF00"/>
                </a:solidFill>
              </a:rPr>
              <a:t> </a:t>
            </a:r>
            <a:r>
              <a:rPr lang="en-US" dirty="0" err="1" smtClean="0">
                <a:solidFill>
                  <a:srgbClr val="FFFF00"/>
                </a:solidFill>
              </a:rPr>
              <a:t>পদ্ধতি</a:t>
            </a:r>
            <a:r>
              <a:rPr lang="en-US" dirty="0" smtClean="0">
                <a:solidFill>
                  <a:srgbClr val="FFFF00"/>
                </a:solidFill>
              </a:rPr>
              <a:t> </a:t>
            </a:r>
            <a:r>
              <a:rPr lang="en-US" dirty="0" err="1" smtClean="0">
                <a:solidFill>
                  <a:srgbClr val="FFFF00"/>
                </a:solidFill>
              </a:rPr>
              <a:t>নয়</a:t>
            </a:r>
            <a:r>
              <a:rPr lang="en-US" dirty="0" smtClean="0">
                <a:solidFill>
                  <a:srgbClr val="FFFF00"/>
                </a:solidFill>
              </a:rPr>
              <a:t> ।</a:t>
            </a:r>
            <a:r>
              <a:rPr lang="en-US" dirty="0" err="1" smtClean="0">
                <a:solidFill>
                  <a:srgbClr val="FFFF00"/>
                </a:solidFill>
              </a:rPr>
              <a:t>প্লেটোর</a:t>
            </a:r>
            <a:r>
              <a:rPr lang="en-US" dirty="0" smtClean="0">
                <a:solidFill>
                  <a:srgbClr val="FFFF00"/>
                </a:solidFill>
              </a:rPr>
              <a:t> </a:t>
            </a:r>
            <a:r>
              <a:rPr lang="en-US" dirty="0" err="1" smtClean="0">
                <a:solidFill>
                  <a:srgbClr val="FFFF00"/>
                </a:solidFill>
              </a:rPr>
              <a:t>চেয়ে</a:t>
            </a:r>
            <a:r>
              <a:rPr lang="en-US" dirty="0" smtClean="0">
                <a:solidFill>
                  <a:srgbClr val="FFFF00"/>
                </a:solidFill>
              </a:rPr>
              <a:t> </a:t>
            </a:r>
            <a:r>
              <a:rPr lang="en-US" dirty="0" err="1" smtClean="0">
                <a:solidFill>
                  <a:srgbClr val="FFFF00"/>
                </a:solidFill>
              </a:rPr>
              <a:t>এরিষ্টটল</a:t>
            </a:r>
            <a:endParaRPr lang="en-US" dirty="0" smtClean="0">
              <a:solidFill>
                <a:srgbClr val="FFFF00"/>
              </a:solidFill>
            </a:endParaRPr>
          </a:p>
          <a:p>
            <a:pPr>
              <a:buNone/>
            </a:pPr>
            <a:r>
              <a:rPr lang="en-US" dirty="0" smtClean="0">
                <a:solidFill>
                  <a:srgbClr val="FFFF00"/>
                </a:solidFill>
              </a:rPr>
              <a:t>    </a:t>
            </a:r>
            <a:r>
              <a:rPr lang="en-US" dirty="0" err="1" smtClean="0">
                <a:solidFill>
                  <a:srgbClr val="FFFF00"/>
                </a:solidFill>
              </a:rPr>
              <a:t>সামাজিক</a:t>
            </a:r>
            <a:r>
              <a:rPr lang="en-US" dirty="0" smtClean="0">
                <a:solidFill>
                  <a:srgbClr val="FFFF00"/>
                </a:solidFill>
              </a:rPr>
              <a:t> </a:t>
            </a:r>
            <a:r>
              <a:rPr lang="en-US" dirty="0" err="1" smtClean="0">
                <a:solidFill>
                  <a:srgbClr val="FFFF00"/>
                </a:solidFill>
              </a:rPr>
              <a:t>সমস্যার</a:t>
            </a:r>
            <a:r>
              <a:rPr lang="en-US" dirty="0" smtClean="0">
                <a:solidFill>
                  <a:srgbClr val="FFFF00"/>
                </a:solidFill>
              </a:rPr>
              <a:t> </a:t>
            </a:r>
            <a:r>
              <a:rPr lang="en-US" dirty="0" err="1" smtClean="0">
                <a:solidFill>
                  <a:srgbClr val="FFFF00"/>
                </a:solidFill>
              </a:rPr>
              <a:t>ক্ষেত্রে</a:t>
            </a:r>
            <a:r>
              <a:rPr lang="en-US" dirty="0" smtClean="0">
                <a:solidFill>
                  <a:srgbClr val="FFFF00"/>
                </a:solidFill>
              </a:rPr>
              <a:t> </a:t>
            </a:r>
            <a:r>
              <a:rPr lang="en-US" dirty="0" err="1" smtClean="0">
                <a:solidFill>
                  <a:srgbClr val="FFFF00"/>
                </a:solidFill>
              </a:rPr>
              <a:t>অধিকতর</a:t>
            </a:r>
            <a:r>
              <a:rPr lang="en-US" dirty="0" smtClean="0">
                <a:solidFill>
                  <a:srgbClr val="FFFF00"/>
                </a:solidFill>
              </a:rPr>
              <a:t> </a:t>
            </a:r>
            <a:r>
              <a:rPr lang="en-US" dirty="0" err="1" smtClean="0">
                <a:solidFill>
                  <a:srgbClr val="FFFF00"/>
                </a:solidFill>
              </a:rPr>
              <a:t>বাস্তববাদের</a:t>
            </a:r>
            <a:r>
              <a:rPr lang="en-US" dirty="0" smtClean="0">
                <a:solidFill>
                  <a:srgbClr val="FFFF00"/>
                </a:solidFill>
              </a:rPr>
              <a:t> </a:t>
            </a:r>
          </a:p>
          <a:p>
            <a:pPr>
              <a:buNone/>
            </a:pPr>
            <a:r>
              <a:rPr lang="en-US" dirty="0" smtClean="0">
                <a:solidFill>
                  <a:srgbClr val="FFFF00"/>
                </a:solidFill>
              </a:rPr>
              <a:t>    </a:t>
            </a:r>
            <a:r>
              <a:rPr lang="en-US" dirty="0" err="1" smtClean="0">
                <a:solidFill>
                  <a:srgbClr val="FFFF00"/>
                </a:solidFill>
              </a:rPr>
              <a:t>পরিচয়</a:t>
            </a:r>
            <a:r>
              <a:rPr lang="en-US" dirty="0" smtClean="0">
                <a:solidFill>
                  <a:srgbClr val="FFFF00"/>
                </a:solidFill>
              </a:rPr>
              <a:t> </a:t>
            </a:r>
            <a:r>
              <a:rPr lang="en-US" dirty="0" err="1" smtClean="0">
                <a:solidFill>
                  <a:srgbClr val="FFFF00"/>
                </a:solidFill>
              </a:rPr>
              <a:t>দিয়েছেন</a:t>
            </a:r>
            <a:r>
              <a:rPr lang="en-US" dirty="0" smtClean="0">
                <a:solidFill>
                  <a:srgbClr val="FFFF00"/>
                </a:solidFill>
              </a:rPr>
              <a:t>।</a:t>
            </a:r>
            <a:endParaRPr lang="en-US" dirty="0">
              <a:solidFill>
                <a:srgbClr val="FFFF00"/>
              </a:solidFill>
            </a:endParaRPr>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a:solidFill>
            <a:srgbClr val="FF0066"/>
          </a:solidFill>
        </p:spPr>
        <p:txBody>
          <a:bodyPr>
            <a:normAutofit fontScale="90000"/>
          </a:bodyPr>
          <a:lstStyle/>
          <a:p>
            <a:r>
              <a:rPr lang="en-US" sz="4000" dirty="0" err="1" smtClean="0">
                <a:solidFill>
                  <a:schemeClr val="accent6">
                    <a:lumMod val="20000"/>
                    <a:lumOff val="80000"/>
                  </a:schemeClr>
                </a:solidFill>
              </a:rPr>
              <a:t>বাংলাদেশে</a:t>
            </a:r>
            <a:r>
              <a:rPr lang="en-US" sz="4000" dirty="0" smtClean="0">
                <a:solidFill>
                  <a:schemeClr val="accent6">
                    <a:lumMod val="20000"/>
                    <a:lumOff val="80000"/>
                  </a:schemeClr>
                </a:solidFill>
              </a:rPr>
              <a:t> </a:t>
            </a:r>
            <a:r>
              <a:rPr lang="en-US" sz="4000" dirty="0" err="1" smtClean="0">
                <a:solidFill>
                  <a:schemeClr val="accent6">
                    <a:lumMod val="20000"/>
                    <a:lumOff val="80000"/>
                  </a:schemeClr>
                </a:solidFill>
              </a:rPr>
              <a:t>সমাজবিজ্ঞান</a:t>
            </a:r>
            <a:r>
              <a:rPr lang="en-US" sz="4000" dirty="0" smtClean="0">
                <a:solidFill>
                  <a:schemeClr val="accent6">
                    <a:lumMod val="20000"/>
                    <a:lumOff val="80000"/>
                  </a:schemeClr>
                </a:solidFill>
              </a:rPr>
              <a:t> </a:t>
            </a:r>
            <a:r>
              <a:rPr lang="en-US" sz="4000" dirty="0" err="1" smtClean="0">
                <a:solidFill>
                  <a:schemeClr val="accent6">
                    <a:lumMod val="20000"/>
                    <a:lumOff val="80000"/>
                  </a:schemeClr>
                </a:solidFill>
              </a:rPr>
              <a:t>চর্চার</a:t>
            </a:r>
            <a:r>
              <a:rPr lang="en-US" sz="4000" dirty="0" smtClean="0">
                <a:solidFill>
                  <a:schemeClr val="accent6">
                    <a:lumMod val="20000"/>
                    <a:lumOff val="80000"/>
                  </a:schemeClr>
                </a:solidFill>
              </a:rPr>
              <a:t> </a:t>
            </a:r>
            <a:r>
              <a:rPr lang="en-US" sz="4000" dirty="0" err="1" smtClean="0">
                <a:solidFill>
                  <a:schemeClr val="accent6">
                    <a:lumMod val="20000"/>
                    <a:lumOff val="80000"/>
                  </a:schemeClr>
                </a:solidFill>
              </a:rPr>
              <a:t>পটভূমি</a:t>
            </a:r>
            <a:r>
              <a:rPr lang="en-US" sz="4000" dirty="0" smtClean="0">
                <a:solidFill>
                  <a:schemeClr val="accent6">
                    <a:lumMod val="20000"/>
                    <a:lumOff val="80000"/>
                  </a:schemeClr>
                </a:solidFill>
              </a:rPr>
              <a:t/>
            </a:r>
            <a:br>
              <a:rPr lang="en-US" sz="4000" dirty="0" smtClean="0">
                <a:solidFill>
                  <a:schemeClr val="accent6">
                    <a:lumMod val="20000"/>
                    <a:lumOff val="80000"/>
                  </a:schemeClr>
                </a:solidFill>
              </a:rPr>
            </a:br>
            <a:r>
              <a:rPr lang="en-US" sz="2800" dirty="0" smtClean="0">
                <a:solidFill>
                  <a:schemeClr val="accent6">
                    <a:lumMod val="20000"/>
                    <a:lumOff val="80000"/>
                  </a:schemeClr>
                </a:solidFill>
              </a:rPr>
              <a:t/>
            </a:r>
            <a:br>
              <a:rPr lang="en-US" sz="2800" dirty="0" smtClean="0">
                <a:solidFill>
                  <a:schemeClr val="accent6">
                    <a:lumMod val="20000"/>
                    <a:lumOff val="80000"/>
                  </a:schemeClr>
                </a:solidFill>
              </a:rPr>
            </a:br>
            <a:r>
              <a:rPr lang="en-US" sz="2800" dirty="0" smtClean="0">
                <a:solidFill>
                  <a:schemeClr val="accent6">
                    <a:lumMod val="20000"/>
                    <a:lumOff val="80000"/>
                  </a:schemeClr>
                </a:solidFill>
              </a:rPr>
              <a:t/>
            </a:r>
            <a:br>
              <a:rPr lang="en-US" sz="2800" dirty="0" smtClean="0">
                <a:solidFill>
                  <a:schemeClr val="accent6">
                    <a:lumMod val="20000"/>
                    <a:lumOff val="80000"/>
                  </a:schemeClr>
                </a:solidFill>
              </a:rPr>
            </a:br>
            <a:r>
              <a:rPr lang="en-US" sz="2800" dirty="0" smtClean="0">
                <a:solidFill>
                  <a:schemeClr val="accent6">
                    <a:lumMod val="20000"/>
                    <a:lumOff val="80000"/>
                  </a:schemeClr>
                </a:solidFill>
              </a:rPr>
              <a:t/>
            </a:r>
            <a:br>
              <a:rPr lang="en-US" sz="2800" dirty="0" smtClean="0">
                <a:solidFill>
                  <a:schemeClr val="accent6">
                    <a:lumMod val="20000"/>
                    <a:lumOff val="80000"/>
                  </a:schemeClr>
                </a:solidFill>
              </a:rPr>
            </a:br>
            <a:r>
              <a:rPr lang="en-US" sz="2800" dirty="0" smtClean="0">
                <a:solidFill>
                  <a:schemeClr val="accent6">
                    <a:lumMod val="20000"/>
                    <a:lumOff val="80000"/>
                  </a:schemeClr>
                </a:solidFill>
              </a:rPr>
              <a:t/>
            </a:r>
            <a:br>
              <a:rPr lang="en-US" sz="2800" dirty="0" smtClean="0">
                <a:solidFill>
                  <a:schemeClr val="accent6">
                    <a:lumMod val="20000"/>
                    <a:lumOff val="80000"/>
                  </a:schemeClr>
                </a:solidFill>
              </a:rPr>
            </a:br>
            <a:r>
              <a:rPr lang="en-US" sz="2800" dirty="0" smtClean="0">
                <a:solidFill>
                  <a:schemeClr val="accent6">
                    <a:lumMod val="20000"/>
                    <a:lumOff val="80000"/>
                  </a:schemeClr>
                </a:solidFill>
              </a:rPr>
              <a:t/>
            </a:r>
            <a:br>
              <a:rPr lang="en-US" sz="2800" dirty="0" smtClean="0">
                <a:solidFill>
                  <a:schemeClr val="accent6">
                    <a:lumMod val="20000"/>
                    <a:lumOff val="80000"/>
                  </a:schemeClr>
                </a:solidFill>
              </a:rPr>
            </a:br>
            <a:r>
              <a:rPr lang="en-US" sz="2800" dirty="0" smtClean="0">
                <a:solidFill>
                  <a:schemeClr val="accent6">
                    <a:lumMod val="20000"/>
                    <a:lumOff val="80000"/>
                  </a:schemeClr>
                </a:solidFill>
              </a:rPr>
              <a:t/>
            </a:r>
            <a:br>
              <a:rPr lang="en-US" sz="2800" dirty="0" smtClean="0">
                <a:solidFill>
                  <a:schemeClr val="accent6">
                    <a:lumMod val="20000"/>
                    <a:lumOff val="80000"/>
                  </a:schemeClr>
                </a:solidFill>
              </a:rPr>
            </a:br>
            <a:r>
              <a:rPr lang="en-US" sz="3600" dirty="0" err="1" smtClean="0">
                <a:solidFill>
                  <a:schemeClr val="accent6">
                    <a:lumMod val="20000"/>
                    <a:lumOff val="80000"/>
                  </a:schemeClr>
                </a:solidFill>
              </a:rPr>
              <a:t>ইউরোপের</a:t>
            </a:r>
            <a:r>
              <a:rPr lang="en-US" sz="3600" dirty="0" smtClean="0">
                <a:solidFill>
                  <a:schemeClr val="accent6">
                    <a:lumMod val="20000"/>
                    <a:lumOff val="80000"/>
                  </a:schemeClr>
                </a:solidFill>
              </a:rPr>
              <a:t> </a:t>
            </a:r>
            <a:r>
              <a:rPr lang="en-US" sz="3600" dirty="0" err="1" smtClean="0">
                <a:solidFill>
                  <a:schemeClr val="accent6">
                    <a:lumMod val="20000"/>
                    <a:lumOff val="80000"/>
                  </a:schemeClr>
                </a:solidFill>
              </a:rPr>
              <a:t>সমাজবিজ্ঞানের</a:t>
            </a:r>
            <a:r>
              <a:rPr lang="en-US" sz="3600" dirty="0" smtClean="0">
                <a:solidFill>
                  <a:schemeClr val="accent6">
                    <a:lumMod val="20000"/>
                    <a:lumOff val="80000"/>
                  </a:schemeClr>
                </a:solidFill>
              </a:rPr>
              <a:t> </a:t>
            </a:r>
            <a:r>
              <a:rPr lang="en-US" sz="3600" dirty="0" err="1" smtClean="0">
                <a:solidFill>
                  <a:schemeClr val="accent6">
                    <a:lumMod val="20000"/>
                    <a:lumOff val="80000"/>
                  </a:schemeClr>
                </a:solidFill>
              </a:rPr>
              <a:t>ধ্যানধারণা</a:t>
            </a:r>
            <a:r>
              <a:rPr lang="en-US" sz="3600" dirty="0" smtClean="0">
                <a:solidFill>
                  <a:schemeClr val="accent6">
                    <a:lumMod val="20000"/>
                    <a:lumOff val="80000"/>
                  </a:schemeClr>
                </a:solidFill>
              </a:rPr>
              <a:t>।</a:t>
            </a:r>
            <a:r>
              <a:rPr lang="en-US" sz="2800" dirty="0" smtClean="0">
                <a:solidFill>
                  <a:schemeClr val="accent6">
                    <a:lumMod val="20000"/>
                    <a:lumOff val="80000"/>
                  </a:schemeClr>
                </a:solidFill>
              </a:rPr>
              <a:t/>
            </a:r>
            <a:br>
              <a:rPr lang="en-US" sz="2800" dirty="0" smtClean="0">
                <a:solidFill>
                  <a:schemeClr val="accent6">
                    <a:lumMod val="20000"/>
                    <a:lumOff val="80000"/>
                  </a:schemeClr>
                </a:solidFill>
              </a:rPr>
            </a:br>
            <a:r>
              <a:rPr lang="en-US" sz="2800" dirty="0" smtClean="0">
                <a:solidFill>
                  <a:schemeClr val="accent6">
                    <a:lumMod val="20000"/>
                    <a:lumOff val="80000"/>
                  </a:schemeClr>
                </a:solidFill>
              </a:rPr>
              <a:t/>
            </a:r>
            <a:br>
              <a:rPr lang="en-US" sz="2800" dirty="0" smtClean="0">
                <a:solidFill>
                  <a:schemeClr val="accent6">
                    <a:lumMod val="20000"/>
                    <a:lumOff val="80000"/>
                  </a:schemeClr>
                </a:solidFill>
              </a:rPr>
            </a:br>
            <a:r>
              <a:rPr lang="en-US" sz="2800" dirty="0" smtClean="0">
                <a:solidFill>
                  <a:schemeClr val="accent6">
                    <a:lumMod val="20000"/>
                    <a:lumOff val="80000"/>
                  </a:schemeClr>
                </a:solidFill>
              </a:rPr>
              <a:t/>
            </a:r>
            <a:br>
              <a:rPr lang="en-US" sz="2800" dirty="0" smtClean="0">
                <a:solidFill>
                  <a:schemeClr val="accent6">
                    <a:lumMod val="20000"/>
                    <a:lumOff val="80000"/>
                  </a:schemeClr>
                </a:solidFill>
              </a:rPr>
            </a:br>
            <a:r>
              <a:rPr lang="en-US" sz="4000" dirty="0" err="1" smtClean="0">
                <a:solidFill>
                  <a:schemeClr val="accent6">
                    <a:lumMod val="20000"/>
                    <a:lumOff val="80000"/>
                  </a:schemeClr>
                </a:solidFill>
              </a:rPr>
              <a:t>ব্রিটিশ</a:t>
            </a:r>
            <a:r>
              <a:rPr lang="en-US" sz="4000" dirty="0" smtClean="0">
                <a:solidFill>
                  <a:schemeClr val="accent6">
                    <a:lumMod val="20000"/>
                    <a:lumOff val="80000"/>
                  </a:schemeClr>
                </a:solidFill>
              </a:rPr>
              <a:t> </a:t>
            </a:r>
            <a:r>
              <a:rPr lang="en-US" sz="4000" dirty="0" err="1" smtClean="0">
                <a:solidFill>
                  <a:schemeClr val="accent6">
                    <a:lumMod val="20000"/>
                    <a:lumOff val="80000"/>
                  </a:schemeClr>
                </a:solidFill>
              </a:rPr>
              <a:t>উপনিবেশবাদ</a:t>
            </a:r>
            <a:r>
              <a:rPr lang="en-US" sz="4000" dirty="0" smtClean="0">
                <a:solidFill>
                  <a:schemeClr val="accent6">
                    <a:lumMod val="20000"/>
                    <a:lumOff val="80000"/>
                  </a:schemeClr>
                </a:solidFill>
              </a:rPr>
              <a:t> ।</a:t>
            </a:r>
            <a:r>
              <a:rPr lang="en-US" sz="2800" dirty="0" smtClean="0">
                <a:solidFill>
                  <a:schemeClr val="accent6">
                    <a:lumMod val="20000"/>
                    <a:lumOff val="80000"/>
                  </a:schemeClr>
                </a:solidFill>
              </a:rPr>
              <a:t/>
            </a:r>
            <a:br>
              <a:rPr lang="en-US" sz="2800" dirty="0" smtClean="0">
                <a:solidFill>
                  <a:schemeClr val="accent6">
                    <a:lumMod val="20000"/>
                    <a:lumOff val="80000"/>
                  </a:schemeClr>
                </a:solidFill>
              </a:rPr>
            </a:br>
            <a:r>
              <a:rPr lang="en-US" sz="2800" dirty="0" smtClean="0">
                <a:solidFill>
                  <a:schemeClr val="accent6">
                    <a:lumMod val="20000"/>
                    <a:lumOff val="80000"/>
                  </a:schemeClr>
                </a:solidFill>
              </a:rPr>
              <a:t/>
            </a:r>
            <a:br>
              <a:rPr lang="en-US" sz="2800" dirty="0" smtClean="0">
                <a:solidFill>
                  <a:schemeClr val="accent6">
                    <a:lumMod val="20000"/>
                    <a:lumOff val="80000"/>
                  </a:schemeClr>
                </a:solidFill>
              </a:rPr>
            </a:br>
            <a:r>
              <a:rPr lang="en-US" sz="3600" dirty="0" err="1" smtClean="0">
                <a:solidFill>
                  <a:schemeClr val="accent6">
                    <a:lumMod val="20000"/>
                    <a:lumOff val="80000"/>
                  </a:schemeClr>
                </a:solidFill>
              </a:rPr>
              <a:t>ভারত-পাকিস্তানে</a:t>
            </a:r>
            <a:r>
              <a:rPr lang="en-US" sz="3600" dirty="0" smtClean="0">
                <a:solidFill>
                  <a:schemeClr val="accent6">
                    <a:lumMod val="20000"/>
                    <a:lumOff val="80000"/>
                  </a:schemeClr>
                </a:solidFill>
              </a:rPr>
              <a:t> </a:t>
            </a:r>
            <a:r>
              <a:rPr lang="en-US" sz="3600" dirty="0" err="1" smtClean="0">
                <a:solidFill>
                  <a:schemeClr val="accent6">
                    <a:lumMod val="20000"/>
                    <a:lumOff val="80000"/>
                  </a:schemeClr>
                </a:solidFill>
              </a:rPr>
              <a:t>সমাজবিজ্ঞান</a:t>
            </a:r>
            <a:r>
              <a:rPr lang="en-US" sz="3600" dirty="0" smtClean="0">
                <a:solidFill>
                  <a:schemeClr val="accent6">
                    <a:lumMod val="20000"/>
                    <a:lumOff val="80000"/>
                  </a:schemeClr>
                </a:solidFill>
              </a:rPr>
              <a:t> </a:t>
            </a:r>
            <a:r>
              <a:rPr lang="en-US" sz="3600" dirty="0" err="1" smtClean="0">
                <a:solidFill>
                  <a:schemeClr val="accent6">
                    <a:lumMod val="20000"/>
                    <a:lumOff val="80000"/>
                  </a:schemeClr>
                </a:solidFill>
              </a:rPr>
              <a:t>চর্চা</a:t>
            </a:r>
            <a:r>
              <a:rPr lang="en-US" sz="3600" dirty="0" smtClean="0">
                <a:solidFill>
                  <a:schemeClr val="accent6">
                    <a:lumMod val="20000"/>
                    <a:lumOff val="80000"/>
                  </a:schemeClr>
                </a:solidFill>
              </a:rPr>
              <a:t>।</a:t>
            </a:r>
            <a:r>
              <a:rPr lang="en-US" sz="2800" dirty="0" smtClean="0">
                <a:solidFill>
                  <a:schemeClr val="accent6">
                    <a:lumMod val="20000"/>
                    <a:lumOff val="80000"/>
                  </a:schemeClr>
                </a:solidFill>
              </a:rPr>
              <a:t/>
            </a:r>
            <a:br>
              <a:rPr lang="en-US" sz="2800" dirty="0" smtClean="0">
                <a:solidFill>
                  <a:schemeClr val="accent6">
                    <a:lumMod val="20000"/>
                    <a:lumOff val="80000"/>
                  </a:schemeClr>
                </a:solidFill>
              </a:rPr>
            </a:br>
            <a:r>
              <a:rPr lang="en-US" sz="2800" dirty="0" smtClean="0">
                <a:solidFill>
                  <a:schemeClr val="accent6">
                    <a:lumMod val="20000"/>
                    <a:lumOff val="80000"/>
                  </a:schemeClr>
                </a:solidFill>
              </a:rPr>
              <a:t/>
            </a:r>
            <a:br>
              <a:rPr lang="en-US" sz="2800" dirty="0" smtClean="0">
                <a:solidFill>
                  <a:schemeClr val="accent6">
                    <a:lumMod val="20000"/>
                    <a:lumOff val="80000"/>
                  </a:schemeClr>
                </a:solidFill>
              </a:rPr>
            </a:br>
            <a:r>
              <a:rPr lang="en-US" sz="4000" dirty="0" err="1" smtClean="0">
                <a:solidFill>
                  <a:schemeClr val="accent6">
                    <a:lumMod val="20000"/>
                    <a:lumOff val="80000"/>
                  </a:schemeClr>
                </a:solidFill>
              </a:rPr>
              <a:t>বাংলাদেশে</a:t>
            </a:r>
            <a:r>
              <a:rPr lang="en-US" sz="4000" dirty="0" smtClean="0">
                <a:solidFill>
                  <a:schemeClr val="accent6">
                    <a:lumMod val="20000"/>
                    <a:lumOff val="80000"/>
                  </a:schemeClr>
                </a:solidFill>
              </a:rPr>
              <a:t> </a:t>
            </a:r>
            <a:r>
              <a:rPr lang="en-US" sz="4000" dirty="0" err="1" smtClean="0">
                <a:solidFill>
                  <a:schemeClr val="accent6">
                    <a:lumMod val="20000"/>
                    <a:lumOff val="80000"/>
                  </a:schemeClr>
                </a:solidFill>
              </a:rPr>
              <a:t>সমাজবিজ্ঞান</a:t>
            </a:r>
            <a:r>
              <a:rPr lang="en-US" sz="4000" dirty="0" smtClean="0">
                <a:solidFill>
                  <a:schemeClr val="accent6">
                    <a:lumMod val="20000"/>
                    <a:lumOff val="80000"/>
                  </a:schemeClr>
                </a:solidFill>
              </a:rPr>
              <a:t> </a:t>
            </a:r>
            <a:r>
              <a:rPr lang="en-US" sz="4000" dirty="0" err="1" smtClean="0">
                <a:solidFill>
                  <a:schemeClr val="accent6">
                    <a:lumMod val="20000"/>
                    <a:lumOff val="80000"/>
                  </a:schemeClr>
                </a:solidFill>
              </a:rPr>
              <a:t>চর্চা</a:t>
            </a:r>
            <a:r>
              <a:rPr lang="en-US" sz="4000" dirty="0" smtClean="0">
                <a:solidFill>
                  <a:schemeClr val="accent6">
                    <a:lumMod val="20000"/>
                    <a:lumOff val="80000"/>
                  </a:schemeClr>
                </a:solidFill>
              </a:rPr>
              <a:t> ।</a:t>
            </a:r>
            <a:endParaRPr lang="en-US" sz="4000" dirty="0">
              <a:solidFill>
                <a:schemeClr val="accent6">
                  <a:lumMod val="20000"/>
                  <a:lumOff val="80000"/>
                </a:schemeClr>
              </a:solidFill>
            </a:endParaRPr>
          </a:p>
        </p:txBody>
      </p:sp>
      <p:sp>
        <p:nvSpPr>
          <p:cNvPr id="11" name="Down Arrow 10"/>
          <p:cNvSpPr/>
          <p:nvPr/>
        </p:nvSpPr>
        <p:spPr>
          <a:xfrm>
            <a:off x="4114800" y="914400"/>
            <a:ext cx="789432" cy="14356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304800" y="30480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a:off x="381000" y="4343400"/>
            <a:ext cx="12070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a:off x="457200" y="51816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p:cNvSpPr/>
          <p:nvPr/>
        </p:nvSpPr>
        <p:spPr>
          <a:xfrm>
            <a:off x="457200" y="60960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accent6">
              <a:lumMod val="75000"/>
            </a:schemeClr>
          </a:solidFill>
        </p:spPr>
        <p:txBody>
          <a:bodyPr>
            <a:normAutofit/>
          </a:bodyPr>
          <a:lstStyle/>
          <a:p>
            <a:r>
              <a:rPr lang="en-US" sz="2400" dirty="0" smtClean="0"/>
              <a:t>  </a:t>
            </a:r>
            <a:r>
              <a:rPr lang="en-US" sz="2400" dirty="0" err="1" smtClean="0"/>
              <a:t>বাংলাদেশে</a:t>
            </a:r>
            <a:r>
              <a:rPr lang="en-US" sz="2400" dirty="0" smtClean="0"/>
              <a:t> ও </a:t>
            </a:r>
            <a:r>
              <a:rPr lang="en-US" sz="2400" dirty="0" err="1" smtClean="0"/>
              <a:t>সমাজবিজ্ঞান</a:t>
            </a:r>
            <a:r>
              <a:rPr lang="en-US" sz="2400" dirty="0" smtClean="0"/>
              <a:t> </a:t>
            </a:r>
            <a:r>
              <a:rPr lang="en-US" sz="2400" dirty="0" err="1" smtClean="0"/>
              <a:t>চর্চার</a:t>
            </a:r>
            <a:r>
              <a:rPr lang="en-US" sz="2400" dirty="0" smtClean="0"/>
              <a:t> </a:t>
            </a:r>
            <a:r>
              <a:rPr lang="en-US" sz="2400" dirty="0" err="1" smtClean="0"/>
              <a:t>বিকাশ</a:t>
            </a:r>
            <a:r>
              <a:rPr lang="en-US" sz="2400" dirty="0" smtClean="0"/>
              <a:t> </a:t>
            </a:r>
            <a:r>
              <a:rPr lang="en-US" sz="2400" dirty="0" err="1" smtClean="0"/>
              <a:t>একদিনে</a:t>
            </a:r>
            <a:r>
              <a:rPr lang="en-US" sz="2400" dirty="0" smtClean="0"/>
              <a:t> </a:t>
            </a:r>
            <a:r>
              <a:rPr lang="en-US" sz="2400" dirty="0" err="1" smtClean="0"/>
              <a:t>ঘটেনি</a:t>
            </a:r>
            <a:r>
              <a:rPr lang="en-US" sz="2400" dirty="0" smtClean="0"/>
              <a:t>।</a:t>
            </a:r>
            <a:br>
              <a:rPr lang="en-US" sz="2400" dirty="0" smtClean="0"/>
            </a:br>
            <a:r>
              <a:rPr lang="en-US" sz="2400" dirty="0" err="1" smtClean="0"/>
              <a:t>এর</a:t>
            </a:r>
            <a:r>
              <a:rPr lang="en-US" sz="2400" dirty="0" smtClean="0"/>
              <a:t> </a:t>
            </a:r>
            <a:r>
              <a:rPr lang="en-US" sz="2400" dirty="0" err="1" smtClean="0"/>
              <a:t>পিছনে</a:t>
            </a:r>
            <a:r>
              <a:rPr lang="en-US" sz="2400" dirty="0" smtClean="0"/>
              <a:t> </a:t>
            </a:r>
            <a:r>
              <a:rPr lang="en-US" sz="2400" dirty="0" err="1" smtClean="0"/>
              <a:t>একটি</a:t>
            </a:r>
            <a:r>
              <a:rPr lang="en-US" sz="2400" dirty="0" smtClean="0"/>
              <a:t> </a:t>
            </a:r>
            <a:r>
              <a:rPr lang="en-US" sz="2400" dirty="0" err="1" smtClean="0"/>
              <a:t>সুদীর্ঘ</a:t>
            </a:r>
            <a:r>
              <a:rPr lang="en-US" sz="2400" dirty="0" smtClean="0"/>
              <a:t> </a:t>
            </a:r>
            <a:r>
              <a:rPr lang="en-US" sz="2400" dirty="0" err="1" smtClean="0"/>
              <a:t>ইতিহাস</a:t>
            </a:r>
            <a:r>
              <a:rPr lang="en-US" sz="2400" dirty="0" smtClean="0"/>
              <a:t> </a:t>
            </a:r>
            <a:r>
              <a:rPr lang="en-US" sz="2400" dirty="0" err="1" smtClean="0"/>
              <a:t>রয়েছে</a:t>
            </a:r>
            <a:r>
              <a:rPr lang="en-US" sz="2400" dirty="0" smtClean="0"/>
              <a:t> ---------------------</a:t>
            </a:r>
            <a:endParaRPr lang="en-US" sz="2400" dirty="0"/>
          </a:p>
        </p:txBody>
      </p:sp>
      <p:sp>
        <p:nvSpPr>
          <p:cNvPr id="3" name="Content Placeholder 2"/>
          <p:cNvSpPr>
            <a:spLocks noGrp="1"/>
          </p:cNvSpPr>
          <p:nvPr>
            <p:ph idx="1"/>
          </p:nvPr>
        </p:nvSpPr>
        <p:spPr>
          <a:xfrm>
            <a:off x="0" y="1524000"/>
            <a:ext cx="9144000" cy="5334000"/>
          </a:xfrm>
          <a:solidFill>
            <a:schemeClr val="accent2">
              <a:lumMod val="60000"/>
              <a:lumOff val="40000"/>
            </a:schemeClr>
          </a:solidFill>
        </p:spPr>
        <p:txBody>
          <a:bodyPr>
            <a:normAutofit fontScale="62500" lnSpcReduction="20000"/>
          </a:bodyPr>
          <a:lstStyle/>
          <a:p>
            <a:pPr>
              <a:buNone/>
            </a:pPr>
            <a:r>
              <a:rPr lang="en-US" sz="2800" dirty="0" smtClean="0"/>
              <a:t>               </a:t>
            </a:r>
            <a:r>
              <a:rPr lang="en-US" sz="2800" dirty="0" err="1" smtClean="0"/>
              <a:t>ইউরোপে</a:t>
            </a:r>
            <a:r>
              <a:rPr lang="en-US" sz="2800" dirty="0" smtClean="0"/>
              <a:t> </a:t>
            </a:r>
            <a:r>
              <a:rPr lang="en-US" sz="2800" dirty="0" err="1" smtClean="0"/>
              <a:t>শিল্প</a:t>
            </a:r>
            <a:r>
              <a:rPr lang="en-US" sz="2800" dirty="0" smtClean="0"/>
              <a:t> </a:t>
            </a:r>
            <a:r>
              <a:rPr lang="en-US" sz="2800" dirty="0" err="1" smtClean="0"/>
              <a:t>বিল্পব</a:t>
            </a:r>
            <a:r>
              <a:rPr lang="en-US" sz="2800" dirty="0" smtClean="0"/>
              <a:t>                      </a:t>
            </a:r>
            <a:r>
              <a:rPr lang="en-US" sz="2800" dirty="0" err="1" smtClean="0"/>
              <a:t>শ্রেণি</a:t>
            </a:r>
            <a:r>
              <a:rPr lang="en-US" sz="2800" dirty="0" smtClean="0"/>
              <a:t> </a:t>
            </a:r>
            <a:r>
              <a:rPr lang="en-US" sz="2800" dirty="0" err="1" smtClean="0"/>
              <a:t>দ্বন্দ্ব</a:t>
            </a:r>
            <a:r>
              <a:rPr lang="en-US" sz="2800" dirty="0" smtClean="0"/>
              <a:t> ও   </a:t>
            </a:r>
            <a:r>
              <a:rPr lang="en-US" sz="2800" dirty="0" err="1" smtClean="0"/>
              <a:t>সামাজিক</a:t>
            </a:r>
            <a:r>
              <a:rPr lang="en-US" sz="2800" dirty="0" smtClean="0"/>
              <a:t> </a:t>
            </a:r>
            <a:r>
              <a:rPr lang="en-US" sz="2800" dirty="0" err="1" smtClean="0"/>
              <a:t>বিশৃঙ্খলার</a:t>
            </a:r>
            <a:r>
              <a:rPr lang="en-US" sz="2800" dirty="0" smtClean="0"/>
              <a:t> </a:t>
            </a:r>
            <a:r>
              <a:rPr lang="en-US" sz="2800" dirty="0" err="1" smtClean="0"/>
              <a:t>উদ্ভব</a:t>
            </a:r>
            <a:r>
              <a:rPr lang="en-US" sz="2800" dirty="0" smtClean="0"/>
              <a:t> </a:t>
            </a:r>
          </a:p>
          <a:p>
            <a:pPr>
              <a:buNone/>
            </a:pPr>
            <a:r>
              <a:rPr lang="en-US" sz="2800" dirty="0" smtClean="0"/>
              <a:t>          </a:t>
            </a:r>
          </a:p>
          <a:p>
            <a:pPr>
              <a:buNone/>
            </a:pPr>
            <a:r>
              <a:rPr lang="en-US" sz="2800" dirty="0" smtClean="0"/>
              <a:t>                 </a:t>
            </a:r>
            <a:r>
              <a:rPr lang="en-US" sz="2800" dirty="0" err="1" smtClean="0"/>
              <a:t>সামাজিক</a:t>
            </a:r>
            <a:r>
              <a:rPr lang="en-US" sz="2800" dirty="0" smtClean="0"/>
              <a:t> </a:t>
            </a:r>
            <a:r>
              <a:rPr lang="en-US" sz="2800" dirty="0" err="1" smtClean="0"/>
              <a:t>নিয়ন্ত্রণের</a:t>
            </a:r>
            <a:r>
              <a:rPr lang="en-US" sz="2800" dirty="0" smtClean="0"/>
              <a:t> </a:t>
            </a:r>
            <a:r>
              <a:rPr lang="en-US" sz="2800" dirty="0" err="1" smtClean="0"/>
              <a:t>প্রয়োজনীয়তা</a:t>
            </a:r>
            <a:r>
              <a:rPr lang="en-US" sz="2800" dirty="0" smtClean="0"/>
              <a:t>।</a:t>
            </a:r>
          </a:p>
          <a:p>
            <a:pPr>
              <a:buNone/>
            </a:pPr>
            <a:endParaRPr lang="en-US" sz="2800" dirty="0" smtClean="0"/>
          </a:p>
          <a:p>
            <a:pPr>
              <a:buNone/>
            </a:pPr>
            <a:r>
              <a:rPr lang="en-US" sz="2800" dirty="0" smtClean="0"/>
              <a:t>                </a:t>
            </a:r>
            <a:r>
              <a:rPr lang="en-US" sz="2800" dirty="0" err="1" smtClean="0"/>
              <a:t>ভারতীয়</a:t>
            </a:r>
            <a:r>
              <a:rPr lang="en-US" sz="2800" dirty="0" smtClean="0"/>
              <a:t> </a:t>
            </a:r>
            <a:r>
              <a:rPr lang="en-US" sz="2800" dirty="0" err="1" smtClean="0"/>
              <a:t>উপমহাদেশে</a:t>
            </a:r>
            <a:r>
              <a:rPr lang="en-US" sz="2800" dirty="0" smtClean="0"/>
              <a:t> </a:t>
            </a:r>
            <a:r>
              <a:rPr lang="en-US" sz="2800" dirty="0" err="1" smtClean="0"/>
              <a:t>সমাজবিজ্ঞান</a:t>
            </a:r>
            <a:r>
              <a:rPr lang="en-US" sz="2800" dirty="0" smtClean="0"/>
              <a:t> </a:t>
            </a:r>
            <a:r>
              <a:rPr lang="en-US" sz="2800" dirty="0" err="1" smtClean="0"/>
              <a:t>চর্চার</a:t>
            </a:r>
            <a:r>
              <a:rPr lang="en-US" sz="2800" dirty="0" smtClean="0"/>
              <a:t> </a:t>
            </a:r>
            <a:r>
              <a:rPr lang="en-US" sz="2800" dirty="0" err="1" smtClean="0"/>
              <a:t>প্রয়োজনীয়তা</a:t>
            </a:r>
            <a:r>
              <a:rPr lang="en-US" sz="2800" dirty="0" smtClean="0"/>
              <a:t> ।</a:t>
            </a:r>
          </a:p>
          <a:p>
            <a:pPr>
              <a:buNone/>
            </a:pPr>
            <a:endParaRPr lang="en-US" sz="2800" dirty="0" smtClean="0"/>
          </a:p>
          <a:p>
            <a:pPr>
              <a:buNone/>
            </a:pPr>
            <a:r>
              <a:rPr lang="en-US" sz="2800" dirty="0" smtClean="0"/>
              <a:t>               </a:t>
            </a:r>
            <a:r>
              <a:rPr lang="en-US" sz="2800" dirty="0" err="1" smtClean="0"/>
              <a:t>ভারতীয়</a:t>
            </a:r>
            <a:r>
              <a:rPr lang="en-US" sz="2800" dirty="0" smtClean="0"/>
              <a:t> </a:t>
            </a:r>
            <a:r>
              <a:rPr lang="en-US" sz="2800" dirty="0" err="1" smtClean="0"/>
              <a:t>উপমহাদেশে</a:t>
            </a:r>
            <a:r>
              <a:rPr lang="en-US" sz="2800" dirty="0" smtClean="0"/>
              <a:t> </a:t>
            </a:r>
            <a:r>
              <a:rPr lang="en-US" sz="2800" dirty="0" err="1" smtClean="0"/>
              <a:t>ব্রিটিশ</a:t>
            </a:r>
            <a:r>
              <a:rPr lang="en-US" sz="2800" dirty="0" smtClean="0"/>
              <a:t> </a:t>
            </a:r>
            <a:r>
              <a:rPr lang="en-US" sz="2800" dirty="0" err="1" smtClean="0"/>
              <a:t>উপনিবেশবাদ</a:t>
            </a:r>
            <a:r>
              <a:rPr lang="en-US" sz="2800" dirty="0" smtClean="0"/>
              <a:t>।</a:t>
            </a:r>
          </a:p>
          <a:p>
            <a:pPr>
              <a:buNone/>
            </a:pPr>
            <a:r>
              <a:rPr lang="en-US" sz="2800" dirty="0" smtClean="0"/>
              <a:t> </a:t>
            </a:r>
          </a:p>
          <a:p>
            <a:pPr>
              <a:buNone/>
            </a:pPr>
            <a:r>
              <a:rPr lang="en-US" sz="2800" dirty="0" smtClean="0"/>
              <a:t>              </a:t>
            </a:r>
            <a:r>
              <a:rPr lang="en-US" sz="2800" dirty="0" err="1" smtClean="0"/>
              <a:t>ইউরোপের</a:t>
            </a:r>
            <a:r>
              <a:rPr lang="en-US" sz="2800" dirty="0" smtClean="0"/>
              <a:t> </a:t>
            </a:r>
            <a:r>
              <a:rPr lang="en-US" sz="2800" dirty="0" err="1" smtClean="0"/>
              <a:t>সমাজবিজ্ঞান</a:t>
            </a:r>
            <a:r>
              <a:rPr lang="en-US" sz="2800" dirty="0" smtClean="0"/>
              <a:t> </a:t>
            </a:r>
            <a:r>
              <a:rPr lang="en-US" sz="2800" dirty="0" err="1" smtClean="0"/>
              <a:t>উৎপত্তি</a:t>
            </a:r>
            <a:r>
              <a:rPr lang="en-US" sz="2800" dirty="0" smtClean="0"/>
              <a:t> ও </a:t>
            </a:r>
            <a:r>
              <a:rPr lang="en-US" sz="2800" dirty="0" err="1" smtClean="0"/>
              <a:t>ক্রমবিকাশ</a:t>
            </a:r>
            <a:r>
              <a:rPr lang="en-US" sz="2800" dirty="0" smtClean="0"/>
              <a:t> ।       </a:t>
            </a:r>
          </a:p>
          <a:p>
            <a:pPr>
              <a:buNone/>
            </a:pPr>
            <a:r>
              <a:rPr lang="en-US" sz="2800" dirty="0" smtClean="0"/>
              <a:t> </a:t>
            </a:r>
          </a:p>
          <a:p>
            <a:pPr>
              <a:buNone/>
            </a:pPr>
            <a:r>
              <a:rPr lang="en-US" sz="2800" dirty="0" smtClean="0"/>
              <a:t> </a:t>
            </a:r>
          </a:p>
          <a:p>
            <a:pPr>
              <a:buNone/>
            </a:pPr>
            <a:r>
              <a:rPr lang="en-US" sz="2800" dirty="0" smtClean="0"/>
              <a:t>                  ১৯২১ </a:t>
            </a:r>
            <a:r>
              <a:rPr lang="en-US" sz="2800" dirty="0" err="1" smtClean="0"/>
              <a:t>সালে</a:t>
            </a:r>
            <a:r>
              <a:rPr lang="en-US" sz="2800" dirty="0" smtClean="0"/>
              <a:t> </a:t>
            </a:r>
            <a:r>
              <a:rPr lang="en-US" sz="2800" dirty="0" err="1" smtClean="0"/>
              <a:t>ঢাকা</a:t>
            </a:r>
            <a:r>
              <a:rPr lang="en-US" sz="2800" dirty="0" smtClean="0"/>
              <a:t> </a:t>
            </a:r>
            <a:r>
              <a:rPr lang="en-US" sz="2800" dirty="0" err="1" smtClean="0"/>
              <a:t>বিশ্ববিদ্যালয়</a:t>
            </a:r>
            <a:r>
              <a:rPr lang="en-US" sz="2800" dirty="0" smtClean="0"/>
              <a:t> </a:t>
            </a:r>
            <a:r>
              <a:rPr lang="en-US" sz="2800" dirty="0" err="1" smtClean="0"/>
              <a:t>প্রতিষ্ঠিত</a:t>
            </a:r>
            <a:r>
              <a:rPr lang="en-US" sz="2800" dirty="0" smtClean="0"/>
              <a:t> ও </a:t>
            </a:r>
            <a:r>
              <a:rPr lang="en-US" sz="2800" dirty="0" err="1" smtClean="0"/>
              <a:t>সমাজবিজ্ঞান</a:t>
            </a:r>
            <a:r>
              <a:rPr lang="en-US" sz="2800" dirty="0" smtClean="0"/>
              <a:t> </a:t>
            </a:r>
            <a:r>
              <a:rPr lang="en-US" sz="2800" dirty="0" err="1" smtClean="0"/>
              <a:t>চর্চার</a:t>
            </a:r>
            <a:r>
              <a:rPr lang="en-US" sz="2800" dirty="0" smtClean="0"/>
              <a:t> </a:t>
            </a:r>
            <a:r>
              <a:rPr lang="en-US" sz="2800" dirty="0" err="1" smtClean="0"/>
              <a:t>নতুন</a:t>
            </a:r>
            <a:r>
              <a:rPr lang="en-US" sz="2800" dirty="0" smtClean="0"/>
              <a:t> </a:t>
            </a:r>
            <a:r>
              <a:rPr lang="en-US" sz="2800" dirty="0" err="1" smtClean="0"/>
              <a:t>পথ</a:t>
            </a:r>
            <a:r>
              <a:rPr lang="en-US" sz="2800" dirty="0" smtClean="0"/>
              <a:t> </a:t>
            </a:r>
            <a:r>
              <a:rPr lang="en-US" sz="2800" dirty="0" err="1" smtClean="0"/>
              <a:t>উম্মোচন</a:t>
            </a:r>
            <a:r>
              <a:rPr lang="en-US" sz="2800" dirty="0" smtClean="0"/>
              <a:t>  ,</a:t>
            </a:r>
          </a:p>
          <a:p>
            <a:pPr>
              <a:buNone/>
            </a:pPr>
            <a:r>
              <a:rPr lang="en-US" sz="2800" dirty="0" smtClean="0"/>
              <a:t>                                                                                                                                                                                                                                                </a:t>
            </a:r>
          </a:p>
          <a:p>
            <a:pPr>
              <a:buNone/>
            </a:pPr>
            <a:endParaRPr lang="en-US" sz="2800" dirty="0" smtClean="0"/>
          </a:p>
          <a:p>
            <a:pPr>
              <a:buNone/>
            </a:pPr>
            <a:r>
              <a:rPr lang="en-US" sz="2800" dirty="0" smtClean="0"/>
              <a:t>           ১৯৫৭ </a:t>
            </a:r>
            <a:r>
              <a:rPr lang="en-US" sz="2800" dirty="0" err="1" smtClean="0"/>
              <a:t>সালে</a:t>
            </a:r>
            <a:r>
              <a:rPr lang="en-US" sz="2800" dirty="0" smtClean="0"/>
              <a:t> </a:t>
            </a:r>
            <a:r>
              <a:rPr lang="en-US" sz="2800" dirty="0" err="1" smtClean="0"/>
              <a:t>ঢাকা</a:t>
            </a:r>
            <a:r>
              <a:rPr lang="en-US" sz="2800" dirty="0" smtClean="0"/>
              <a:t> </a:t>
            </a:r>
            <a:r>
              <a:rPr lang="en-US" sz="2800" dirty="0" err="1" smtClean="0"/>
              <a:t>বিশ্ববিদ্যালয়ে</a:t>
            </a:r>
            <a:r>
              <a:rPr lang="en-US" sz="2800" dirty="0" smtClean="0"/>
              <a:t> </a:t>
            </a:r>
            <a:r>
              <a:rPr lang="en-US" sz="2800" dirty="0" err="1" smtClean="0"/>
              <a:t>আনুষ্ঠানিকভাবে</a:t>
            </a:r>
            <a:r>
              <a:rPr lang="en-US" sz="2800" dirty="0" smtClean="0"/>
              <a:t> </a:t>
            </a:r>
            <a:r>
              <a:rPr lang="en-US" sz="2800" dirty="0" err="1" smtClean="0"/>
              <a:t>সমাজবিজ্ঞানের</a:t>
            </a:r>
            <a:r>
              <a:rPr lang="en-US" sz="2800" dirty="0" smtClean="0"/>
              <a:t> </a:t>
            </a:r>
            <a:r>
              <a:rPr lang="en-US" sz="2800" dirty="0" err="1" smtClean="0"/>
              <a:t>চর্চা</a:t>
            </a:r>
            <a:r>
              <a:rPr lang="en-US" sz="2800" dirty="0" smtClean="0"/>
              <a:t> </a:t>
            </a:r>
            <a:r>
              <a:rPr lang="en-US" sz="2800" dirty="0" err="1" smtClean="0"/>
              <a:t>শুরু</a:t>
            </a:r>
            <a:r>
              <a:rPr lang="en-US" sz="2800" dirty="0" smtClean="0"/>
              <a:t> </a:t>
            </a:r>
            <a:r>
              <a:rPr lang="en-US" sz="2800" dirty="0" err="1" smtClean="0"/>
              <a:t>হয়</a:t>
            </a:r>
            <a:r>
              <a:rPr lang="en-US" sz="2800" dirty="0" smtClean="0"/>
              <a:t> ।</a:t>
            </a:r>
          </a:p>
          <a:p>
            <a:pPr>
              <a:buNone/>
            </a:pPr>
            <a:endParaRPr lang="en-US" sz="2800" dirty="0" smtClean="0"/>
          </a:p>
          <a:p>
            <a:pPr>
              <a:buNone/>
            </a:pPr>
            <a:r>
              <a:rPr lang="en-US" sz="2800" dirty="0" smtClean="0"/>
              <a:t>               ১৯৭১ </a:t>
            </a:r>
            <a:r>
              <a:rPr lang="en-US" sz="2800" dirty="0" err="1" smtClean="0"/>
              <a:t>সালে</a:t>
            </a:r>
            <a:r>
              <a:rPr lang="en-US" sz="2800" dirty="0" smtClean="0"/>
              <a:t>  </a:t>
            </a:r>
            <a:r>
              <a:rPr lang="en-US" sz="2800" dirty="0" err="1" smtClean="0"/>
              <a:t>বাংলাদেশের</a:t>
            </a:r>
            <a:r>
              <a:rPr lang="en-US" sz="2800" dirty="0" smtClean="0"/>
              <a:t> </a:t>
            </a:r>
            <a:r>
              <a:rPr lang="en-US" sz="2800" dirty="0" err="1" smtClean="0"/>
              <a:t>স্বাধীনতা</a:t>
            </a:r>
            <a:r>
              <a:rPr lang="en-US" sz="2800" dirty="0" smtClean="0"/>
              <a:t> </a:t>
            </a:r>
            <a:r>
              <a:rPr lang="en-US" sz="2800" dirty="0" err="1" smtClean="0"/>
              <a:t>লাভ</a:t>
            </a:r>
            <a:r>
              <a:rPr lang="en-US" sz="2800" dirty="0" smtClean="0"/>
              <a:t>  </a:t>
            </a:r>
            <a:r>
              <a:rPr lang="en-US" sz="2800" dirty="0" err="1" smtClean="0"/>
              <a:t>বাংলাদেশে</a:t>
            </a:r>
            <a:r>
              <a:rPr lang="en-US" sz="2800" dirty="0" smtClean="0"/>
              <a:t> </a:t>
            </a:r>
            <a:r>
              <a:rPr lang="en-US" sz="2800" dirty="0" err="1" smtClean="0"/>
              <a:t>সমাজবিজ্ঞান</a:t>
            </a:r>
            <a:r>
              <a:rPr lang="en-US" sz="2800" dirty="0" smtClean="0"/>
              <a:t> </a:t>
            </a:r>
            <a:r>
              <a:rPr lang="en-US" sz="2800" dirty="0" err="1" smtClean="0"/>
              <a:t>চর্চার</a:t>
            </a:r>
            <a:r>
              <a:rPr lang="en-US" sz="2800" dirty="0" smtClean="0"/>
              <a:t> </a:t>
            </a:r>
            <a:r>
              <a:rPr lang="en-US" sz="2800" dirty="0" err="1" smtClean="0"/>
              <a:t>পথ</a:t>
            </a:r>
            <a:endParaRPr lang="en-US" sz="2800" dirty="0" smtClean="0"/>
          </a:p>
          <a:p>
            <a:pPr>
              <a:buNone/>
            </a:pPr>
            <a:r>
              <a:rPr lang="en-US" sz="2800" dirty="0" smtClean="0"/>
              <a:t>                </a:t>
            </a:r>
            <a:r>
              <a:rPr lang="en-US" sz="2800" dirty="0" err="1" smtClean="0"/>
              <a:t>সুগম</a:t>
            </a:r>
            <a:r>
              <a:rPr lang="en-US" sz="2800" dirty="0" smtClean="0"/>
              <a:t> </a:t>
            </a:r>
            <a:r>
              <a:rPr lang="en-US" sz="2800" dirty="0" err="1" smtClean="0"/>
              <a:t>হয়</a:t>
            </a:r>
            <a:r>
              <a:rPr lang="en-US" sz="2800" dirty="0" smtClean="0"/>
              <a:t>। </a:t>
            </a:r>
            <a:endParaRPr lang="en-US" sz="2800" dirty="0"/>
          </a:p>
        </p:txBody>
      </p:sp>
      <p:sp>
        <p:nvSpPr>
          <p:cNvPr id="5" name="Right Arrow 4"/>
          <p:cNvSpPr/>
          <p:nvPr/>
        </p:nvSpPr>
        <p:spPr>
          <a:xfrm>
            <a:off x="3048000" y="1524000"/>
            <a:ext cx="597408"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0" y="4495800"/>
            <a:ext cx="597408"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0" y="3124200"/>
            <a:ext cx="597408"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 name="Right Arrow 7"/>
          <p:cNvSpPr/>
          <p:nvPr/>
        </p:nvSpPr>
        <p:spPr>
          <a:xfrm>
            <a:off x="0" y="2590800"/>
            <a:ext cx="597408"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9" name="Right Arrow 8"/>
          <p:cNvSpPr/>
          <p:nvPr/>
        </p:nvSpPr>
        <p:spPr>
          <a:xfrm>
            <a:off x="0" y="2057400"/>
            <a:ext cx="597408"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0" name="Right Arrow 9"/>
          <p:cNvSpPr/>
          <p:nvPr/>
        </p:nvSpPr>
        <p:spPr>
          <a:xfrm>
            <a:off x="0" y="3657600"/>
            <a:ext cx="597408"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1" name="Right Arrow 10"/>
          <p:cNvSpPr/>
          <p:nvPr/>
        </p:nvSpPr>
        <p:spPr>
          <a:xfrm>
            <a:off x="0" y="5334000"/>
            <a:ext cx="597408"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0" y="5867400"/>
            <a:ext cx="597408"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a:solidFill>
            <a:schemeClr val="accent3"/>
          </a:solidFill>
        </p:spPr>
        <p:txBody>
          <a:bodyPr>
            <a:normAutofit/>
          </a:bodyPr>
          <a:lstStyle/>
          <a:p>
            <a:r>
              <a:rPr lang="en-US" dirty="0" smtClean="0"/>
              <a:t>The Practice of Sociology in Bangladesh</a:t>
            </a:r>
            <a:br>
              <a:rPr lang="en-US" dirty="0" smtClean="0"/>
            </a:br>
            <a:r>
              <a:rPr lang="en-US" sz="2800" dirty="0" err="1" smtClean="0">
                <a:solidFill>
                  <a:srgbClr val="002060"/>
                </a:solidFill>
              </a:rPr>
              <a:t>বাংলাদেশে</a:t>
            </a:r>
            <a:r>
              <a:rPr lang="en-US" sz="2800" dirty="0" smtClean="0">
                <a:solidFill>
                  <a:srgbClr val="002060"/>
                </a:solidFill>
              </a:rPr>
              <a:t> </a:t>
            </a:r>
            <a:r>
              <a:rPr lang="en-US" sz="2800" dirty="0" err="1" smtClean="0">
                <a:solidFill>
                  <a:srgbClr val="002060"/>
                </a:solidFill>
              </a:rPr>
              <a:t>মানব</a:t>
            </a:r>
            <a:r>
              <a:rPr lang="en-US" sz="2800" dirty="0" smtClean="0">
                <a:solidFill>
                  <a:srgbClr val="002060"/>
                </a:solidFill>
              </a:rPr>
              <a:t> </a:t>
            </a:r>
            <a:r>
              <a:rPr lang="en-US" sz="2800" dirty="0" err="1" smtClean="0">
                <a:solidFill>
                  <a:srgbClr val="002060"/>
                </a:solidFill>
              </a:rPr>
              <a:t>সভ্যতার</a:t>
            </a:r>
            <a:r>
              <a:rPr lang="en-US" sz="2800" dirty="0" smtClean="0">
                <a:solidFill>
                  <a:srgbClr val="002060"/>
                </a:solidFill>
              </a:rPr>
              <a:t> </a:t>
            </a:r>
            <a:r>
              <a:rPr lang="en-US" sz="2800" dirty="0" err="1" smtClean="0">
                <a:solidFill>
                  <a:srgbClr val="002060"/>
                </a:solidFill>
              </a:rPr>
              <a:t>ইতিহাস</a:t>
            </a:r>
            <a:r>
              <a:rPr lang="en-US" sz="2800" dirty="0" smtClean="0">
                <a:solidFill>
                  <a:srgbClr val="002060"/>
                </a:solidFill>
              </a:rPr>
              <a:t>  </a:t>
            </a:r>
            <a:r>
              <a:rPr lang="en-US" sz="2800" dirty="0" err="1" smtClean="0">
                <a:solidFill>
                  <a:srgbClr val="002060"/>
                </a:solidFill>
              </a:rPr>
              <a:t>অতি</a:t>
            </a:r>
            <a:r>
              <a:rPr lang="en-US" sz="2800" dirty="0" smtClean="0">
                <a:solidFill>
                  <a:srgbClr val="002060"/>
                </a:solidFill>
              </a:rPr>
              <a:t> </a:t>
            </a:r>
            <a:r>
              <a:rPr lang="en-US" sz="2800" dirty="0" err="1" smtClean="0">
                <a:solidFill>
                  <a:srgbClr val="002060"/>
                </a:solidFill>
              </a:rPr>
              <a:t>সুপ্রাচীনকালের</a:t>
            </a:r>
            <a:r>
              <a:rPr lang="en-US" sz="2800" dirty="0" smtClean="0">
                <a:solidFill>
                  <a:srgbClr val="002060"/>
                </a:solidFill>
              </a:rPr>
              <a:t> </a:t>
            </a:r>
            <a:r>
              <a:rPr lang="en-US" sz="2800" dirty="0" err="1" smtClean="0">
                <a:solidFill>
                  <a:srgbClr val="002060"/>
                </a:solidFill>
              </a:rPr>
              <a:t>হলেও</a:t>
            </a:r>
            <a:r>
              <a:rPr lang="en-US" sz="2800" dirty="0" smtClean="0">
                <a:solidFill>
                  <a:srgbClr val="002060"/>
                </a:solidFill>
              </a:rPr>
              <a:t> </a:t>
            </a:r>
            <a:r>
              <a:rPr lang="en-US" sz="2800" dirty="0" err="1" smtClean="0">
                <a:solidFill>
                  <a:srgbClr val="002060"/>
                </a:solidFill>
              </a:rPr>
              <a:t>সমাজবিজ্ঞান</a:t>
            </a:r>
            <a:r>
              <a:rPr lang="en-US" sz="2800" dirty="0" smtClean="0">
                <a:solidFill>
                  <a:srgbClr val="002060"/>
                </a:solidFill>
              </a:rPr>
              <a:t> </a:t>
            </a:r>
            <a:r>
              <a:rPr lang="en-US" sz="2800" dirty="0" err="1" smtClean="0">
                <a:solidFill>
                  <a:srgbClr val="002060"/>
                </a:solidFill>
              </a:rPr>
              <a:t>চর্চার</a:t>
            </a:r>
            <a:r>
              <a:rPr lang="en-US" sz="2800" dirty="0" smtClean="0">
                <a:solidFill>
                  <a:srgbClr val="002060"/>
                </a:solidFill>
              </a:rPr>
              <a:t> </a:t>
            </a:r>
            <a:r>
              <a:rPr lang="en-US" sz="2800" dirty="0" err="1" smtClean="0">
                <a:solidFill>
                  <a:srgbClr val="002060"/>
                </a:solidFill>
              </a:rPr>
              <a:t>ইতিহাস</a:t>
            </a:r>
            <a:r>
              <a:rPr lang="en-US" sz="2800" dirty="0" smtClean="0">
                <a:solidFill>
                  <a:srgbClr val="002060"/>
                </a:solidFill>
              </a:rPr>
              <a:t> </a:t>
            </a:r>
            <a:r>
              <a:rPr lang="en-US" sz="2800" dirty="0" err="1" smtClean="0">
                <a:solidFill>
                  <a:srgbClr val="002060"/>
                </a:solidFill>
              </a:rPr>
              <a:t>খুব</a:t>
            </a:r>
            <a:r>
              <a:rPr lang="en-US" sz="2800" dirty="0" smtClean="0">
                <a:solidFill>
                  <a:srgbClr val="002060"/>
                </a:solidFill>
              </a:rPr>
              <a:t> </a:t>
            </a:r>
            <a:r>
              <a:rPr lang="en-US" sz="2800" dirty="0" err="1" smtClean="0">
                <a:solidFill>
                  <a:srgbClr val="002060"/>
                </a:solidFill>
              </a:rPr>
              <a:t>অল্প</a:t>
            </a:r>
            <a:r>
              <a:rPr lang="en-US" sz="2800" dirty="0" smtClean="0">
                <a:solidFill>
                  <a:srgbClr val="002060"/>
                </a:solidFill>
              </a:rPr>
              <a:t> </a:t>
            </a:r>
            <a:r>
              <a:rPr lang="en-US" sz="2800" dirty="0" err="1" smtClean="0">
                <a:solidFill>
                  <a:srgbClr val="002060"/>
                </a:solidFill>
              </a:rPr>
              <a:t>দিনের</a:t>
            </a:r>
            <a:r>
              <a:rPr lang="en-US" sz="2800" dirty="0" smtClean="0">
                <a:solidFill>
                  <a:srgbClr val="002060"/>
                </a:solidFill>
              </a:rPr>
              <a:t> ।   </a:t>
            </a:r>
            <a:br>
              <a:rPr lang="en-US" sz="2800" dirty="0" smtClean="0">
                <a:solidFill>
                  <a:srgbClr val="002060"/>
                </a:solidFill>
              </a:rPr>
            </a:br>
            <a:r>
              <a:rPr lang="en-US" sz="2800" dirty="0" err="1" smtClean="0">
                <a:solidFill>
                  <a:srgbClr val="002060"/>
                </a:solidFill>
              </a:rPr>
              <a:t>কেননা</a:t>
            </a:r>
            <a:r>
              <a:rPr lang="en-US" sz="2800" dirty="0" smtClean="0">
                <a:solidFill>
                  <a:srgbClr val="002060"/>
                </a:solidFill>
              </a:rPr>
              <a:t> ১৯১৭ </a:t>
            </a:r>
            <a:r>
              <a:rPr lang="en-US" sz="2800" dirty="0" err="1" smtClean="0">
                <a:solidFill>
                  <a:srgbClr val="002060"/>
                </a:solidFill>
              </a:rPr>
              <a:t>সালে</a:t>
            </a:r>
            <a:r>
              <a:rPr lang="en-US" sz="2800" dirty="0" smtClean="0">
                <a:solidFill>
                  <a:srgbClr val="002060"/>
                </a:solidFill>
              </a:rPr>
              <a:t> </a:t>
            </a:r>
            <a:r>
              <a:rPr lang="en-US" sz="2800" dirty="0" err="1" smtClean="0">
                <a:solidFill>
                  <a:srgbClr val="002060"/>
                </a:solidFill>
              </a:rPr>
              <a:t>কলকাতা</a:t>
            </a:r>
            <a:r>
              <a:rPr lang="en-US" sz="2800" dirty="0" smtClean="0">
                <a:solidFill>
                  <a:srgbClr val="002060"/>
                </a:solidFill>
              </a:rPr>
              <a:t> </a:t>
            </a:r>
            <a:r>
              <a:rPr lang="en-US" sz="2800" dirty="0" err="1" smtClean="0">
                <a:solidFill>
                  <a:srgbClr val="002060"/>
                </a:solidFill>
              </a:rPr>
              <a:t>বিশ্ববিদ্যালয়ে</a:t>
            </a:r>
            <a:r>
              <a:rPr lang="en-US" sz="2800" dirty="0" smtClean="0">
                <a:solidFill>
                  <a:srgbClr val="002060"/>
                </a:solidFill>
              </a:rPr>
              <a:t> </a:t>
            </a:r>
            <a:r>
              <a:rPr lang="en-US" sz="2800" dirty="0" err="1" smtClean="0">
                <a:solidFill>
                  <a:srgbClr val="002060"/>
                </a:solidFill>
              </a:rPr>
              <a:t>সমাজবিজ্ঞান</a:t>
            </a:r>
            <a:r>
              <a:rPr lang="en-US" sz="2800" dirty="0" smtClean="0">
                <a:solidFill>
                  <a:srgbClr val="002060"/>
                </a:solidFill>
              </a:rPr>
              <a:t/>
            </a:r>
            <a:br>
              <a:rPr lang="en-US" sz="2800" dirty="0" smtClean="0">
                <a:solidFill>
                  <a:srgbClr val="002060"/>
                </a:solidFill>
              </a:rPr>
            </a:br>
            <a:r>
              <a:rPr lang="en-US" sz="2800" dirty="0" err="1" smtClean="0">
                <a:solidFill>
                  <a:srgbClr val="002060"/>
                </a:solidFill>
              </a:rPr>
              <a:t>অধ্যয়ন</a:t>
            </a:r>
            <a:r>
              <a:rPr lang="en-US" sz="2800" dirty="0" smtClean="0">
                <a:solidFill>
                  <a:srgbClr val="002060"/>
                </a:solidFill>
              </a:rPr>
              <a:t> </a:t>
            </a:r>
            <a:r>
              <a:rPr lang="en-US" sz="2800" dirty="0" err="1" smtClean="0">
                <a:solidFill>
                  <a:srgbClr val="002060"/>
                </a:solidFill>
              </a:rPr>
              <a:t>শুরুর</a:t>
            </a:r>
            <a:r>
              <a:rPr lang="en-US" sz="2800" dirty="0" smtClean="0">
                <a:solidFill>
                  <a:srgbClr val="002060"/>
                </a:solidFill>
              </a:rPr>
              <a:t> </a:t>
            </a:r>
            <a:r>
              <a:rPr lang="en-US" sz="2800" dirty="0" err="1" smtClean="0">
                <a:solidFill>
                  <a:srgbClr val="002060"/>
                </a:solidFill>
              </a:rPr>
              <a:t>মাধ্যমে</a:t>
            </a:r>
            <a:r>
              <a:rPr lang="en-US" sz="2800" dirty="0" smtClean="0">
                <a:solidFill>
                  <a:srgbClr val="002060"/>
                </a:solidFill>
              </a:rPr>
              <a:t> </a:t>
            </a:r>
            <a:r>
              <a:rPr lang="en-US" sz="2800" dirty="0" err="1" smtClean="0">
                <a:solidFill>
                  <a:srgbClr val="002060"/>
                </a:solidFill>
              </a:rPr>
              <a:t>বাংলাদেশে</a:t>
            </a:r>
            <a:r>
              <a:rPr lang="en-US" sz="2800" dirty="0" smtClean="0">
                <a:solidFill>
                  <a:srgbClr val="002060"/>
                </a:solidFill>
              </a:rPr>
              <a:t> </a:t>
            </a:r>
            <a:r>
              <a:rPr lang="en-US" sz="2800" dirty="0" err="1" smtClean="0">
                <a:solidFill>
                  <a:srgbClr val="002060"/>
                </a:solidFill>
              </a:rPr>
              <a:t>সমাজবিজ্ঞান</a:t>
            </a:r>
            <a:r>
              <a:rPr lang="en-US" sz="2800" dirty="0" smtClean="0">
                <a:solidFill>
                  <a:srgbClr val="002060"/>
                </a:solidFill>
              </a:rPr>
              <a:t> </a:t>
            </a:r>
            <a:r>
              <a:rPr lang="en-US" sz="2800" dirty="0" err="1" smtClean="0">
                <a:solidFill>
                  <a:srgbClr val="002060"/>
                </a:solidFill>
              </a:rPr>
              <a:t>শিক্ষার</a:t>
            </a:r>
            <a:r>
              <a:rPr lang="en-US" sz="2800" dirty="0" smtClean="0">
                <a:solidFill>
                  <a:srgbClr val="002060"/>
                </a:solidFill>
              </a:rPr>
              <a:t>   </a:t>
            </a:r>
            <a:br>
              <a:rPr lang="en-US" sz="2800" dirty="0" smtClean="0">
                <a:solidFill>
                  <a:srgbClr val="002060"/>
                </a:solidFill>
              </a:rPr>
            </a:br>
            <a:r>
              <a:rPr lang="en-US" sz="2800" dirty="0" err="1" smtClean="0">
                <a:solidFill>
                  <a:srgbClr val="002060"/>
                </a:solidFill>
              </a:rPr>
              <a:t>প্রাথমিক</a:t>
            </a:r>
            <a:r>
              <a:rPr lang="en-US" sz="2800" dirty="0" smtClean="0">
                <a:solidFill>
                  <a:srgbClr val="002060"/>
                </a:solidFill>
              </a:rPr>
              <a:t> </a:t>
            </a:r>
            <a:r>
              <a:rPr lang="en-US" sz="2800" dirty="0" err="1" smtClean="0">
                <a:solidFill>
                  <a:srgbClr val="002060"/>
                </a:solidFill>
              </a:rPr>
              <a:t>সূত্রপাত</a:t>
            </a:r>
            <a:r>
              <a:rPr lang="en-US" sz="2800" dirty="0" smtClean="0">
                <a:solidFill>
                  <a:srgbClr val="002060"/>
                </a:solidFill>
              </a:rPr>
              <a:t> </a:t>
            </a:r>
            <a:r>
              <a:rPr lang="en-US" sz="2800" dirty="0" err="1" smtClean="0">
                <a:solidFill>
                  <a:srgbClr val="002060"/>
                </a:solidFill>
              </a:rPr>
              <a:t>ঘটে</a:t>
            </a:r>
            <a:r>
              <a:rPr lang="en-US" sz="2800" dirty="0" smtClean="0">
                <a:solidFill>
                  <a:srgbClr val="002060"/>
                </a:solidFill>
              </a:rPr>
              <a:t> ।</a:t>
            </a:r>
            <a:r>
              <a:rPr lang="en-US" sz="2800" dirty="0" err="1" smtClean="0">
                <a:solidFill>
                  <a:srgbClr val="002060"/>
                </a:solidFill>
              </a:rPr>
              <a:t>আর</a:t>
            </a:r>
            <a:r>
              <a:rPr lang="en-US" sz="2800" dirty="0" smtClean="0">
                <a:solidFill>
                  <a:srgbClr val="002060"/>
                </a:solidFill>
              </a:rPr>
              <a:t> ১৯২১সালে </a:t>
            </a:r>
            <a:r>
              <a:rPr lang="en-US" sz="2800" dirty="0" err="1" smtClean="0">
                <a:solidFill>
                  <a:srgbClr val="002060"/>
                </a:solidFill>
              </a:rPr>
              <a:t>ঢাকা</a:t>
            </a:r>
            <a:r>
              <a:rPr lang="en-US" sz="2800" dirty="0" smtClean="0">
                <a:solidFill>
                  <a:srgbClr val="002060"/>
                </a:solidFill>
              </a:rPr>
              <a:t> </a:t>
            </a:r>
            <a:r>
              <a:rPr lang="en-US" sz="2800" dirty="0" err="1" smtClean="0">
                <a:solidFill>
                  <a:srgbClr val="002060"/>
                </a:solidFill>
              </a:rPr>
              <a:t>বিশ্ববিদ্যালয়</a:t>
            </a:r>
            <a:r>
              <a:rPr lang="en-US" sz="2800" dirty="0" smtClean="0">
                <a:solidFill>
                  <a:srgbClr val="002060"/>
                </a:solidFill>
              </a:rPr>
              <a:t> </a:t>
            </a:r>
            <a:r>
              <a:rPr lang="en-US" sz="2800" dirty="0" err="1" smtClean="0">
                <a:solidFill>
                  <a:srgbClr val="002060"/>
                </a:solidFill>
              </a:rPr>
              <a:t>প্রতিষ্ঠার</a:t>
            </a:r>
            <a:r>
              <a:rPr lang="en-US" sz="2800" dirty="0" smtClean="0">
                <a:solidFill>
                  <a:srgbClr val="002060"/>
                </a:solidFill>
              </a:rPr>
              <a:t> </a:t>
            </a:r>
            <a:r>
              <a:rPr lang="en-US" sz="2800" dirty="0" err="1" smtClean="0">
                <a:solidFill>
                  <a:srgbClr val="002060"/>
                </a:solidFill>
              </a:rPr>
              <a:t>মাধ্যমে</a:t>
            </a:r>
            <a:r>
              <a:rPr lang="en-US" sz="2800" dirty="0" smtClean="0">
                <a:solidFill>
                  <a:srgbClr val="002060"/>
                </a:solidFill>
              </a:rPr>
              <a:t> </a:t>
            </a:r>
            <a:r>
              <a:rPr lang="en-US" sz="2800" dirty="0" err="1" smtClean="0">
                <a:solidFill>
                  <a:srgbClr val="002060"/>
                </a:solidFill>
              </a:rPr>
              <a:t>বাংলাদেশে</a:t>
            </a:r>
            <a:r>
              <a:rPr lang="en-US" sz="2800" dirty="0" smtClean="0">
                <a:solidFill>
                  <a:srgbClr val="002060"/>
                </a:solidFill>
              </a:rPr>
              <a:t> </a:t>
            </a:r>
            <a:r>
              <a:rPr lang="en-US" sz="2800" dirty="0" err="1" smtClean="0">
                <a:solidFill>
                  <a:srgbClr val="002060"/>
                </a:solidFill>
              </a:rPr>
              <a:t>সমাজবিজ্ঞান</a:t>
            </a:r>
            <a:r>
              <a:rPr lang="en-US" sz="2800" dirty="0" smtClean="0">
                <a:solidFill>
                  <a:srgbClr val="002060"/>
                </a:solidFill>
              </a:rPr>
              <a:t> </a:t>
            </a:r>
            <a:r>
              <a:rPr lang="en-US" sz="2800" dirty="0" err="1" smtClean="0">
                <a:solidFill>
                  <a:srgbClr val="002060"/>
                </a:solidFill>
              </a:rPr>
              <a:t>চর্চা</a:t>
            </a:r>
            <a:r>
              <a:rPr lang="en-US" sz="2800" dirty="0" smtClean="0">
                <a:solidFill>
                  <a:srgbClr val="002060"/>
                </a:solidFill>
              </a:rPr>
              <a:t> ও </a:t>
            </a:r>
            <a:r>
              <a:rPr lang="en-US" sz="2800" dirty="0" err="1" smtClean="0">
                <a:solidFill>
                  <a:srgbClr val="002060"/>
                </a:solidFill>
              </a:rPr>
              <a:t>বিকাশে</a:t>
            </a:r>
            <a:r>
              <a:rPr lang="en-US" sz="2800" dirty="0" smtClean="0">
                <a:solidFill>
                  <a:srgbClr val="002060"/>
                </a:solidFill>
              </a:rPr>
              <a:t> </a:t>
            </a:r>
            <a:r>
              <a:rPr lang="en-US" sz="2800" dirty="0" err="1" smtClean="0">
                <a:solidFill>
                  <a:srgbClr val="002060"/>
                </a:solidFill>
              </a:rPr>
              <a:t>এক</a:t>
            </a:r>
            <a:r>
              <a:rPr lang="en-US" sz="2800" dirty="0" smtClean="0">
                <a:solidFill>
                  <a:srgbClr val="002060"/>
                </a:solidFill>
              </a:rPr>
              <a:t> </a:t>
            </a:r>
            <a:br>
              <a:rPr lang="en-US" sz="2800" dirty="0" smtClean="0">
                <a:solidFill>
                  <a:srgbClr val="002060"/>
                </a:solidFill>
              </a:rPr>
            </a:br>
            <a:r>
              <a:rPr lang="en-US" sz="2800" dirty="0" err="1" smtClean="0">
                <a:solidFill>
                  <a:srgbClr val="002060"/>
                </a:solidFill>
              </a:rPr>
              <a:t>নতুন</a:t>
            </a:r>
            <a:r>
              <a:rPr lang="en-US" sz="2800" dirty="0" smtClean="0">
                <a:solidFill>
                  <a:srgbClr val="002060"/>
                </a:solidFill>
              </a:rPr>
              <a:t> </a:t>
            </a:r>
            <a:r>
              <a:rPr lang="en-US" sz="2800" dirty="0" err="1" smtClean="0">
                <a:solidFill>
                  <a:srgbClr val="002060"/>
                </a:solidFill>
              </a:rPr>
              <a:t>অধ্যায়</a:t>
            </a:r>
            <a:r>
              <a:rPr lang="en-US" sz="2800" dirty="0" smtClean="0">
                <a:solidFill>
                  <a:srgbClr val="002060"/>
                </a:solidFill>
              </a:rPr>
              <a:t> </a:t>
            </a:r>
            <a:r>
              <a:rPr lang="en-US" sz="2800" dirty="0" err="1" smtClean="0">
                <a:solidFill>
                  <a:srgbClr val="002060"/>
                </a:solidFill>
              </a:rPr>
              <a:t>রচিত</a:t>
            </a:r>
            <a:r>
              <a:rPr lang="en-US" sz="2800" dirty="0" smtClean="0">
                <a:solidFill>
                  <a:srgbClr val="002060"/>
                </a:solidFill>
              </a:rPr>
              <a:t> </a:t>
            </a:r>
            <a:r>
              <a:rPr lang="en-US" sz="2800" dirty="0" err="1" smtClean="0">
                <a:solidFill>
                  <a:srgbClr val="002060"/>
                </a:solidFill>
              </a:rPr>
              <a:t>হয়।অর্থা</a:t>
            </a:r>
            <a:r>
              <a:rPr lang="en-US" sz="2800" dirty="0" smtClean="0">
                <a:solidFill>
                  <a:srgbClr val="002060"/>
                </a:solidFill>
              </a:rPr>
              <a:t>ৎ </a:t>
            </a:r>
            <a:r>
              <a:rPr lang="en-US" sz="2800" dirty="0" err="1" smtClean="0">
                <a:solidFill>
                  <a:srgbClr val="002060"/>
                </a:solidFill>
              </a:rPr>
              <a:t>কলকাতা</a:t>
            </a:r>
            <a:r>
              <a:rPr lang="en-US" sz="2800" dirty="0" smtClean="0">
                <a:solidFill>
                  <a:srgbClr val="002060"/>
                </a:solidFill>
              </a:rPr>
              <a:t> </a:t>
            </a:r>
            <a:r>
              <a:rPr lang="en-US" sz="2800" dirty="0" err="1" smtClean="0">
                <a:solidFill>
                  <a:srgbClr val="002060"/>
                </a:solidFill>
              </a:rPr>
              <a:t>বিশ্ববিদ্যালয়</a:t>
            </a:r>
            <a:r>
              <a:rPr lang="en-US" sz="2800" dirty="0" smtClean="0">
                <a:solidFill>
                  <a:srgbClr val="002060"/>
                </a:solidFill>
              </a:rPr>
              <a:t> ও </a:t>
            </a:r>
            <a:r>
              <a:rPr lang="en-US" sz="2800" dirty="0" err="1" smtClean="0">
                <a:solidFill>
                  <a:srgbClr val="002060"/>
                </a:solidFill>
              </a:rPr>
              <a:t>ঢাকা</a:t>
            </a:r>
            <a:r>
              <a:rPr lang="en-US" sz="2800" dirty="0" smtClean="0">
                <a:solidFill>
                  <a:srgbClr val="002060"/>
                </a:solidFill>
              </a:rPr>
              <a:t> </a:t>
            </a:r>
            <a:r>
              <a:rPr lang="en-US" sz="2800" dirty="0" err="1" smtClean="0">
                <a:solidFill>
                  <a:srgbClr val="002060"/>
                </a:solidFill>
              </a:rPr>
              <a:t>বিশ্ববিদ্যালয়ের</a:t>
            </a:r>
            <a:r>
              <a:rPr lang="en-US" sz="2800" dirty="0" smtClean="0">
                <a:solidFill>
                  <a:srgbClr val="002060"/>
                </a:solidFill>
              </a:rPr>
              <a:t> </a:t>
            </a:r>
            <a:r>
              <a:rPr lang="en-US" sz="2800" dirty="0" err="1" smtClean="0">
                <a:solidFill>
                  <a:srgbClr val="002060"/>
                </a:solidFill>
              </a:rPr>
              <a:t>মাধ্যমে</a:t>
            </a:r>
            <a:r>
              <a:rPr lang="en-US" sz="2800" dirty="0" smtClean="0">
                <a:solidFill>
                  <a:srgbClr val="002060"/>
                </a:solidFill>
              </a:rPr>
              <a:t> </a:t>
            </a:r>
            <a:r>
              <a:rPr lang="en-US" sz="2800" dirty="0" err="1" smtClean="0">
                <a:solidFill>
                  <a:srgbClr val="002060"/>
                </a:solidFill>
              </a:rPr>
              <a:t>ভারতীয়</a:t>
            </a:r>
            <a:r>
              <a:rPr lang="en-US" sz="2800" dirty="0" smtClean="0">
                <a:solidFill>
                  <a:srgbClr val="002060"/>
                </a:solidFill>
              </a:rPr>
              <a:t> </a:t>
            </a:r>
            <a:r>
              <a:rPr lang="en-US" sz="2800" dirty="0" err="1" smtClean="0">
                <a:solidFill>
                  <a:srgbClr val="002060"/>
                </a:solidFill>
              </a:rPr>
              <a:t>উপমহাদেশে</a:t>
            </a:r>
            <a:r>
              <a:rPr lang="en-US" sz="2800" dirty="0" smtClean="0">
                <a:solidFill>
                  <a:srgbClr val="002060"/>
                </a:solidFill>
              </a:rPr>
              <a:t> </a:t>
            </a:r>
            <a:r>
              <a:rPr lang="en-US" sz="2800" dirty="0" err="1" smtClean="0">
                <a:solidFill>
                  <a:srgbClr val="002060"/>
                </a:solidFill>
              </a:rPr>
              <a:t>সমাজবিজ্ঞান</a:t>
            </a:r>
            <a:r>
              <a:rPr lang="en-US" sz="2800" dirty="0" smtClean="0">
                <a:solidFill>
                  <a:srgbClr val="002060"/>
                </a:solidFill>
              </a:rPr>
              <a:t> </a:t>
            </a:r>
            <a:r>
              <a:rPr lang="en-US" sz="2800" dirty="0" err="1" smtClean="0">
                <a:solidFill>
                  <a:srgbClr val="002060"/>
                </a:solidFill>
              </a:rPr>
              <a:t>চর্চার</a:t>
            </a:r>
            <a:r>
              <a:rPr lang="en-US" sz="2800" dirty="0" smtClean="0">
                <a:solidFill>
                  <a:srgbClr val="002060"/>
                </a:solidFill>
              </a:rPr>
              <a:t> </a:t>
            </a:r>
            <a:r>
              <a:rPr lang="en-US" sz="2800" dirty="0" err="1" smtClean="0">
                <a:solidFill>
                  <a:srgbClr val="002060"/>
                </a:solidFill>
              </a:rPr>
              <a:t>আনুষ্ঠানিক</a:t>
            </a:r>
            <a:r>
              <a:rPr lang="en-US" sz="2800" dirty="0" smtClean="0">
                <a:solidFill>
                  <a:srgbClr val="002060"/>
                </a:solidFill>
              </a:rPr>
              <a:t> </a:t>
            </a:r>
            <a:r>
              <a:rPr lang="en-US" sz="2800" dirty="0" err="1" smtClean="0">
                <a:solidFill>
                  <a:srgbClr val="002060"/>
                </a:solidFill>
              </a:rPr>
              <a:t>পথ</a:t>
            </a:r>
            <a:r>
              <a:rPr lang="en-US" sz="2800" dirty="0" smtClean="0">
                <a:solidFill>
                  <a:srgbClr val="002060"/>
                </a:solidFill>
              </a:rPr>
              <a:t> </a:t>
            </a:r>
            <a:r>
              <a:rPr lang="en-US" sz="2800" dirty="0" err="1" smtClean="0">
                <a:solidFill>
                  <a:srgbClr val="002060"/>
                </a:solidFill>
              </a:rPr>
              <a:t>সুগম</a:t>
            </a:r>
            <a:r>
              <a:rPr lang="en-US" sz="2800" dirty="0" smtClean="0">
                <a:solidFill>
                  <a:srgbClr val="002060"/>
                </a:solidFill>
              </a:rPr>
              <a:t> </a:t>
            </a:r>
            <a:r>
              <a:rPr lang="en-US" sz="2800" dirty="0" err="1" smtClean="0">
                <a:solidFill>
                  <a:srgbClr val="002060"/>
                </a:solidFill>
              </a:rPr>
              <a:t>হয়</a:t>
            </a:r>
            <a:r>
              <a:rPr lang="en-US" sz="2800" dirty="0" smtClean="0">
                <a:solidFill>
                  <a:srgbClr val="002060"/>
                </a:solidFill>
              </a:rPr>
              <a:t>।</a:t>
            </a:r>
            <a:br>
              <a:rPr lang="en-US" sz="2800" dirty="0" smtClean="0">
                <a:solidFill>
                  <a:srgbClr val="002060"/>
                </a:solidFill>
              </a:rPr>
            </a:br>
            <a:r>
              <a:rPr lang="en-US" sz="2800" dirty="0" smtClean="0">
                <a:solidFill>
                  <a:srgbClr val="002060"/>
                </a:solidFill>
              </a:rPr>
              <a:t>  </a:t>
            </a:r>
            <a:br>
              <a:rPr lang="en-US" sz="2800" dirty="0" smtClean="0">
                <a:solidFill>
                  <a:srgbClr val="002060"/>
                </a:solidFill>
              </a:rPr>
            </a:br>
            <a:endParaRPr lang="en-US" sz="2800" dirty="0">
              <a:solidFill>
                <a:srgbClr val="002060"/>
              </a:solidFill>
            </a:endParaRPr>
          </a:p>
        </p:txBody>
      </p:sp>
    </p:spTree>
  </p:cSld>
  <p:clrMapOvr>
    <a:masterClrMapping/>
  </p:clrMapOvr>
  <p:transition>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b="100000"/>
            </a:path>
            <a:tileRect t="-100000" r="-100000"/>
          </a:gradFill>
        </p:spPr>
        <p:txBody>
          <a:bodyPr>
            <a:normAutofit/>
          </a:bodyPr>
          <a:lstStyle/>
          <a:p>
            <a:r>
              <a:rPr lang="en-US" sz="2800" dirty="0" err="1" smtClean="0">
                <a:solidFill>
                  <a:schemeClr val="accent6">
                    <a:lumMod val="20000"/>
                    <a:lumOff val="80000"/>
                  </a:schemeClr>
                </a:solidFill>
              </a:rPr>
              <a:t>বাংলাদেশে</a:t>
            </a:r>
            <a:r>
              <a:rPr lang="en-US" sz="2800" dirty="0" smtClean="0">
                <a:solidFill>
                  <a:schemeClr val="accent6">
                    <a:lumMod val="20000"/>
                    <a:lumOff val="80000"/>
                  </a:schemeClr>
                </a:solidFill>
              </a:rPr>
              <a:t> </a:t>
            </a:r>
            <a:r>
              <a:rPr lang="en-US" sz="2800" dirty="0" err="1" smtClean="0">
                <a:solidFill>
                  <a:schemeClr val="accent6">
                    <a:lumMod val="20000"/>
                    <a:lumOff val="80000"/>
                  </a:schemeClr>
                </a:solidFill>
              </a:rPr>
              <a:t>সমাজবিজ্ঞান</a:t>
            </a:r>
            <a:r>
              <a:rPr lang="en-US" sz="2800" dirty="0" smtClean="0">
                <a:solidFill>
                  <a:schemeClr val="accent6">
                    <a:lumMod val="20000"/>
                    <a:lumOff val="80000"/>
                  </a:schemeClr>
                </a:solidFill>
              </a:rPr>
              <a:t> </a:t>
            </a:r>
            <a:r>
              <a:rPr lang="en-US" sz="2800" dirty="0" err="1" smtClean="0">
                <a:solidFill>
                  <a:schemeClr val="accent6">
                    <a:lumMod val="20000"/>
                    <a:lumOff val="80000"/>
                  </a:schemeClr>
                </a:solidFill>
              </a:rPr>
              <a:t>পাঠের</a:t>
            </a:r>
            <a:r>
              <a:rPr lang="en-US" sz="2800" dirty="0" smtClean="0">
                <a:solidFill>
                  <a:schemeClr val="accent6">
                    <a:lumMod val="20000"/>
                    <a:lumOff val="80000"/>
                  </a:schemeClr>
                </a:solidFill>
              </a:rPr>
              <a:t> </a:t>
            </a:r>
            <a:br>
              <a:rPr lang="en-US" sz="2800" dirty="0" smtClean="0">
                <a:solidFill>
                  <a:schemeClr val="accent6">
                    <a:lumMod val="20000"/>
                    <a:lumOff val="80000"/>
                  </a:schemeClr>
                </a:solidFill>
              </a:rPr>
            </a:br>
            <a:r>
              <a:rPr lang="en-US" sz="2800" dirty="0" err="1" smtClean="0">
                <a:solidFill>
                  <a:schemeClr val="accent6">
                    <a:lumMod val="20000"/>
                    <a:lumOff val="80000"/>
                  </a:schemeClr>
                </a:solidFill>
              </a:rPr>
              <a:t>প্রয়োজনীয়তা</a:t>
            </a:r>
            <a:r>
              <a:rPr lang="en-US" sz="2800" dirty="0" smtClean="0">
                <a:solidFill>
                  <a:schemeClr val="accent6">
                    <a:lumMod val="20000"/>
                    <a:lumOff val="80000"/>
                  </a:schemeClr>
                </a:solidFill>
              </a:rPr>
              <a:t> –Importance of </a:t>
            </a:r>
            <a:r>
              <a:rPr lang="en-US" sz="2800" dirty="0" err="1" smtClean="0">
                <a:solidFill>
                  <a:schemeClr val="accent6">
                    <a:lumMod val="20000"/>
                    <a:lumOff val="80000"/>
                  </a:schemeClr>
                </a:solidFill>
              </a:rPr>
              <a:t>Studuying</a:t>
            </a:r>
            <a:r>
              <a:rPr lang="en-US" sz="2800" dirty="0" smtClean="0">
                <a:solidFill>
                  <a:schemeClr val="accent6">
                    <a:lumMod val="20000"/>
                    <a:lumOff val="80000"/>
                  </a:schemeClr>
                </a:solidFill>
              </a:rPr>
              <a:t> Sociology in Bangladesh</a:t>
            </a:r>
            <a:endParaRPr lang="en-US" sz="2800" dirty="0">
              <a:solidFill>
                <a:schemeClr val="accent6">
                  <a:lumMod val="20000"/>
                  <a:lumOff val="80000"/>
                </a:schemeClr>
              </a:solidFill>
            </a:endParaRPr>
          </a:p>
        </p:txBody>
      </p:sp>
      <p:sp>
        <p:nvSpPr>
          <p:cNvPr id="3" name="Content Placeholder 2"/>
          <p:cNvSpPr>
            <a:spLocks noGrp="1"/>
          </p:cNvSpPr>
          <p:nvPr>
            <p:ph idx="1"/>
          </p:nvPr>
        </p:nvSpPr>
        <p:spPr>
          <a:xfrm>
            <a:off x="0" y="1447800"/>
            <a:ext cx="9144000" cy="5410200"/>
          </a:xfrm>
          <a:blipFill>
            <a:blip r:embed="rId2"/>
            <a:tile tx="0" ty="0" sx="100000" sy="100000" flip="none" algn="tl"/>
          </a:blipFill>
          <a:ln w="76200">
            <a:solidFill>
              <a:schemeClr val="tx1"/>
            </a:solidFill>
          </a:ln>
        </p:spPr>
        <p:txBody>
          <a:bodyPr/>
          <a:lstStyle/>
          <a:p>
            <a:pPr>
              <a:buNone/>
            </a:pPr>
            <a:r>
              <a:rPr lang="en-US" dirty="0" smtClean="0"/>
              <a:t>   </a:t>
            </a:r>
            <a:r>
              <a:rPr lang="en-US" dirty="0" err="1" smtClean="0"/>
              <a:t>সমাজবিজ্ঞানের</a:t>
            </a:r>
            <a:r>
              <a:rPr lang="en-US" dirty="0" smtClean="0"/>
              <a:t> </a:t>
            </a:r>
            <a:r>
              <a:rPr lang="en-US" dirty="0" err="1" smtClean="0"/>
              <a:t>পরিধি</a:t>
            </a:r>
            <a:r>
              <a:rPr lang="en-US" dirty="0" smtClean="0"/>
              <a:t> </a:t>
            </a:r>
            <a:r>
              <a:rPr lang="en-US" dirty="0" err="1" smtClean="0"/>
              <a:t>ব্যাপক</a:t>
            </a:r>
            <a:r>
              <a:rPr lang="en-US" dirty="0" smtClean="0"/>
              <a:t> ।</a:t>
            </a:r>
            <a:r>
              <a:rPr lang="en-US" dirty="0" err="1" smtClean="0"/>
              <a:t>সমাজবিজ্ঞান</a:t>
            </a:r>
            <a:r>
              <a:rPr lang="en-US" dirty="0" smtClean="0"/>
              <a:t> </a:t>
            </a:r>
            <a:r>
              <a:rPr lang="en-US" dirty="0" err="1" smtClean="0"/>
              <a:t>সামাজিক</a:t>
            </a:r>
            <a:r>
              <a:rPr lang="en-US" dirty="0" smtClean="0"/>
              <a:t> </a:t>
            </a:r>
            <a:r>
              <a:rPr lang="en-US" dirty="0" err="1" smtClean="0"/>
              <a:t>ক্রিয়া</a:t>
            </a:r>
            <a:r>
              <a:rPr lang="en-US" dirty="0" smtClean="0"/>
              <a:t> </a:t>
            </a:r>
            <a:r>
              <a:rPr lang="en-US" dirty="0" err="1" smtClean="0"/>
              <a:t>এবং</a:t>
            </a:r>
            <a:r>
              <a:rPr lang="en-US" dirty="0" smtClean="0"/>
              <a:t> </a:t>
            </a:r>
            <a:r>
              <a:rPr lang="en-US" dirty="0" err="1" smtClean="0"/>
              <a:t>সামাজিক</a:t>
            </a:r>
            <a:r>
              <a:rPr lang="en-US" dirty="0" smtClean="0"/>
              <a:t> </a:t>
            </a:r>
            <a:r>
              <a:rPr lang="en-US" dirty="0" err="1" smtClean="0"/>
              <a:t>সম্পর্ক,ব্যক্তির</a:t>
            </a:r>
            <a:r>
              <a:rPr lang="en-US" dirty="0" smtClean="0"/>
              <a:t> </a:t>
            </a:r>
            <a:r>
              <a:rPr lang="en-US" dirty="0" err="1" smtClean="0"/>
              <a:t>ব্যক্তিত্ব</a:t>
            </a:r>
            <a:r>
              <a:rPr lang="en-US" dirty="0" smtClean="0"/>
              <a:t> ,</a:t>
            </a:r>
            <a:r>
              <a:rPr lang="en-US" dirty="0" err="1" smtClean="0"/>
              <a:t>পরিবার</a:t>
            </a:r>
            <a:r>
              <a:rPr lang="en-US" dirty="0" smtClean="0"/>
              <a:t> ,</a:t>
            </a:r>
            <a:r>
              <a:rPr lang="en-US" dirty="0" err="1" smtClean="0"/>
              <a:t>প্রতিষ্ঠান</a:t>
            </a:r>
            <a:r>
              <a:rPr lang="en-US" dirty="0" smtClean="0"/>
              <a:t> ,</a:t>
            </a:r>
            <a:r>
              <a:rPr lang="en-US" dirty="0" err="1" smtClean="0"/>
              <a:t>শহর</a:t>
            </a:r>
            <a:r>
              <a:rPr lang="en-US" dirty="0" smtClean="0"/>
              <a:t> </a:t>
            </a:r>
            <a:r>
              <a:rPr lang="en-US" dirty="0" err="1" smtClean="0"/>
              <a:t>এবং</a:t>
            </a:r>
            <a:r>
              <a:rPr lang="en-US" dirty="0" smtClean="0"/>
              <a:t> </a:t>
            </a:r>
            <a:r>
              <a:rPr lang="en-US" dirty="0" err="1" smtClean="0"/>
              <a:t>গ্রামীণ</a:t>
            </a:r>
            <a:r>
              <a:rPr lang="en-US" dirty="0" smtClean="0"/>
              <a:t> </a:t>
            </a:r>
            <a:r>
              <a:rPr lang="en-US" dirty="0" err="1" smtClean="0"/>
              <a:t>সমষ্টি</a:t>
            </a:r>
            <a:r>
              <a:rPr lang="en-US" dirty="0" smtClean="0"/>
              <a:t> ,</a:t>
            </a:r>
          </a:p>
          <a:p>
            <a:pPr>
              <a:buNone/>
            </a:pPr>
            <a:r>
              <a:rPr lang="en-US" dirty="0" smtClean="0"/>
              <a:t>     </a:t>
            </a:r>
            <a:r>
              <a:rPr lang="en-US" dirty="0" err="1" smtClean="0"/>
              <a:t>সমিতি</a:t>
            </a:r>
            <a:r>
              <a:rPr lang="en-US" dirty="0" smtClean="0"/>
              <a:t> ,</a:t>
            </a:r>
            <a:r>
              <a:rPr lang="en-US" dirty="0" err="1" smtClean="0"/>
              <a:t>সংগঠন</a:t>
            </a:r>
            <a:r>
              <a:rPr lang="en-US" dirty="0" smtClean="0"/>
              <a:t> ,</a:t>
            </a:r>
            <a:r>
              <a:rPr lang="en-US" dirty="0" err="1" smtClean="0"/>
              <a:t>আর্থসামাজিক</a:t>
            </a:r>
            <a:r>
              <a:rPr lang="en-US" dirty="0" smtClean="0"/>
              <a:t> </a:t>
            </a:r>
            <a:r>
              <a:rPr lang="en-US" dirty="0" err="1" smtClean="0"/>
              <a:t>সাংস্কৃতিক</a:t>
            </a:r>
            <a:r>
              <a:rPr lang="en-US" dirty="0" smtClean="0"/>
              <a:t> ,</a:t>
            </a:r>
            <a:r>
              <a:rPr lang="en-US" dirty="0" err="1" smtClean="0"/>
              <a:t>রাজনৈতিক</a:t>
            </a:r>
            <a:r>
              <a:rPr lang="en-US" dirty="0" smtClean="0"/>
              <a:t> ,</a:t>
            </a:r>
            <a:r>
              <a:rPr lang="en-US" dirty="0" err="1" smtClean="0"/>
              <a:t>এবং</a:t>
            </a:r>
            <a:r>
              <a:rPr lang="en-US" dirty="0" smtClean="0"/>
              <a:t> </a:t>
            </a:r>
            <a:r>
              <a:rPr lang="en-US" dirty="0" err="1" smtClean="0"/>
              <a:t>ধর্মীয়</a:t>
            </a:r>
            <a:r>
              <a:rPr lang="en-US" dirty="0" smtClean="0"/>
              <a:t> </a:t>
            </a:r>
            <a:r>
              <a:rPr lang="en-US" dirty="0" err="1" smtClean="0"/>
              <a:t>জীবন</a:t>
            </a:r>
            <a:r>
              <a:rPr lang="en-US" dirty="0" smtClean="0"/>
              <a:t> </a:t>
            </a:r>
            <a:r>
              <a:rPr lang="en-US" dirty="0" err="1" smtClean="0"/>
              <a:t>ইত্যাদি</a:t>
            </a:r>
            <a:r>
              <a:rPr lang="en-US" dirty="0" smtClean="0"/>
              <a:t> </a:t>
            </a:r>
            <a:r>
              <a:rPr lang="en-US" dirty="0" err="1" smtClean="0"/>
              <a:t>নিয়ে</a:t>
            </a:r>
            <a:r>
              <a:rPr lang="en-US" dirty="0" smtClean="0"/>
              <a:t>          </a:t>
            </a:r>
            <a:r>
              <a:rPr lang="en-US" dirty="0" err="1" smtClean="0"/>
              <a:t>আলোচনা</a:t>
            </a:r>
            <a:r>
              <a:rPr lang="en-US" dirty="0" smtClean="0"/>
              <a:t> </a:t>
            </a:r>
            <a:r>
              <a:rPr lang="en-US" dirty="0" err="1" smtClean="0"/>
              <a:t>করে</a:t>
            </a:r>
            <a:r>
              <a:rPr lang="en-US" dirty="0" smtClean="0"/>
              <a:t> ।</a:t>
            </a:r>
            <a:r>
              <a:rPr lang="en-US" dirty="0" err="1" smtClean="0"/>
              <a:t>বাংলাদেশ</a:t>
            </a:r>
            <a:r>
              <a:rPr lang="en-US" dirty="0" smtClean="0"/>
              <a:t> </a:t>
            </a:r>
            <a:r>
              <a:rPr lang="en-US" dirty="0" err="1" smtClean="0"/>
              <a:t>তয়</a:t>
            </a:r>
            <a:r>
              <a:rPr lang="en-US" dirty="0" smtClean="0"/>
              <a:t> </a:t>
            </a:r>
            <a:r>
              <a:rPr lang="en-US" dirty="0" err="1" smtClean="0"/>
              <a:t>বিশ্বের</a:t>
            </a:r>
            <a:r>
              <a:rPr lang="en-US" dirty="0" smtClean="0"/>
              <a:t> </a:t>
            </a:r>
            <a:r>
              <a:rPr lang="en-US" dirty="0" err="1" smtClean="0"/>
              <a:t>একটি</a:t>
            </a:r>
            <a:r>
              <a:rPr lang="en-US" dirty="0" smtClean="0"/>
              <a:t>  </a:t>
            </a:r>
            <a:r>
              <a:rPr lang="en-US" dirty="0" err="1" smtClean="0"/>
              <a:t>উন্নয়নশীল</a:t>
            </a:r>
            <a:r>
              <a:rPr lang="en-US" dirty="0" smtClean="0"/>
              <a:t> </a:t>
            </a:r>
            <a:r>
              <a:rPr lang="en-US" dirty="0" err="1" smtClean="0"/>
              <a:t>দেশ</a:t>
            </a:r>
            <a:r>
              <a:rPr lang="en-US" dirty="0" smtClean="0"/>
              <a:t> ।</a:t>
            </a:r>
          </a:p>
          <a:p>
            <a:pPr>
              <a:buNone/>
            </a:pPr>
            <a:endParaRPr lang="en-US" dirty="0"/>
          </a:p>
        </p:txBody>
      </p:sp>
      <p:sp>
        <p:nvSpPr>
          <p:cNvPr id="5" name="Rectangle 4"/>
          <p:cNvSpPr/>
          <p:nvPr/>
        </p:nvSpPr>
        <p:spPr>
          <a:xfrm>
            <a:off x="533400" y="5029200"/>
            <a:ext cx="8382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n-US" sz="2800" dirty="0" smtClean="0">
                <a:solidFill>
                  <a:schemeClr val="tx1">
                    <a:lumMod val="95000"/>
                    <a:lumOff val="5000"/>
                  </a:schemeClr>
                </a:solidFill>
              </a:rPr>
              <a:t>                     </a:t>
            </a:r>
            <a:r>
              <a:rPr lang="en-US" sz="2800" dirty="0" err="1" smtClean="0">
                <a:solidFill>
                  <a:schemeClr val="tx1">
                    <a:lumMod val="95000"/>
                    <a:lumOff val="5000"/>
                  </a:schemeClr>
                </a:solidFill>
              </a:rPr>
              <a:t>সমাজবিজ্ঞান</a:t>
            </a:r>
            <a:r>
              <a:rPr lang="en-US" sz="2800" dirty="0" smtClean="0">
                <a:solidFill>
                  <a:schemeClr val="tx1">
                    <a:lumMod val="95000"/>
                    <a:lumOff val="5000"/>
                  </a:schemeClr>
                </a:solidFill>
              </a:rPr>
              <a:t> </a:t>
            </a:r>
            <a:r>
              <a:rPr lang="en-US" sz="2800" dirty="0" err="1" smtClean="0">
                <a:solidFill>
                  <a:schemeClr val="tx1">
                    <a:lumMod val="95000"/>
                    <a:lumOff val="5000"/>
                  </a:schemeClr>
                </a:solidFill>
              </a:rPr>
              <a:t>অধ্যয়নের</a:t>
            </a:r>
            <a:r>
              <a:rPr lang="en-US" sz="2800" dirty="0" smtClean="0">
                <a:solidFill>
                  <a:schemeClr val="tx1">
                    <a:lumMod val="95000"/>
                    <a:lumOff val="5000"/>
                  </a:schemeClr>
                </a:solidFill>
              </a:rPr>
              <a:t> </a:t>
            </a:r>
            <a:r>
              <a:rPr lang="en-US" sz="2800" dirty="0" err="1" smtClean="0">
                <a:solidFill>
                  <a:schemeClr val="tx1">
                    <a:lumMod val="95000"/>
                    <a:lumOff val="5000"/>
                  </a:schemeClr>
                </a:solidFill>
              </a:rPr>
              <a:t>কারণসমূহ</a:t>
            </a:r>
            <a:r>
              <a:rPr lang="en-US" sz="2800" dirty="0" smtClean="0">
                <a:solidFill>
                  <a:schemeClr val="tx1">
                    <a:lumMod val="95000"/>
                    <a:lumOff val="5000"/>
                  </a:schemeClr>
                </a:solidFill>
              </a:rPr>
              <a:t> </a:t>
            </a:r>
          </a:p>
        </p:txBody>
      </p:sp>
      <p:sp>
        <p:nvSpPr>
          <p:cNvPr id="6" name="Down Arrow 5"/>
          <p:cNvSpPr/>
          <p:nvPr/>
        </p:nvSpPr>
        <p:spPr>
          <a:xfrm>
            <a:off x="4648200" y="5867400"/>
            <a:ext cx="484632"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45719"/>
          </a:xfrm>
          <a:blipFill>
            <a:blip r:embed="rId2"/>
            <a:tile tx="0" ty="0" sx="100000" sy="100000" flip="none" algn="tl"/>
          </a:blipFill>
        </p:spPr>
        <p:txBody>
          <a:bodyPr>
            <a:noAutofit/>
          </a:bodyPr>
          <a:lstStyle/>
          <a:p>
            <a:pPr>
              <a:buNone/>
            </a:pPr>
            <a:endParaRPr lang="en-US" dirty="0" smtClean="0"/>
          </a:p>
          <a:p>
            <a:pPr>
              <a:buNone/>
            </a:pPr>
            <a:endParaRPr lang="en-US" dirty="0" smtClean="0"/>
          </a:p>
          <a:p>
            <a:pPr>
              <a:buNone/>
            </a:pPr>
            <a:endParaRPr lang="en-US" dirty="0" smtClean="0"/>
          </a:p>
          <a:p>
            <a:pPr>
              <a:buNone/>
            </a:pPr>
            <a:r>
              <a:rPr lang="en-US" dirty="0" smtClean="0">
                <a:solidFill>
                  <a:srgbClr val="7030A0"/>
                </a:solidFill>
              </a:rPr>
              <a:t>      </a:t>
            </a:r>
            <a:r>
              <a:rPr lang="en-US" dirty="0" err="1" smtClean="0">
                <a:solidFill>
                  <a:srgbClr val="7030A0"/>
                </a:solidFill>
              </a:rPr>
              <a:t>পরিবার</a:t>
            </a:r>
            <a:r>
              <a:rPr lang="en-US" dirty="0" smtClean="0">
                <a:solidFill>
                  <a:srgbClr val="7030A0"/>
                </a:solidFill>
              </a:rPr>
              <a:t> ,</a:t>
            </a:r>
            <a:r>
              <a:rPr lang="en-US" dirty="0" err="1" smtClean="0">
                <a:solidFill>
                  <a:srgbClr val="7030A0"/>
                </a:solidFill>
              </a:rPr>
              <a:t>বিবাহ</a:t>
            </a:r>
            <a:r>
              <a:rPr lang="en-US" dirty="0" smtClean="0">
                <a:solidFill>
                  <a:srgbClr val="7030A0"/>
                </a:solidFill>
              </a:rPr>
              <a:t> ,ও </a:t>
            </a:r>
            <a:r>
              <a:rPr lang="en-US" dirty="0" err="1" smtClean="0">
                <a:solidFill>
                  <a:srgbClr val="7030A0"/>
                </a:solidFill>
              </a:rPr>
              <a:t>জ্ঞাতি</a:t>
            </a:r>
            <a:r>
              <a:rPr lang="en-US" dirty="0" smtClean="0">
                <a:solidFill>
                  <a:srgbClr val="7030A0"/>
                </a:solidFill>
              </a:rPr>
              <a:t> </a:t>
            </a:r>
            <a:r>
              <a:rPr lang="en-US" dirty="0" err="1" smtClean="0">
                <a:solidFill>
                  <a:srgbClr val="7030A0"/>
                </a:solidFill>
              </a:rPr>
              <a:t>সম্পর্কের</a:t>
            </a:r>
            <a:r>
              <a:rPr lang="en-US" dirty="0" smtClean="0">
                <a:solidFill>
                  <a:srgbClr val="7030A0"/>
                </a:solidFill>
              </a:rPr>
              <a:t> </a:t>
            </a:r>
            <a:r>
              <a:rPr lang="en-US" dirty="0" err="1" smtClean="0">
                <a:solidFill>
                  <a:srgbClr val="7030A0"/>
                </a:solidFill>
              </a:rPr>
              <a:t>ভূমিকা</a:t>
            </a:r>
            <a:r>
              <a:rPr lang="en-US" dirty="0" smtClean="0">
                <a:solidFill>
                  <a:srgbClr val="7030A0"/>
                </a:solidFill>
              </a:rPr>
              <a:t>  </a:t>
            </a:r>
            <a:r>
              <a:rPr lang="en-US" dirty="0" err="1" smtClean="0">
                <a:solidFill>
                  <a:srgbClr val="7030A0"/>
                </a:solidFill>
              </a:rPr>
              <a:t>পালন</a:t>
            </a:r>
            <a:r>
              <a:rPr lang="en-US" dirty="0" smtClean="0">
                <a:solidFill>
                  <a:srgbClr val="7030A0"/>
                </a:solidFill>
              </a:rPr>
              <a:t> ।</a:t>
            </a:r>
          </a:p>
          <a:p>
            <a:pPr>
              <a:buNone/>
            </a:pPr>
            <a:r>
              <a:rPr lang="en-US" dirty="0" smtClean="0">
                <a:solidFill>
                  <a:srgbClr val="7030A0"/>
                </a:solidFill>
              </a:rPr>
              <a:t>       </a:t>
            </a:r>
            <a:r>
              <a:rPr lang="en-US" dirty="0" err="1" smtClean="0">
                <a:solidFill>
                  <a:srgbClr val="7030A0"/>
                </a:solidFill>
              </a:rPr>
              <a:t>পারস্পরিক</a:t>
            </a:r>
            <a:r>
              <a:rPr lang="en-US" dirty="0" smtClean="0">
                <a:solidFill>
                  <a:srgbClr val="7030A0"/>
                </a:solidFill>
              </a:rPr>
              <a:t> </a:t>
            </a:r>
            <a:r>
              <a:rPr lang="en-US" dirty="0" err="1" smtClean="0">
                <a:solidFill>
                  <a:srgbClr val="7030A0"/>
                </a:solidFill>
              </a:rPr>
              <a:t>আদান-প্রধান</a:t>
            </a:r>
            <a:r>
              <a:rPr lang="en-US" dirty="0" smtClean="0">
                <a:solidFill>
                  <a:srgbClr val="7030A0"/>
                </a:solidFill>
              </a:rPr>
              <a:t> </a:t>
            </a:r>
            <a:r>
              <a:rPr lang="en-US" dirty="0" err="1" smtClean="0">
                <a:solidFill>
                  <a:srgbClr val="7030A0"/>
                </a:solidFill>
              </a:rPr>
              <a:t>বেড়ে</a:t>
            </a:r>
            <a:r>
              <a:rPr lang="en-US" dirty="0" smtClean="0">
                <a:solidFill>
                  <a:srgbClr val="7030A0"/>
                </a:solidFill>
              </a:rPr>
              <a:t> </a:t>
            </a:r>
            <a:r>
              <a:rPr lang="en-US" dirty="0" err="1" smtClean="0">
                <a:solidFill>
                  <a:srgbClr val="7030A0"/>
                </a:solidFill>
              </a:rPr>
              <a:t>যায়</a:t>
            </a:r>
            <a:r>
              <a:rPr lang="en-US" dirty="0" smtClean="0">
                <a:solidFill>
                  <a:srgbClr val="7030A0"/>
                </a:solidFill>
              </a:rPr>
              <a:t>।</a:t>
            </a:r>
          </a:p>
          <a:p>
            <a:pPr>
              <a:buNone/>
            </a:pPr>
            <a:r>
              <a:rPr lang="en-US" dirty="0" smtClean="0">
                <a:solidFill>
                  <a:srgbClr val="7030A0"/>
                </a:solidFill>
              </a:rPr>
              <a:t>        </a:t>
            </a:r>
            <a:r>
              <a:rPr lang="en-US" dirty="0" err="1" smtClean="0">
                <a:solidFill>
                  <a:srgbClr val="7030A0"/>
                </a:solidFill>
              </a:rPr>
              <a:t>সামাজিক</a:t>
            </a:r>
            <a:r>
              <a:rPr lang="en-US" dirty="0" smtClean="0">
                <a:solidFill>
                  <a:srgbClr val="7030A0"/>
                </a:solidFill>
              </a:rPr>
              <a:t> </a:t>
            </a:r>
            <a:r>
              <a:rPr lang="en-US" dirty="0" err="1" smtClean="0">
                <a:solidFill>
                  <a:srgbClr val="7030A0"/>
                </a:solidFill>
              </a:rPr>
              <a:t>পরিবেশ</a:t>
            </a:r>
            <a:r>
              <a:rPr lang="en-US" dirty="0" smtClean="0">
                <a:solidFill>
                  <a:srgbClr val="7030A0"/>
                </a:solidFill>
              </a:rPr>
              <a:t> </a:t>
            </a:r>
            <a:r>
              <a:rPr lang="en-US" dirty="0" err="1" smtClean="0">
                <a:solidFill>
                  <a:srgbClr val="7030A0"/>
                </a:solidFill>
              </a:rPr>
              <a:t>সম্পর্কে</a:t>
            </a:r>
            <a:r>
              <a:rPr lang="en-US" dirty="0" smtClean="0">
                <a:solidFill>
                  <a:srgbClr val="7030A0"/>
                </a:solidFill>
              </a:rPr>
              <a:t> </a:t>
            </a:r>
            <a:r>
              <a:rPr lang="en-US" dirty="0" err="1" smtClean="0">
                <a:solidFill>
                  <a:srgbClr val="7030A0"/>
                </a:solidFill>
              </a:rPr>
              <a:t>জ্ঞানের</a:t>
            </a:r>
            <a:r>
              <a:rPr lang="en-US" dirty="0" smtClean="0">
                <a:solidFill>
                  <a:srgbClr val="7030A0"/>
                </a:solidFill>
              </a:rPr>
              <a:t> </a:t>
            </a:r>
            <a:r>
              <a:rPr lang="en-US" dirty="0" err="1" smtClean="0">
                <a:solidFill>
                  <a:srgbClr val="7030A0"/>
                </a:solidFill>
              </a:rPr>
              <a:t>দ্বার</a:t>
            </a:r>
            <a:r>
              <a:rPr lang="en-US" dirty="0" smtClean="0">
                <a:solidFill>
                  <a:srgbClr val="7030A0"/>
                </a:solidFill>
              </a:rPr>
              <a:t> </a:t>
            </a:r>
            <a:r>
              <a:rPr lang="en-US" dirty="0" err="1" smtClean="0">
                <a:solidFill>
                  <a:srgbClr val="7030A0"/>
                </a:solidFill>
              </a:rPr>
              <a:t>উন্মোচন</a:t>
            </a:r>
            <a:r>
              <a:rPr lang="en-US" dirty="0" smtClean="0">
                <a:solidFill>
                  <a:srgbClr val="7030A0"/>
                </a:solidFill>
              </a:rPr>
              <a:t> </a:t>
            </a:r>
          </a:p>
          <a:p>
            <a:pPr>
              <a:buNone/>
            </a:pPr>
            <a:r>
              <a:rPr lang="en-US" dirty="0" smtClean="0">
                <a:solidFill>
                  <a:srgbClr val="7030A0"/>
                </a:solidFill>
              </a:rPr>
              <a:t>      </a:t>
            </a:r>
            <a:r>
              <a:rPr lang="en-US" dirty="0" err="1" smtClean="0">
                <a:solidFill>
                  <a:srgbClr val="7030A0"/>
                </a:solidFill>
              </a:rPr>
              <a:t>উন্নয়ন</a:t>
            </a:r>
            <a:r>
              <a:rPr lang="en-US" dirty="0" smtClean="0">
                <a:solidFill>
                  <a:srgbClr val="7030A0"/>
                </a:solidFill>
              </a:rPr>
              <a:t> </a:t>
            </a:r>
            <a:r>
              <a:rPr lang="en-US" dirty="0" err="1" smtClean="0">
                <a:solidFill>
                  <a:srgbClr val="7030A0"/>
                </a:solidFill>
              </a:rPr>
              <a:t>পরিকল্পনা</a:t>
            </a:r>
            <a:r>
              <a:rPr lang="en-US" dirty="0" smtClean="0">
                <a:solidFill>
                  <a:srgbClr val="7030A0"/>
                </a:solidFill>
              </a:rPr>
              <a:t> </a:t>
            </a:r>
            <a:r>
              <a:rPr lang="en-US" dirty="0" err="1" smtClean="0">
                <a:solidFill>
                  <a:srgbClr val="7030A0"/>
                </a:solidFill>
              </a:rPr>
              <a:t>গ্রহণ</a:t>
            </a:r>
            <a:r>
              <a:rPr lang="en-US" dirty="0" smtClean="0">
                <a:solidFill>
                  <a:srgbClr val="7030A0"/>
                </a:solidFill>
              </a:rPr>
              <a:t> ।</a:t>
            </a:r>
          </a:p>
          <a:p>
            <a:pPr>
              <a:buNone/>
            </a:pPr>
            <a:r>
              <a:rPr lang="en-US" dirty="0" smtClean="0">
                <a:solidFill>
                  <a:srgbClr val="7030A0"/>
                </a:solidFill>
              </a:rPr>
              <a:t>      </a:t>
            </a:r>
            <a:r>
              <a:rPr lang="en-US" dirty="0" err="1" smtClean="0">
                <a:solidFill>
                  <a:srgbClr val="7030A0"/>
                </a:solidFill>
              </a:rPr>
              <a:t>সামাজিক</a:t>
            </a:r>
            <a:r>
              <a:rPr lang="en-US" dirty="0" smtClean="0">
                <a:solidFill>
                  <a:srgbClr val="7030A0"/>
                </a:solidFill>
              </a:rPr>
              <a:t> </a:t>
            </a:r>
            <a:r>
              <a:rPr lang="en-US" dirty="0" err="1" smtClean="0">
                <a:solidFill>
                  <a:srgbClr val="7030A0"/>
                </a:solidFill>
              </a:rPr>
              <a:t>মানুষের</a:t>
            </a:r>
            <a:r>
              <a:rPr lang="en-US" dirty="0" smtClean="0">
                <a:solidFill>
                  <a:srgbClr val="7030A0"/>
                </a:solidFill>
              </a:rPr>
              <a:t> </a:t>
            </a:r>
            <a:r>
              <a:rPr lang="en-US" dirty="0" err="1" smtClean="0">
                <a:solidFill>
                  <a:srgbClr val="7030A0"/>
                </a:solidFill>
              </a:rPr>
              <a:t>অধিকার</a:t>
            </a:r>
            <a:r>
              <a:rPr lang="en-US" dirty="0" smtClean="0">
                <a:solidFill>
                  <a:srgbClr val="7030A0"/>
                </a:solidFill>
              </a:rPr>
              <a:t> ও </a:t>
            </a:r>
            <a:r>
              <a:rPr lang="en-US" dirty="0" err="1" smtClean="0">
                <a:solidFill>
                  <a:srgbClr val="7030A0"/>
                </a:solidFill>
              </a:rPr>
              <a:t>দায়িত্ববোধের</a:t>
            </a:r>
            <a:r>
              <a:rPr lang="en-US" dirty="0" smtClean="0">
                <a:solidFill>
                  <a:srgbClr val="7030A0"/>
                </a:solidFill>
              </a:rPr>
              <a:t>      </a:t>
            </a:r>
            <a:r>
              <a:rPr lang="en-US" dirty="0" err="1" smtClean="0">
                <a:solidFill>
                  <a:srgbClr val="7030A0"/>
                </a:solidFill>
              </a:rPr>
              <a:t>সচেতকরণ</a:t>
            </a:r>
            <a:r>
              <a:rPr lang="en-US" dirty="0" smtClean="0">
                <a:solidFill>
                  <a:srgbClr val="7030A0"/>
                </a:solidFill>
              </a:rPr>
              <a:t> ।</a:t>
            </a:r>
            <a:endParaRPr lang="en-US" dirty="0">
              <a:solidFill>
                <a:srgbClr val="7030A0"/>
              </a:solidFill>
            </a:endParaRPr>
          </a:p>
        </p:txBody>
      </p:sp>
      <p:sp>
        <p:nvSpPr>
          <p:cNvPr id="6" name="Title 5"/>
          <p:cNvSpPr>
            <a:spLocks noGrp="1"/>
          </p:cNvSpPr>
          <p:nvPr>
            <p:ph type="title"/>
          </p:nvPr>
        </p:nvSpPr>
        <p:spPr/>
        <p:txBody>
          <a:bodyPr>
            <a:noAutofit/>
          </a:bodyPr>
          <a:lstStyle/>
          <a:p>
            <a:r>
              <a:rPr lang="en-US" sz="3600" dirty="0" err="1" smtClean="0">
                <a:solidFill>
                  <a:srgbClr val="C00000"/>
                </a:solidFill>
              </a:rPr>
              <a:t>সমাজের</a:t>
            </a:r>
            <a:r>
              <a:rPr lang="en-US" sz="3600" dirty="0" smtClean="0">
                <a:solidFill>
                  <a:srgbClr val="C00000"/>
                </a:solidFill>
              </a:rPr>
              <a:t> </a:t>
            </a:r>
            <a:r>
              <a:rPr lang="en-US" sz="3600" dirty="0" err="1" smtClean="0">
                <a:solidFill>
                  <a:srgbClr val="C00000"/>
                </a:solidFill>
              </a:rPr>
              <a:t>মানুষের</a:t>
            </a:r>
            <a:r>
              <a:rPr lang="en-US" sz="3600" dirty="0" smtClean="0">
                <a:solidFill>
                  <a:srgbClr val="C00000"/>
                </a:solidFill>
              </a:rPr>
              <a:t> </a:t>
            </a:r>
            <a:r>
              <a:rPr lang="en-US" sz="3600" dirty="0" err="1" smtClean="0">
                <a:solidFill>
                  <a:srgbClr val="C00000"/>
                </a:solidFill>
              </a:rPr>
              <a:t>আচার</a:t>
            </a:r>
            <a:r>
              <a:rPr lang="en-US" sz="3600" dirty="0" smtClean="0">
                <a:solidFill>
                  <a:srgbClr val="C00000"/>
                </a:solidFill>
              </a:rPr>
              <a:t> –</a:t>
            </a:r>
            <a:r>
              <a:rPr lang="en-US" sz="3600" dirty="0" err="1" smtClean="0">
                <a:solidFill>
                  <a:srgbClr val="C00000"/>
                </a:solidFill>
              </a:rPr>
              <a:t>অনুষ্ঠান</a:t>
            </a:r>
            <a:r>
              <a:rPr lang="en-US" sz="3600" dirty="0" smtClean="0">
                <a:solidFill>
                  <a:srgbClr val="C00000"/>
                </a:solidFill>
              </a:rPr>
              <a:t> </a:t>
            </a:r>
            <a:br>
              <a:rPr lang="en-US" sz="3600" dirty="0" smtClean="0">
                <a:solidFill>
                  <a:srgbClr val="C00000"/>
                </a:solidFill>
              </a:rPr>
            </a:br>
            <a:r>
              <a:rPr lang="en-US" sz="3600" dirty="0" err="1" smtClean="0">
                <a:solidFill>
                  <a:srgbClr val="C00000"/>
                </a:solidFill>
              </a:rPr>
              <a:t>রীতিনীতি</a:t>
            </a:r>
            <a:r>
              <a:rPr lang="en-US" sz="3600" dirty="0" smtClean="0">
                <a:solidFill>
                  <a:srgbClr val="C00000"/>
                </a:solidFill>
              </a:rPr>
              <a:t> ,</a:t>
            </a:r>
            <a:r>
              <a:rPr lang="en-US" sz="3600" dirty="0" err="1" smtClean="0">
                <a:solidFill>
                  <a:srgbClr val="C00000"/>
                </a:solidFill>
              </a:rPr>
              <a:t>প্রথা</a:t>
            </a:r>
            <a:r>
              <a:rPr lang="en-US" sz="3600" dirty="0" smtClean="0">
                <a:solidFill>
                  <a:srgbClr val="C00000"/>
                </a:solidFill>
              </a:rPr>
              <a:t> –</a:t>
            </a:r>
            <a:r>
              <a:rPr lang="en-US" sz="3600" dirty="0" err="1" smtClean="0">
                <a:solidFill>
                  <a:srgbClr val="C00000"/>
                </a:solidFill>
              </a:rPr>
              <a:t>প্রতিষ্ঠান</a:t>
            </a:r>
            <a:r>
              <a:rPr lang="en-US" sz="3600" dirty="0" smtClean="0">
                <a:solidFill>
                  <a:srgbClr val="C00000"/>
                </a:solidFill>
              </a:rPr>
              <a:t> </a:t>
            </a:r>
            <a:r>
              <a:rPr lang="en-US" sz="3600" dirty="0" err="1" smtClean="0">
                <a:solidFill>
                  <a:srgbClr val="C00000"/>
                </a:solidFill>
              </a:rPr>
              <a:t>সম্পর্কে</a:t>
            </a:r>
            <a:r>
              <a:rPr lang="en-US" sz="3600" dirty="0" smtClean="0">
                <a:solidFill>
                  <a:srgbClr val="C00000"/>
                </a:solidFill>
              </a:rPr>
              <a:t> </a:t>
            </a:r>
            <a:r>
              <a:rPr lang="en-US" sz="3600" dirty="0" err="1" smtClean="0">
                <a:solidFill>
                  <a:srgbClr val="C00000"/>
                </a:solidFill>
              </a:rPr>
              <a:t>গভীর</a:t>
            </a:r>
            <a:r>
              <a:rPr lang="en-US" sz="3600" dirty="0" smtClean="0">
                <a:solidFill>
                  <a:srgbClr val="C00000"/>
                </a:solidFill>
              </a:rPr>
              <a:t> </a:t>
            </a:r>
            <a:r>
              <a:rPr lang="en-US" sz="3600" dirty="0" err="1" smtClean="0">
                <a:solidFill>
                  <a:srgbClr val="C00000"/>
                </a:solidFill>
              </a:rPr>
              <a:t>অনুধাবন</a:t>
            </a:r>
            <a:r>
              <a:rPr lang="en-US" sz="3600" dirty="0" smtClean="0">
                <a:solidFill>
                  <a:srgbClr val="C00000"/>
                </a:solidFill>
              </a:rPr>
              <a:t> ।</a:t>
            </a:r>
            <a:endParaRPr lang="en-US" sz="3600" dirty="0">
              <a:solidFill>
                <a:srgbClr val="C0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a:solidFill>
            <a:srgbClr val="00B0F0"/>
          </a:solidFill>
        </p:spPr>
        <p:txBody>
          <a:bodyPr>
            <a:normAutofit fontScale="90000"/>
          </a:bodyPr>
          <a:lstStyle/>
          <a:p>
            <a:r>
              <a:rPr lang="en-US" dirty="0" smtClean="0"/>
              <a:t>৫০ </a:t>
            </a:r>
            <a:r>
              <a:rPr lang="en-US" dirty="0" err="1" smtClean="0"/>
              <a:t>দশকে</a:t>
            </a:r>
            <a:r>
              <a:rPr lang="en-US" dirty="0" smtClean="0"/>
              <a:t> </a:t>
            </a:r>
            <a:r>
              <a:rPr lang="en-US" dirty="0" err="1" smtClean="0"/>
              <a:t>সমাজবিজ্ঞান</a:t>
            </a:r>
            <a:r>
              <a:rPr lang="en-US" dirty="0" smtClean="0"/>
              <a:t> </a:t>
            </a:r>
            <a:r>
              <a:rPr lang="en-US" dirty="0" err="1" smtClean="0"/>
              <a:t>পাঠের</a:t>
            </a:r>
            <a:r>
              <a:rPr lang="en-US" dirty="0" smtClean="0"/>
              <a:t> </a:t>
            </a:r>
            <a:r>
              <a:rPr lang="en-US" sz="3100" dirty="0" smtClean="0"/>
              <a:t/>
            </a:r>
            <a:br>
              <a:rPr lang="en-US" sz="3100" dirty="0" smtClean="0"/>
            </a:br>
            <a:r>
              <a:rPr lang="en-US" sz="3100" dirty="0" err="1" smtClean="0"/>
              <a:t>প্রাতিষ্ঠানিক</a:t>
            </a:r>
            <a:r>
              <a:rPr lang="en-US" sz="3100" dirty="0" smtClean="0"/>
              <a:t>  </a:t>
            </a:r>
            <a:r>
              <a:rPr lang="en-US" sz="3100" dirty="0" err="1" smtClean="0"/>
              <a:t>ভিত্তি</a:t>
            </a:r>
            <a:r>
              <a:rPr lang="en-US" sz="3100" dirty="0" smtClean="0"/>
              <a:t> </a:t>
            </a:r>
            <a:r>
              <a:rPr lang="en-US" sz="3100" dirty="0" err="1" smtClean="0"/>
              <a:t>স্থাপনের</a:t>
            </a:r>
            <a:r>
              <a:rPr lang="en-US" sz="3100" dirty="0" smtClean="0"/>
              <a:t> </a:t>
            </a:r>
            <a:r>
              <a:rPr lang="en-US" sz="3100" dirty="0" err="1" smtClean="0"/>
              <a:t>জন্য</a:t>
            </a:r>
            <a:r>
              <a:rPr lang="en-US" sz="3100" dirty="0" smtClean="0"/>
              <a:t> </a:t>
            </a:r>
            <a:r>
              <a:rPr lang="en-US" sz="3100" dirty="0" err="1" smtClean="0"/>
              <a:t>ইউনেস্কো</a:t>
            </a:r>
            <a:r>
              <a:rPr lang="en-US" sz="3100" dirty="0" smtClean="0"/>
              <a:t> </a:t>
            </a:r>
            <a:r>
              <a:rPr lang="en-US" sz="3100" dirty="0" err="1" smtClean="0"/>
              <a:t>বিশেষজ্ঞ</a:t>
            </a:r>
            <a:r>
              <a:rPr lang="en-US" sz="3100" dirty="0" smtClean="0"/>
              <a:t> </a:t>
            </a:r>
            <a:r>
              <a:rPr lang="en-US" sz="3100" dirty="0" err="1" smtClean="0"/>
              <a:t>মিশন</a:t>
            </a:r>
            <a:r>
              <a:rPr lang="en-US" sz="3100" dirty="0" smtClean="0"/>
              <a:t> </a:t>
            </a:r>
            <a:r>
              <a:rPr lang="en-US" sz="3100" dirty="0" err="1" smtClean="0"/>
              <a:t>ঢাকায়</a:t>
            </a:r>
            <a:r>
              <a:rPr lang="en-US" sz="3100" dirty="0" smtClean="0"/>
              <a:t> </a:t>
            </a:r>
            <a:r>
              <a:rPr lang="en-US" sz="3100" dirty="0" err="1" smtClean="0"/>
              <a:t>আসে।এ</a:t>
            </a:r>
            <a:r>
              <a:rPr lang="en-US" sz="3100" dirty="0" smtClean="0"/>
              <a:t> </a:t>
            </a:r>
            <a:r>
              <a:rPr lang="en-US" sz="3100" dirty="0" err="1" smtClean="0"/>
              <a:t>মিশনে</a:t>
            </a:r>
            <a:r>
              <a:rPr lang="en-US" sz="3100" dirty="0" smtClean="0"/>
              <a:t> </a:t>
            </a:r>
            <a:r>
              <a:rPr lang="en-US" sz="3100" dirty="0" err="1" smtClean="0"/>
              <a:t>নেতৃত্ব</a:t>
            </a:r>
            <a:r>
              <a:rPr lang="en-US" sz="3100" dirty="0" smtClean="0"/>
              <a:t> </a:t>
            </a:r>
            <a:r>
              <a:rPr lang="en-US" sz="3100" dirty="0" err="1" smtClean="0"/>
              <a:t>দেন</a:t>
            </a:r>
            <a:r>
              <a:rPr lang="en-US" sz="3100" dirty="0" smtClean="0"/>
              <a:t> </a:t>
            </a:r>
            <a:r>
              <a:rPr lang="en-US" sz="3100" dirty="0" err="1" smtClean="0"/>
              <a:t>প্রখ্যাত</a:t>
            </a:r>
            <a:r>
              <a:rPr lang="en-US" sz="3100" dirty="0" smtClean="0"/>
              <a:t> </a:t>
            </a:r>
            <a:r>
              <a:rPr lang="en-US" sz="3100" dirty="0" err="1" smtClean="0"/>
              <a:t>ফরাসি</a:t>
            </a:r>
            <a:r>
              <a:rPr lang="en-US" sz="3100" dirty="0" smtClean="0"/>
              <a:t> </a:t>
            </a:r>
            <a:r>
              <a:rPr lang="en-US" sz="3100" dirty="0" err="1" smtClean="0"/>
              <a:t>সামাজিক</a:t>
            </a:r>
            <a:r>
              <a:rPr lang="en-US" sz="3100" dirty="0" smtClean="0"/>
              <a:t/>
            </a:r>
            <a:br>
              <a:rPr lang="en-US" sz="3100" dirty="0" smtClean="0"/>
            </a:br>
            <a:r>
              <a:rPr lang="en-US" sz="3100" dirty="0" err="1" smtClean="0"/>
              <a:t>বিজ্ঞানি</a:t>
            </a:r>
            <a:r>
              <a:rPr lang="en-US" sz="3100" dirty="0" smtClean="0"/>
              <a:t> </a:t>
            </a:r>
            <a:r>
              <a:rPr lang="en-US" sz="3100" dirty="0" smtClean="0">
                <a:solidFill>
                  <a:srgbClr val="FFFF00"/>
                </a:solidFill>
              </a:rPr>
              <a:t>Claude Levi Straus </a:t>
            </a:r>
            <a:r>
              <a:rPr lang="en-US" sz="3100" dirty="0" smtClean="0"/>
              <a:t>(</a:t>
            </a:r>
            <a:r>
              <a:rPr lang="en-US" sz="3100" dirty="0" err="1" smtClean="0"/>
              <a:t>ক্লড</a:t>
            </a:r>
            <a:r>
              <a:rPr lang="en-US" sz="3100" dirty="0" smtClean="0"/>
              <a:t> </a:t>
            </a:r>
            <a:r>
              <a:rPr lang="en-US" sz="3100" dirty="0" err="1" smtClean="0"/>
              <a:t>লেভি</a:t>
            </a:r>
            <a:r>
              <a:rPr lang="en-US" sz="3100" dirty="0" smtClean="0"/>
              <a:t> </a:t>
            </a:r>
            <a:r>
              <a:rPr lang="en-US" sz="3100" dirty="0" err="1" smtClean="0"/>
              <a:t>স্ট্রস</a:t>
            </a:r>
            <a:r>
              <a:rPr lang="en-US" sz="3100" dirty="0" smtClean="0"/>
              <a:t>)।</a:t>
            </a:r>
            <a:br>
              <a:rPr lang="en-US" sz="3100" dirty="0" smtClean="0"/>
            </a:br>
            <a:r>
              <a:rPr lang="en-US" sz="3100" dirty="0" smtClean="0"/>
              <a:t>এ </a:t>
            </a:r>
            <a:r>
              <a:rPr lang="en-US" sz="3100" dirty="0" err="1" smtClean="0"/>
              <a:t>মিশনে</a:t>
            </a:r>
            <a:r>
              <a:rPr lang="en-US" sz="3100" dirty="0" smtClean="0"/>
              <a:t> </a:t>
            </a:r>
            <a:r>
              <a:rPr lang="en-US" sz="3100" dirty="0" err="1" smtClean="0"/>
              <a:t>লক্ষ্য</a:t>
            </a:r>
            <a:r>
              <a:rPr lang="en-US" sz="3100" dirty="0" smtClean="0"/>
              <a:t> </a:t>
            </a:r>
            <a:r>
              <a:rPr lang="en-US" sz="3100" dirty="0" err="1" smtClean="0"/>
              <a:t>ছিল</a:t>
            </a:r>
            <a:r>
              <a:rPr lang="en-US" sz="3100" dirty="0" smtClean="0"/>
              <a:t> </a:t>
            </a:r>
            <a:r>
              <a:rPr lang="en-US" sz="3100" dirty="0" err="1" smtClean="0"/>
              <a:t>ঢাকা</a:t>
            </a:r>
            <a:r>
              <a:rPr lang="en-US" sz="3100" dirty="0" smtClean="0"/>
              <a:t> </a:t>
            </a:r>
            <a:r>
              <a:rPr lang="en-US" sz="3100" dirty="0" err="1" smtClean="0"/>
              <a:t>বিশ্ববিদ্যালয়</a:t>
            </a:r>
            <a:r>
              <a:rPr lang="en-US" sz="3100" dirty="0" smtClean="0"/>
              <a:t>  </a:t>
            </a:r>
            <a:r>
              <a:rPr lang="en-US" sz="3100" dirty="0" err="1" smtClean="0"/>
              <a:t>সমাজবিজ্ঞান</a:t>
            </a:r>
            <a:r>
              <a:rPr lang="en-US" sz="3100" dirty="0" smtClean="0"/>
              <a:t> </a:t>
            </a:r>
            <a:r>
              <a:rPr lang="en-US" sz="3100" dirty="0" err="1" smtClean="0"/>
              <a:t>নামে</a:t>
            </a:r>
            <a:r>
              <a:rPr lang="en-US" sz="3100" dirty="0" smtClean="0"/>
              <a:t> </a:t>
            </a:r>
            <a:r>
              <a:rPr lang="en-US" sz="3100" dirty="0" err="1" smtClean="0"/>
              <a:t>নতুন</a:t>
            </a:r>
            <a:r>
              <a:rPr lang="en-US" sz="3100" dirty="0" smtClean="0"/>
              <a:t> </a:t>
            </a:r>
            <a:r>
              <a:rPr lang="en-US" sz="3100" dirty="0" err="1" smtClean="0"/>
              <a:t>বিভাগে</a:t>
            </a:r>
            <a:r>
              <a:rPr lang="en-US" sz="3100" dirty="0" smtClean="0"/>
              <a:t> </a:t>
            </a:r>
            <a:r>
              <a:rPr lang="en-US" sz="3100" dirty="0" err="1" smtClean="0"/>
              <a:t>সমাজবিজ্ঞান,সামাজিকমনোবিজ্ঞান</a:t>
            </a:r>
            <a:r>
              <a:rPr lang="en-US" sz="3100" dirty="0" smtClean="0"/>
              <a:t> </a:t>
            </a:r>
            <a:r>
              <a:rPr lang="en-US" sz="3100" dirty="0" err="1" smtClean="0"/>
              <a:t>শিক্ষার</a:t>
            </a:r>
            <a:r>
              <a:rPr lang="en-US" sz="3100" dirty="0" smtClean="0"/>
              <a:t> </a:t>
            </a:r>
            <a:r>
              <a:rPr lang="en-US" sz="3100" dirty="0" err="1" smtClean="0"/>
              <a:t>ব্যবস্থা</a:t>
            </a:r>
            <a:r>
              <a:rPr lang="en-US" sz="3100" dirty="0" smtClean="0"/>
              <a:t> </a:t>
            </a:r>
            <a:r>
              <a:rPr lang="en-US" sz="3100" dirty="0" err="1" smtClean="0"/>
              <a:t>করা</a:t>
            </a:r>
            <a:r>
              <a:rPr lang="en-US" sz="3100" dirty="0" smtClean="0"/>
              <a:t> ।এ </a:t>
            </a:r>
            <a:r>
              <a:rPr lang="en-US" sz="3100" dirty="0" err="1" smtClean="0"/>
              <a:t>লক্ষ্যকে</a:t>
            </a:r>
            <a:r>
              <a:rPr lang="en-US" sz="3100" dirty="0" smtClean="0"/>
              <a:t> </a:t>
            </a:r>
            <a:r>
              <a:rPr lang="en-US" sz="3100" dirty="0" err="1" smtClean="0"/>
              <a:t>সামনে</a:t>
            </a:r>
            <a:r>
              <a:rPr lang="en-US" sz="3100" dirty="0" smtClean="0"/>
              <a:t> </a:t>
            </a:r>
            <a:r>
              <a:rPr lang="en-US" sz="3100" dirty="0" err="1" smtClean="0"/>
              <a:t>রেখে</a:t>
            </a:r>
            <a:r>
              <a:rPr lang="en-US" sz="3100" dirty="0" smtClean="0"/>
              <a:t> </a:t>
            </a:r>
            <a:r>
              <a:rPr lang="en-US" sz="3100" dirty="0" err="1" smtClean="0"/>
              <a:t>বাংলাদেশেরপার্বত্য</a:t>
            </a:r>
            <a:r>
              <a:rPr lang="en-US" sz="3100" dirty="0" smtClean="0"/>
              <a:t> </a:t>
            </a:r>
            <a:r>
              <a:rPr lang="en-US" sz="3100" dirty="0" smtClean="0"/>
              <a:t/>
            </a:r>
            <a:br>
              <a:rPr lang="en-US" sz="3100" dirty="0" smtClean="0"/>
            </a:br>
            <a:r>
              <a:rPr lang="en-US" sz="3100" dirty="0" err="1" smtClean="0"/>
              <a:t>চট্রগ্রাম</a:t>
            </a:r>
            <a:r>
              <a:rPr lang="en-US" sz="3100" dirty="0" smtClean="0"/>
              <a:t> </a:t>
            </a:r>
            <a:r>
              <a:rPr lang="en-US" sz="3100" dirty="0" err="1" smtClean="0"/>
              <a:t>ভ্রমণ</a:t>
            </a:r>
            <a:r>
              <a:rPr lang="en-US" sz="3100" dirty="0" smtClean="0"/>
              <a:t> </a:t>
            </a:r>
            <a:r>
              <a:rPr lang="en-US" sz="3100" dirty="0" err="1" smtClean="0"/>
              <a:t>করেন</a:t>
            </a:r>
            <a:r>
              <a:rPr lang="en-US" sz="3100" dirty="0" smtClean="0"/>
              <a:t> ।</a:t>
            </a:r>
            <a:r>
              <a:rPr lang="en-US" sz="3100" dirty="0" err="1" smtClean="0"/>
              <a:t>পার্বত্য</a:t>
            </a:r>
            <a:r>
              <a:rPr lang="en-US" sz="3100" dirty="0" smtClean="0"/>
              <a:t> </a:t>
            </a:r>
            <a:r>
              <a:rPr lang="en-US" sz="3100" dirty="0" err="1" smtClean="0"/>
              <a:t>চট্রগ্রামের</a:t>
            </a:r>
            <a:r>
              <a:rPr lang="en-US" sz="3100" dirty="0" smtClean="0"/>
              <a:t> </a:t>
            </a:r>
            <a:r>
              <a:rPr lang="en-US" sz="3100" dirty="0" err="1" smtClean="0"/>
              <a:t>বিভিন্ন</a:t>
            </a:r>
            <a:r>
              <a:rPr lang="en-US" sz="3100" dirty="0" smtClean="0"/>
              <a:t> </a:t>
            </a:r>
            <a:r>
              <a:rPr lang="en-US" sz="3100" dirty="0" err="1" smtClean="0"/>
              <a:t>ক্ষুদ্র</a:t>
            </a:r>
            <a:r>
              <a:rPr lang="en-US" sz="3100" dirty="0" smtClean="0"/>
              <a:t> </a:t>
            </a:r>
            <a:br>
              <a:rPr lang="en-US" sz="3100" dirty="0" smtClean="0"/>
            </a:br>
            <a:r>
              <a:rPr lang="en-US" sz="3100" dirty="0" smtClean="0"/>
              <a:t> </a:t>
            </a:r>
            <a:r>
              <a:rPr lang="en-US" sz="3100" dirty="0" err="1" smtClean="0"/>
              <a:t>জাতীসত্তার</a:t>
            </a:r>
            <a:r>
              <a:rPr lang="en-US" sz="3100" dirty="0" smtClean="0"/>
              <a:t> </a:t>
            </a:r>
            <a:r>
              <a:rPr lang="en-US" sz="3100" dirty="0" err="1" smtClean="0"/>
              <a:t>জিবনধারা</a:t>
            </a:r>
            <a:r>
              <a:rPr lang="en-US" sz="3100" dirty="0" smtClean="0"/>
              <a:t> </a:t>
            </a:r>
            <a:r>
              <a:rPr lang="en-US" sz="3100" dirty="0" err="1" smtClean="0"/>
              <a:t>অবলোকন</a:t>
            </a:r>
            <a:r>
              <a:rPr lang="en-US" sz="3100" dirty="0" smtClean="0"/>
              <a:t> </a:t>
            </a:r>
            <a:r>
              <a:rPr lang="en-US" sz="3100" dirty="0" err="1" smtClean="0"/>
              <a:t>করে</a:t>
            </a:r>
            <a:r>
              <a:rPr lang="en-US" sz="3100" dirty="0" smtClean="0"/>
              <a:t> </a:t>
            </a:r>
            <a:r>
              <a:rPr lang="en-US" sz="3100" dirty="0" err="1" smtClean="0"/>
              <a:t>মুগ্ধ</a:t>
            </a:r>
            <a:r>
              <a:rPr lang="en-US" sz="3100" dirty="0" smtClean="0"/>
              <a:t> </a:t>
            </a:r>
            <a:r>
              <a:rPr lang="en-US" sz="3100" dirty="0" err="1" smtClean="0"/>
              <a:t>হন</a:t>
            </a:r>
            <a:r>
              <a:rPr lang="en-US" sz="3100" dirty="0" smtClean="0"/>
              <a:t> </a:t>
            </a:r>
            <a:r>
              <a:rPr lang="en-US" sz="3100" dirty="0" err="1" smtClean="0"/>
              <a:t>এবং</a:t>
            </a:r>
            <a:r>
              <a:rPr lang="en-US" sz="3100" dirty="0" smtClean="0"/>
              <a:t> </a:t>
            </a:r>
            <a:br>
              <a:rPr lang="en-US" sz="3100" dirty="0" smtClean="0"/>
            </a:br>
            <a:r>
              <a:rPr lang="en-US" sz="3100" dirty="0" err="1" smtClean="0"/>
              <a:t>বাংলাদেশেকে</a:t>
            </a:r>
            <a:r>
              <a:rPr lang="en-US" sz="3100" dirty="0" smtClean="0"/>
              <a:t> </a:t>
            </a:r>
            <a:r>
              <a:rPr lang="en-US" sz="3100" dirty="0" err="1" smtClean="0"/>
              <a:t>সমাজবিজ্ঞান</a:t>
            </a:r>
            <a:r>
              <a:rPr lang="en-US" sz="3100" dirty="0" smtClean="0"/>
              <a:t> ও </a:t>
            </a:r>
            <a:r>
              <a:rPr lang="en-US" sz="3100" dirty="0" err="1" smtClean="0"/>
              <a:t>মাবনবিজ্ঞানের</a:t>
            </a:r>
            <a:r>
              <a:rPr lang="en-US" sz="3100" dirty="0" smtClean="0"/>
              <a:t> </a:t>
            </a:r>
            <a:r>
              <a:rPr lang="en-US" sz="3100" dirty="0" err="1" smtClean="0"/>
              <a:t>স্বর্গ</a:t>
            </a:r>
            <a:r>
              <a:rPr lang="en-US" sz="3100" dirty="0" smtClean="0"/>
              <a:t> </a:t>
            </a:r>
            <a:r>
              <a:rPr lang="en-US" sz="3100" dirty="0" err="1" smtClean="0"/>
              <a:t>বলে</a:t>
            </a:r>
            <a:r>
              <a:rPr lang="en-US" sz="3100" dirty="0" smtClean="0"/>
              <a:t> </a:t>
            </a:r>
            <a:br>
              <a:rPr lang="en-US" sz="3100" dirty="0" smtClean="0"/>
            </a:br>
            <a:r>
              <a:rPr lang="en-US" sz="3100" dirty="0" err="1" smtClean="0"/>
              <a:t>মন্তব্য</a:t>
            </a:r>
            <a:r>
              <a:rPr lang="en-US" sz="3100" dirty="0" smtClean="0"/>
              <a:t> </a:t>
            </a:r>
            <a:r>
              <a:rPr lang="en-US" sz="3100" dirty="0" err="1" smtClean="0"/>
              <a:t>করেন</a:t>
            </a:r>
            <a:r>
              <a:rPr lang="en-US" sz="3100" dirty="0" smtClean="0"/>
              <a:t> ।</a:t>
            </a:r>
            <a:br>
              <a:rPr lang="en-US" sz="3100" dirty="0" smtClean="0"/>
            </a:br>
            <a:r>
              <a:rPr lang="en-US" sz="3100" dirty="0" smtClean="0"/>
              <a:t/>
            </a:r>
            <a:br>
              <a:rPr lang="en-US" sz="3100" dirty="0" smtClean="0"/>
            </a:br>
            <a:endParaRPr lang="en-US" sz="3100" dirty="0"/>
          </a:p>
        </p:txBody>
      </p:sp>
    </p:spTree>
  </p:cSld>
  <p:clrMapOvr>
    <a:masterClrMapping/>
  </p:clrMapOvr>
  <p:transition>
    <p:wipe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blipFill>
            <a:blip r:embed="rId2"/>
            <a:tile tx="0" ty="0" sx="100000" sy="100000" flip="none" algn="tl"/>
          </a:blipFill>
        </p:spPr>
        <p:txBody>
          <a:bodyPr>
            <a:normAutofit fontScale="90000"/>
          </a:bodyPr>
          <a:lstStyle/>
          <a:p>
            <a:r>
              <a:rPr lang="en-US" sz="3200" dirty="0" err="1" smtClean="0"/>
              <a:t>বাংলাদেশে</a:t>
            </a:r>
            <a:r>
              <a:rPr lang="en-US" sz="3200" dirty="0" smtClean="0"/>
              <a:t> </a:t>
            </a:r>
            <a:r>
              <a:rPr lang="en-US" sz="3200" dirty="0" err="1" smtClean="0"/>
              <a:t>সমাজবিজ্ঞানের</a:t>
            </a:r>
            <a:r>
              <a:rPr lang="en-US" sz="3200" dirty="0" smtClean="0"/>
              <a:t> </a:t>
            </a:r>
            <a:r>
              <a:rPr lang="en-US" sz="3200" dirty="0" err="1" smtClean="0"/>
              <a:t>চর্চা</a:t>
            </a:r>
            <a:r>
              <a:rPr lang="en-US" sz="3200" dirty="0" smtClean="0"/>
              <a:t> ও</a:t>
            </a:r>
            <a:br>
              <a:rPr lang="en-US" sz="3200" dirty="0" smtClean="0"/>
            </a:br>
            <a:r>
              <a:rPr lang="en-US" sz="3200" dirty="0" err="1" smtClean="0"/>
              <a:t>বিকাশে</a:t>
            </a:r>
            <a:r>
              <a:rPr lang="en-US" sz="3200" dirty="0" smtClean="0"/>
              <a:t> </a:t>
            </a:r>
            <a:r>
              <a:rPr lang="en-US" sz="3200" dirty="0" err="1" smtClean="0"/>
              <a:t>গুরুত্বপূর্ণ</a:t>
            </a:r>
            <a:r>
              <a:rPr lang="en-US" sz="3200" dirty="0" smtClean="0"/>
              <a:t> </a:t>
            </a:r>
            <a:r>
              <a:rPr lang="en-US" sz="3200" dirty="0" err="1" smtClean="0"/>
              <a:t>ব্যক্তিত্ব</a:t>
            </a:r>
            <a:r>
              <a:rPr lang="en-US" sz="3200" dirty="0" smtClean="0"/>
              <a:t> –</a:t>
            </a:r>
            <a:r>
              <a:rPr lang="en-US" sz="3200" dirty="0" err="1" smtClean="0"/>
              <a:t>মার্ক্সবাদী</a:t>
            </a:r>
            <a:r>
              <a:rPr lang="en-US" sz="3200" dirty="0" smtClean="0"/>
              <a:t> </a:t>
            </a:r>
            <a:r>
              <a:rPr lang="en-US" sz="3200" dirty="0" err="1" smtClean="0"/>
              <a:t>বাঙালি</a:t>
            </a:r>
            <a:r>
              <a:rPr lang="en-US" sz="3200" dirty="0" smtClean="0"/>
              <a:t> </a:t>
            </a:r>
            <a:r>
              <a:rPr lang="en-US" sz="3200" dirty="0" err="1" smtClean="0"/>
              <a:t>সমাজবিজ্ঞানী</a:t>
            </a:r>
            <a:endParaRPr lang="en-US" sz="3200" dirty="0"/>
          </a:p>
        </p:txBody>
      </p:sp>
      <p:sp>
        <p:nvSpPr>
          <p:cNvPr id="3" name="Content Placeholder 2"/>
          <p:cNvSpPr>
            <a:spLocks noGrp="1"/>
          </p:cNvSpPr>
          <p:nvPr>
            <p:ph idx="1"/>
          </p:nvPr>
        </p:nvSpPr>
        <p:spPr>
          <a:xfrm>
            <a:off x="0" y="1447800"/>
            <a:ext cx="9144000" cy="5410200"/>
          </a:xfrm>
          <a:solidFill>
            <a:srgbClr val="CC6600"/>
          </a:solidFill>
        </p:spPr>
        <p:txBody>
          <a:bodyPr>
            <a:normAutofit/>
          </a:bodyPr>
          <a:lstStyle/>
          <a:p>
            <a:pPr lvl="8">
              <a:buNone/>
            </a:pPr>
            <a:r>
              <a:rPr lang="en-US" sz="4000" dirty="0" smtClean="0"/>
              <a:t>৫০ </a:t>
            </a:r>
            <a:r>
              <a:rPr lang="en-US" sz="4000" dirty="0" err="1" smtClean="0"/>
              <a:t>দশক</a:t>
            </a:r>
            <a:r>
              <a:rPr lang="en-US" sz="4000" dirty="0" smtClean="0"/>
              <a:t> ও </a:t>
            </a:r>
            <a:r>
              <a:rPr lang="en-US" sz="4000" dirty="0" err="1" smtClean="0"/>
              <a:t>তৎপরবর্তী</a:t>
            </a:r>
            <a:r>
              <a:rPr lang="en-US" sz="4000" dirty="0" smtClean="0"/>
              <a:t> </a:t>
            </a:r>
            <a:r>
              <a:rPr lang="en-US" sz="4000" dirty="0" err="1" smtClean="0"/>
              <a:t>সমাজবিজ্ঞানীগণ</a:t>
            </a:r>
            <a:endParaRPr lang="en-US" sz="4000" dirty="0" smtClean="0"/>
          </a:p>
          <a:p>
            <a:r>
              <a:rPr lang="en-US" sz="2800" dirty="0" err="1" smtClean="0"/>
              <a:t>ক্লড</a:t>
            </a:r>
            <a:r>
              <a:rPr lang="en-US" sz="2800" dirty="0" smtClean="0"/>
              <a:t> </a:t>
            </a:r>
            <a:r>
              <a:rPr lang="en-US" sz="2800" dirty="0" err="1" smtClean="0"/>
              <a:t>লেভি</a:t>
            </a:r>
            <a:r>
              <a:rPr lang="en-US" sz="2800" dirty="0" smtClean="0"/>
              <a:t> </a:t>
            </a:r>
            <a:r>
              <a:rPr lang="en-US" sz="2800" dirty="0" err="1" smtClean="0"/>
              <a:t>স্ট্রস</a:t>
            </a:r>
            <a:r>
              <a:rPr lang="en-US" sz="2800" dirty="0" smtClean="0"/>
              <a:t> –</a:t>
            </a:r>
            <a:r>
              <a:rPr lang="en-US" sz="2800" dirty="0" err="1" smtClean="0"/>
              <a:t>ড.এ.কে.নাজমুল</a:t>
            </a:r>
            <a:r>
              <a:rPr lang="en-US" sz="2800" dirty="0" smtClean="0"/>
              <a:t> </a:t>
            </a:r>
            <a:r>
              <a:rPr lang="en-US" sz="2800" dirty="0" err="1" smtClean="0"/>
              <a:t>করিম</a:t>
            </a:r>
            <a:r>
              <a:rPr lang="en-US" sz="2800" dirty="0" smtClean="0"/>
              <a:t> </a:t>
            </a:r>
          </a:p>
          <a:p>
            <a:r>
              <a:rPr lang="en-US" sz="2800" dirty="0" err="1" smtClean="0"/>
              <a:t>অজিত</a:t>
            </a:r>
            <a:r>
              <a:rPr lang="en-US" sz="2800" dirty="0" smtClean="0"/>
              <a:t> </a:t>
            </a:r>
            <a:r>
              <a:rPr lang="en-US" sz="2800" dirty="0" err="1" smtClean="0"/>
              <a:t>কুমার</a:t>
            </a:r>
            <a:r>
              <a:rPr lang="en-US" sz="2800" dirty="0" smtClean="0"/>
              <a:t> </a:t>
            </a:r>
            <a:r>
              <a:rPr lang="en-US" sz="2800" dirty="0" err="1" smtClean="0"/>
              <a:t>সেন</a:t>
            </a:r>
            <a:r>
              <a:rPr lang="en-US" sz="2800" dirty="0" smtClean="0"/>
              <a:t> –</a:t>
            </a:r>
            <a:r>
              <a:rPr lang="en-US" sz="2800" dirty="0" err="1" smtClean="0"/>
              <a:t>ড.পেরি</a:t>
            </a:r>
            <a:r>
              <a:rPr lang="en-US" sz="2800" dirty="0" smtClean="0"/>
              <a:t> </a:t>
            </a:r>
            <a:r>
              <a:rPr lang="en-US" sz="2800" dirty="0" err="1" smtClean="0"/>
              <a:t>বেসেইনি</a:t>
            </a:r>
            <a:r>
              <a:rPr lang="en-US" sz="2800" dirty="0" smtClean="0"/>
              <a:t> –</a:t>
            </a:r>
            <a:r>
              <a:rPr lang="en-US" sz="2800" dirty="0" err="1" smtClean="0"/>
              <a:t>ফজলুর</a:t>
            </a:r>
            <a:r>
              <a:rPr lang="en-US" sz="2800" dirty="0" smtClean="0"/>
              <a:t> </a:t>
            </a:r>
            <a:r>
              <a:rPr lang="en-US" sz="2800" dirty="0" err="1" smtClean="0"/>
              <a:t>রশিদ</a:t>
            </a:r>
            <a:r>
              <a:rPr lang="en-US" sz="2800" dirty="0" smtClean="0"/>
              <a:t> </a:t>
            </a:r>
            <a:r>
              <a:rPr lang="en-US" sz="2800" dirty="0" err="1" smtClean="0"/>
              <a:t>খান</a:t>
            </a:r>
            <a:r>
              <a:rPr lang="en-US" sz="2800" dirty="0" smtClean="0"/>
              <a:t> –</a:t>
            </a:r>
            <a:r>
              <a:rPr lang="en-US" sz="2800" dirty="0" err="1" smtClean="0"/>
              <a:t>ড.রংগলাল</a:t>
            </a:r>
            <a:r>
              <a:rPr lang="en-US" sz="2800" dirty="0" smtClean="0"/>
              <a:t> </a:t>
            </a:r>
            <a:r>
              <a:rPr lang="en-US" sz="2800" dirty="0" err="1" smtClean="0"/>
              <a:t>সেন</a:t>
            </a:r>
            <a:r>
              <a:rPr lang="en-US" sz="2800" dirty="0" smtClean="0"/>
              <a:t> –</a:t>
            </a:r>
            <a:r>
              <a:rPr lang="en-US" sz="2800" dirty="0" err="1" smtClean="0"/>
              <a:t>মোকারম</a:t>
            </a:r>
            <a:r>
              <a:rPr lang="en-US" sz="2800" dirty="0" smtClean="0"/>
              <a:t> </a:t>
            </a:r>
            <a:r>
              <a:rPr lang="en-US" sz="2800" dirty="0" err="1" smtClean="0"/>
              <a:t>হোসেন</a:t>
            </a:r>
            <a:r>
              <a:rPr lang="en-US" sz="2800" dirty="0" smtClean="0"/>
              <a:t> </a:t>
            </a:r>
          </a:p>
          <a:p>
            <a:r>
              <a:rPr lang="en-US" sz="2800" dirty="0" err="1" smtClean="0"/>
              <a:t>ড.মুহাম্মাদ</a:t>
            </a:r>
            <a:r>
              <a:rPr lang="en-US" sz="2800" dirty="0" smtClean="0"/>
              <a:t> </a:t>
            </a:r>
            <a:r>
              <a:rPr lang="en-US" sz="2800" dirty="0" err="1" smtClean="0"/>
              <a:t>হাবিবুর</a:t>
            </a:r>
            <a:r>
              <a:rPr lang="en-US" sz="2800" dirty="0" smtClean="0"/>
              <a:t> </a:t>
            </a:r>
            <a:r>
              <a:rPr lang="en-US" sz="2800" dirty="0" err="1" smtClean="0"/>
              <a:t>রহমান-ড.এ.আই.মাহাবুব</a:t>
            </a:r>
            <a:r>
              <a:rPr lang="en-US" sz="2800" dirty="0" smtClean="0"/>
              <a:t> </a:t>
            </a:r>
            <a:r>
              <a:rPr lang="en-US" sz="2800" dirty="0" err="1" smtClean="0"/>
              <a:t>উদ্দীন</a:t>
            </a:r>
            <a:endParaRPr lang="en-US" sz="2800" dirty="0" smtClean="0"/>
          </a:p>
          <a:p>
            <a:r>
              <a:rPr lang="en-US" sz="2800" dirty="0" err="1" smtClean="0"/>
              <a:t>ড.সাদেকা</a:t>
            </a:r>
            <a:r>
              <a:rPr lang="en-US" sz="2800" dirty="0" smtClean="0"/>
              <a:t> </a:t>
            </a:r>
            <a:r>
              <a:rPr lang="en-US" sz="2800" dirty="0" err="1" smtClean="0"/>
              <a:t>হালিম</a:t>
            </a:r>
            <a:r>
              <a:rPr lang="en-US" sz="2800" dirty="0" smtClean="0"/>
              <a:t> –</a:t>
            </a:r>
            <a:r>
              <a:rPr lang="en-US" sz="2800" dirty="0" err="1" smtClean="0"/>
              <a:t>ড.মনিরুল</a:t>
            </a:r>
            <a:r>
              <a:rPr lang="en-US" sz="2800" dirty="0" smtClean="0"/>
              <a:t> </a:t>
            </a:r>
            <a:r>
              <a:rPr lang="en-US" sz="2800" dirty="0" err="1" smtClean="0"/>
              <a:t>ইসলাম</a:t>
            </a:r>
            <a:r>
              <a:rPr lang="en-US" sz="2800" dirty="0" smtClean="0"/>
              <a:t> </a:t>
            </a:r>
            <a:r>
              <a:rPr lang="en-US" sz="2800" dirty="0" err="1" smtClean="0"/>
              <a:t>খান</a:t>
            </a:r>
            <a:r>
              <a:rPr lang="en-US" sz="2800" dirty="0" smtClean="0"/>
              <a:t> –</a:t>
            </a:r>
            <a:r>
              <a:rPr lang="en-US" sz="2800" dirty="0" err="1" smtClean="0"/>
              <a:t>ড.অনুপম</a:t>
            </a:r>
            <a:r>
              <a:rPr lang="en-US" sz="2800" dirty="0" smtClean="0"/>
              <a:t> </a:t>
            </a:r>
            <a:r>
              <a:rPr lang="en-US" sz="2800" dirty="0" err="1" smtClean="0"/>
              <a:t>সেন</a:t>
            </a:r>
            <a:endParaRPr lang="en-US" sz="2800" dirty="0" smtClean="0"/>
          </a:p>
          <a:p>
            <a:r>
              <a:rPr lang="en-US" sz="2800" dirty="0" err="1" smtClean="0"/>
              <a:t>আব্দুল</a:t>
            </a:r>
            <a:r>
              <a:rPr lang="en-US" sz="2800" dirty="0" smtClean="0"/>
              <a:t> </a:t>
            </a:r>
            <a:r>
              <a:rPr lang="en-US" sz="2800" dirty="0" err="1" smtClean="0"/>
              <a:t>কাদির</a:t>
            </a:r>
            <a:r>
              <a:rPr lang="en-US" sz="2800" dirty="0" smtClean="0"/>
              <a:t> </a:t>
            </a:r>
            <a:r>
              <a:rPr lang="en-US" sz="2800" dirty="0" err="1" smtClean="0"/>
              <a:t>ভূঁইয়া</a:t>
            </a:r>
            <a:r>
              <a:rPr lang="en-US" sz="2800" dirty="0" smtClean="0"/>
              <a:t>  --</a:t>
            </a:r>
            <a:r>
              <a:rPr lang="en-US" sz="2800" dirty="0" err="1" smtClean="0"/>
              <a:t>ড.এ</a:t>
            </a:r>
            <a:r>
              <a:rPr lang="en-US" sz="2800" dirty="0" smtClean="0"/>
              <a:t> .</a:t>
            </a:r>
            <a:r>
              <a:rPr lang="en-US" sz="2800" dirty="0" err="1" smtClean="0"/>
              <a:t>এফ.ইমাম</a:t>
            </a:r>
            <a:r>
              <a:rPr lang="en-US" sz="2800" dirty="0" smtClean="0"/>
              <a:t> </a:t>
            </a:r>
            <a:r>
              <a:rPr lang="en-US" sz="2800" dirty="0" err="1" smtClean="0"/>
              <a:t>আলী—হাসানুজ্জামান</a:t>
            </a:r>
            <a:r>
              <a:rPr lang="en-US" sz="2800" dirty="0" smtClean="0"/>
              <a:t> </a:t>
            </a:r>
            <a:r>
              <a:rPr lang="en-US" sz="2800" dirty="0" err="1" smtClean="0"/>
              <a:t>চৌধুরী</a:t>
            </a:r>
            <a:r>
              <a:rPr lang="en-US" sz="2800" dirty="0" smtClean="0"/>
              <a:t> –</a:t>
            </a:r>
            <a:r>
              <a:rPr lang="en-US" sz="2800" dirty="0" err="1" smtClean="0"/>
              <a:t>সৈয়দ</a:t>
            </a:r>
            <a:r>
              <a:rPr lang="en-US" sz="2800" dirty="0" smtClean="0"/>
              <a:t> </a:t>
            </a:r>
            <a:r>
              <a:rPr lang="en-US" sz="2800" dirty="0" err="1" smtClean="0"/>
              <a:t>আলী</a:t>
            </a:r>
            <a:r>
              <a:rPr lang="en-US" sz="2800" dirty="0" smtClean="0"/>
              <a:t> </a:t>
            </a:r>
            <a:r>
              <a:rPr lang="en-US" sz="2800" dirty="0" err="1" smtClean="0"/>
              <a:t>নকী</a:t>
            </a:r>
            <a:r>
              <a:rPr lang="en-US" sz="2800" dirty="0" smtClean="0"/>
              <a:t> –</a:t>
            </a:r>
            <a:r>
              <a:rPr lang="en-US" sz="2800" dirty="0" err="1" smtClean="0"/>
              <a:t>এ.কে.এম</a:t>
            </a:r>
            <a:r>
              <a:rPr lang="en-US" sz="2800" dirty="0" smtClean="0"/>
              <a:t> </a:t>
            </a:r>
            <a:r>
              <a:rPr lang="en-US" sz="2800" dirty="0" err="1" smtClean="0"/>
              <a:t>সাদ</a:t>
            </a:r>
            <a:r>
              <a:rPr lang="en-US" sz="2800" dirty="0" smtClean="0"/>
              <a:t> </a:t>
            </a:r>
            <a:r>
              <a:rPr lang="en-US" sz="2800" dirty="0" err="1" smtClean="0"/>
              <a:t>উদ্দীন</a:t>
            </a:r>
            <a:r>
              <a:rPr lang="en-US" sz="2800" dirty="0" smtClean="0"/>
              <a:t>।</a:t>
            </a:r>
          </a:p>
          <a:p>
            <a:endParaRPr lang="en-US" sz="2800" dirty="0" smtClean="0"/>
          </a:p>
          <a:p>
            <a:endParaRPr lang="en-US" sz="2800" dirty="0"/>
          </a:p>
        </p:txBody>
      </p:sp>
    </p:spTree>
  </p:cSld>
  <p:clrMapOvr>
    <a:masterClrMapping/>
  </p:clrMapOvr>
  <p:transition>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1915887"/>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err="1" smtClean="0">
                <a:solidFill>
                  <a:srgbClr val="FFFF00"/>
                </a:solidFill>
                <a:latin typeface="NikoshBAN" panose="02000000000000000000" pitchFamily="2" charset="0"/>
                <a:cs typeface="NikoshBAN" panose="02000000000000000000" pitchFamily="2" charset="0"/>
              </a:rPr>
              <a:t>বাড়ির</a:t>
            </a:r>
            <a:r>
              <a:rPr lang="en-US" sz="4400" dirty="0" smtClean="0">
                <a:solidFill>
                  <a:srgbClr val="FFFF00"/>
                </a:solidFill>
                <a:latin typeface="NikoshBAN" panose="02000000000000000000" pitchFamily="2" charset="0"/>
                <a:cs typeface="NikoshBAN" panose="02000000000000000000" pitchFamily="2" charset="0"/>
              </a:rPr>
              <a:t> </a:t>
            </a:r>
            <a:r>
              <a:rPr lang="en-US" sz="4400" dirty="0" err="1" smtClean="0">
                <a:solidFill>
                  <a:srgbClr val="FFFF00"/>
                </a:solidFill>
                <a:latin typeface="NikoshBAN" panose="02000000000000000000" pitchFamily="2" charset="0"/>
                <a:cs typeface="NikoshBAN" panose="02000000000000000000" pitchFamily="2" charset="0"/>
              </a:rPr>
              <a:t>কাজ</a:t>
            </a:r>
            <a:r>
              <a:rPr lang="en-US" sz="4400" dirty="0" smtClean="0">
                <a:solidFill>
                  <a:srgbClr val="FFFF00"/>
                </a:solidFill>
                <a:latin typeface="NikoshBAN" panose="02000000000000000000" pitchFamily="2" charset="0"/>
                <a:cs typeface="NikoshBAN" panose="02000000000000000000" pitchFamily="2" charset="0"/>
              </a:rPr>
              <a:t>- </a:t>
            </a:r>
            <a:r>
              <a:rPr lang="en-US" sz="4400" dirty="0" err="1" smtClean="0">
                <a:solidFill>
                  <a:srgbClr val="FFFF00"/>
                </a:solidFill>
                <a:latin typeface="NikoshBAN" panose="02000000000000000000" pitchFamily="2" charset="0"/>
                <a:cs typeface="NikoshBAN" panose="02000000000000000000" pitchFamily="2" charset="0"/>
              </a:rPr>
              <a:t>তোমার</a:t>
            </a:r>
            <a:r>
              <a:rPr lang="en-US" sz="4400" dirty="0" smtClean="0">
                <a:solidFill>
                  <a:srgbClr val="FFFF00"/>
                </a:solidFill>
                <a:latin typeface="NikoshBAN" panose="02000000000000000000" pitchFamily="2" charset="0"/>
                <a:cs typeface="NikoshBAN" panose="02000000000000000000" pitchFamily="2" charset="0"/>
              </a:rPr>
              <a:t> </a:t>
            </a:r>
            <a:r>
              <a:rPr lang="en-US" sz="4400" dirty="0" err="1" smtClean="0">
                <a:solidFill>
                  <a:srgbClr val="FFFF00"/>
                </a:solidFill>
                <a:latin typeface="NikoshBAN" panose="02000000000000000000" pitchFamily="2" charset="0"/>
                <a:cs typeface="NikoshBAN" panose="02000000000000000000" pitchFamily="2" charset="0"/>
              </a:rPr>
              <a:t>এলাকার</a:t>
            </a:r>
            <a:r>
              <a:rPr lang="en-US" sz="4400" dirty="0" smtClean="0">
                <a:solidFill>
                  <a:srgbClr val="FFFF00"/>
                </a:solidFill>
                <a:latin typeface="NikoshBAN" panose="02000000000000000000" pitchFamily="2" charset="0"/>
                <a:cs typeface="NikoshBAN" panose="02000000000000000000" pitchFamily="2" charset="0"/>
              </a:rPr>
              <a:t> </a:t>
            </a:r>
            <a:r>
              <a:rPr lang="en-US" sz="4400" dirty="0" err="1" smtClean="0">
                <a:solidFill>
                  <a:srgbClr val="FFFF00"/>
                </a:solidFill>
                <a:latin typeface="NikoshBAN" panose="02000000000000000000" pitchFamily="2" charset="0"/>
                <a:cs typeface="NikoshBAN" panose="02000000000000000000" pitchFamily="2" charset="0"/>
              </a:rPr>
              <a:t>বিভিন্নমূখী</a:t>
            </a:r>
            <a:r>
              <a:rPr lang="en-US" sz="4400" dirty="0" smtClean="0">
                <a:solidFill>
                  <a:srgbClr val="FFFF00"/>
                </a:solidFill>
                <a:latin typeface="NikoshBAN" panose="02000000000000000000" pitchFamily="2" charset="0"/>
                <a:cs typeface="NikoshBAN" panose="02000000000000000000" pitchFamily="2" charset="0"/>
              </a:rPr>
              <a:t> </a:t>
            </a:r>
            <a:r>
              <a:rPr lang="en-US" sz="4400" dirty="0" err="1" smtClean="0">
                <a:solidFill>
                  <a:srgbClr val="FFFF00"/>
                </a:solidFill>
                <a:latin typeface="NikoshBAN" panose="02000000000000000000" pitchFamily="2" charset="0"/>
                <a:cs typeface="NikoshBAN" panose="02000000000000000000" pitchFamily="2" charset="0"/>
              </a:rPr>
              <a:t>সমস্যায়</a:t>
            </a:r>
            <a:r>
              <a:rPr lang="en-US" sz="4400" dirty="0" smtClean="0">
                <a:solidFill>
                  <a:srgbClr val="FFFF00"/>
                </a:solidFill>
                <a:latin typeface="NikoshBAN" panose="02000000000000000000" pitchFamily="2" charset="0"/>
                <a:cs typeface="NikoshBAN" panose="02000000000000000000" pitchFamily="2" charset="0"/>
              </a:rPr>
              <a:t> </a:t>
            </a:r>
            <a:r>
              <a:rPr lang="en-US" sz="4400" dirty="0" err="1" smtClean="0">
                <a:solidFill>
                  <a:srgbClr val="FFFF00"/>
                </a:solidFill>
                <a:latin typeface="NikoshBAN" panose="02000000000000000000" pitchFamily="2" charset="0"/>
                <a:cs typeface="NikoshBAN" panose="02000000000000000000" pitchFamily="2" charset="0"/>
              </a:rPr>
              <a:t>সমাজবিজ্ঞান</a:t>
            </a:r>
            <a:r>
              <a:rPr lang="en-US" sz="4400" dirty="0" smtClean="0">
                <a:solidFill>
                  <a:srgbClr val="FFFF00"/>
                </a:solidFill>
                <a:latin typeface="NikoshBAN" panose="02000000000000000000" pitchFamily="2" charset="0"/>
                <a:cs typeface="NikoshBAN" panose="02000000000000000000" pitchFamily="2" charset="0"/>
              </a:rPr>
              <a:t> </a:t>
            </a:r>
            <a:r>
              <a:rPr lang="en-US" sz="4400" dirty="0" err="1" smtClean="0">
                <a:solidFill>
                  <a:srgbClr val="FFFF00"/>
                </a:solidFill>
                <a:latin typeface="NikoshBAN" panose="02000000000000000000" pitchFamily="2" charset="0"/>
                <a:cs typeface="NikoshBAN" panose="02000000000000000000" pitchFamily="2" charset="0"/>
              </a:rPr>
              <a:t>কীভাবে</a:t>
            </a:r>
            <a:r>
              <a:rPr lang="en-US" sz="4400" dirty="0" smtClean="0">
                <a:solidFill>
                  <a:srgbClr val="FFFF00"/>
                </a:solidFill>
                <a:latin typeface="NikoshBAN" panose="02000000000000000000" pitchFamily="2" charset="0"/>
                <a:cs typeface="NikoshBAN" panose="02000000000000000000" pitchFamily="2" charset="0"/>
              </a:rPr>
              <a:t> </a:t>
            </a:r>
            <a:r>
              <a:rPr lang="en-US" sz="4400" dirty="0" err="1" smtClean="0">
                <a:solidFill>
                  <a:srgbClr val="FFFF00"/>
                </a:solidFill>
                <a:latin typeface="NikoshBAN" panose="02000000000000000000" pitchFamily="2" charset="0"/>
                <a:cs typeface="NikoshBAN" panose="02000000000000000000" pitchFamily="2" charset="0"/>
              </a:rPr>
              <a:t>প্রয়োগ</a:t>
            </a:r>
            <a:r>
              <a:rPr lang="en-US" sz="4400" dirty="0" smtClean="0">
                <a:solidFill>
                  <a:srgbClr val="FFFF00"/>
                </a:solidFill>
                <a:latin typeface="NikoshBAN" panose="02000000000000000000" pitchFamily="2" charset="0"/>
                <a:cs typeface="NikoshBAN" panose="02000000000000000000" pitchFamily="2" charset="0"/>
              </a:rPr>
              <a:t> </a:t>
            </a:r>
            <a:r>
              <a:rPr lang="en-US" sz="4400" dirty="0" err="1" smtClean="0">
                <a:solidFill>
                  <a:srgbClr val="FFFF00"/>
                </a:solidFill>
                <a:latin typeface="NikoshBAN" panose="02000000000000000000" pitchFamily="2" charset="0"/>
                <a:cs typeface="NikoshBAN" panose="02000000000000000000" pitchFamily="2" charset="0"/>
              </a:rPr>
              <a:t>হতে</a:t>
            </a:r>
            <a:r>
              <a:rPr lang="en-US" sz="4400" dirty="0" smtClean="0">
                <a:solidFill>
                  <a:srgbClr val="FFFF00"/>
                </a:solidFill>
                <a:latin typeface="NikoshBAN" panose="02000000000000000000" pitchFamily="2" charset="0"/>
                <a:cs typeface="NikoshBAN" panose="02000000000000000000" pitchFamily="2" charset="0"/>
              </a:rPr>
              <a:t> </a:t>
            </a:r>
            <a:r>
              <a:rPr lang="en-US" sz="4400" dirty="0" err="1" smtClean="0">
                <a:solidFill>
                  <a:srgbClr val="FFFF00"/>
                </a:solidFill>
                <a:latin typeface="NikoshBAN" panose="02000000000000000000" pitchFamily="2" charset="0"/>
                <a:cs typeface="NikoshBAN" panose="02000000000000000000" pitchFamily="2" charset="0"/>
              </a:rPr>
              <a:t>পারে</a:t>
            </a:r>
            <a:r>
              <a:rPr lang="en-US" sz="4400" dirty="0" smtClean="0">
                <a:solidFill>
                  <a:srgbClr val="FFFF00"/>
                </a:solidFill>
                <a:latin typeface="NikoshBAN" panose="02000000000000000000" pitchFamily="2" charset="0"/>
                <a:cs typeface="NikoshBAN" panose="02000000000000000000" pitchFamily="2" charset="0"/>
              </a:rPr>
              <a:t> </a:t>
            </a:r>
            <a:r>
              <a:rPr lang="en-US" sz="4400" dirty="0" err="1" smtClean="0">
                <a:solidFill>
                  <a:srgbClr val="FFFF00"/>
                </a:solidFill>
                <a:latin typeface="NikoshBAN" panose="02000000000000000000" pitchFamily="2" charset="0"/>
                <a:cs typeface="NikoshBAN" panose="02000000000000000000" pitchFamily="2" charset="0"/>
              </a:rPr>
              <a:t>ব্যাখ্যা</a:t>
            </a:r>
            <a:r>
              <a:rPr lang="en-US" sz="4400" dirty="0" smtClean="0">
                <a:solidFill>
                  <a:srgbClr val="FFFF00"/>
                </a:solidFill>
                <a:latin typeface="NikoshBAN" panose="02000000000000000000" pitchFamily="2" charset="0"/>
                <a:cs typeface="NikoshBAN" panose="02000000000000000000" pitchFamily="2" charset="0"/>
              </a:rPr>
              <a:t> </a:t>
            </a:r>
            <a:r>
              <a:rPr lang="en-US" sz="4400" dirty="0" err="1" smtClean="0">
                <a:solidFill>
                  <a:srgbClr val="FFFF00"/>
                </a:solidFill>
                <a:latin typeface="NikoshBAN" panose="02000000000000000000" pitchFamily="2" charset="0"/>
                <a:cs typeface="NikoshBAN" panose="02000000000000000000" pitchFamily="2" charset="0"/>
              </a:rPr>
              <a:t>কর</a:t>
            </a:r>
            <a:r>
              <a:rPr lang="en-US" sz="4400" smtClean="0">
                <a:solidFill>
                  <a:srgbClr val="FFFF00"/>
                </a:solidFill>
                <a:latin typeface="NikoshBAN" panose="02000000000000000000" pitchFamily="2" charset="0"/>
                <a:cs typeface="NikoshBAN" panose="02000000000000000000" pitchFamily="2" charset="0"/>
              </a:rPr>
              <a:t>।</a:t>
            </a:r>
            <a:endParaRPr lang="en-US" sz="4400" dirty="0" smtClean="0">
              <a:solidFill>
                <a:srgbClr val="FFFF00"/>
              </a:solidFill>
              <a:latin typeface="NikoshBAN" panose="02000000000000000000" pitchFamily="2" charset="0"/>
              <a:cs typeface="NikoshBAN" panose="02000000000000000000" pitchFamily="2" charset="0"/>
            </a:endParaRPr>
          </a:p>
        </p:txBody>
      </p:sp>
      <p:pic>
        <p:nvPicPr>
          <p:cNvPr id="6" name="Picture 5"/>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0" y="1928586"/>
            <a:ext cx="9144000" cy="4929413"/>
          </a:xfrm>
          <a:prstGeom prst="rect">
            <a:avLst/>
          </a:prstGeom>
        </p:spPr>
      </p:pic>
    </p:spTree>
    <p:extLst>
      <p:ext uri="{BB962C8B-B14F-4D97-AF65-F5344CB8AC3E}">
        <p14:creationId xmlns="" xmlns:p14="http://schemas.microsoft.com/office/powerpoint/2010/main" val="1527139879"/>
      </p:ext>
    </p:extLst>
  </p:cSld>
  <p:clrMapOvr>
    <a:masterClrMapping/>
  </p:clrMapOvr>
  <p:transition spd="slow">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07F3C2E-A624-4D32-A097-3E404E92453E}"/>
              </a:ext>
            </a:extLst>
          </p:cNvPr>
          <p:cNvSpPr>
            <a:spLocks noGrp="1"/>
          </p:cNvSpPr>
          <p:nvPr>
            <p:ph type="title"/>
          </p:nvPr>
        </p:nvSpPr>
        <p:spPr>
          <a:xfrm>
            <a:off x="0" y="0"/>
            <a:ext cx="7676541" cy="1981199"/>
          </a:xfrm>
          <a:solidFill>
            <a:srgbClr val="00B050"/>
          </a:solidFill>
        </p:spPr>
        <p:txBody>
          <a:bodyPr>
            <a:normAutofit/>
          </a:bodyPr>
          <a:lstStyle/>
          <a:p>
            <a:pPr algn="ctr"/>
            <a:r>
              <a:rPr lang="en-US" sz="4400" dirty="0" smtClean="0">
                <a:latin typeface="Nikosh" panose="02000000000000000000" pitchFamily="2" charset="0"/>
                <a:cs typeface="Nikosh" panose="02000000000000000000" pitchFamily="2" charset="0"/>
              </a:rPr>
              <a:t>               </a:t>
            </a:r>
            <a:r>
              <a:rPr lang="en-US" dirty="0" err="1" smtClean="0">
                <a:latin typeface="Nikosh" panose="02000000000000000000" pitchFamily="2" charset="0"/>
                <a:cs typeface="Nikosh" panose="02000000000000000000" pitchFamily="2" charset="0"/>
              </a:rPr>
              <a:t>শিক্ষক</a:t>
            </a:r>
            <a:r>
              <a:rPr lang="en-US" dirty="0" smtClean="0">
                <a:latin typeface="Nikosh" panose="02000000000000000000" pitchFamily="2" charset="0"/>
                <a:cs typeface="Nikosh" panose="02000000000000000000" pitchFamily="2" charset="0"/>
              </a:rPr>
              <a:t> </a:t>
            </a:r>
            <a:r>
              <a:rPr lang="en-US" sz="4400" dirty="0" smtClean="0">
                <a:latin typeface="Nikosh" panose="02000000000000000000" pitchFamily="2" charset="0"/>
                <a:cs typeface="Nikosh" panose="02000000000000000000" pitchFamily="2" charset="0"/>
              </a:rPr>
              <a:t>প</a:t>
            </a:r>
            <a:r>
              <a:rPr lang="as-IN" sz="4400" dirty="0">
                <a:latin typeface="Nikosh" panose="02000000000000000000" pitchFamily="2" charset="0"/>
                <a:cs typeface="Nikosh" panose="02000000000000000000" pitchFamily="2" charset="0"/>
              </a:rPr>
              <a:t>র</a:t>
            </a:r>
            <a:r>
              <a:rPr lang="en-US" sz="4400" dirty="0">
                <a:latin typeface="Nikosh" panose="02000000000000000000" pitchFamily="2" charset="0"/>
                <a:cs typeface="Nikosh" panose="02000000000000000000" pitchFamily="2" charset="0"/>
              </a:rPr>
              <a:t>ি</a:t>
            </a:r>
            <a:r>
              <a:rPr lang="as-IN" sz="4400" dirty="0">
                <a:latin typeface="Nikosh" panose="02000000000000000000" pitchFamily="2" charset="0"/>
                <a:cs typeface="Nikosh" panose="02000000000000000000" pitchFamily="2" charset="0"/>
              </a:rPr>
              <a:t>চ</a:t>
            </a:r>
            <a:r>
              <a:rPr lang="en-US" sz="4400" dirty="0">
                <a:latin typeface="Nikosh" panose="02000000000000000000" pitchFamily="2" charset="0"/>
                <a:cs typeface="Nikosh" panose="02000000000000000000" pitchFamily="2" charset="0"/>
              </a:rPr>
              <a:t>ি</a:t>
            </a:r>
            <a:r>
              <a:rPr lang="as-IN" sz="4400" dirty="0">
                <a:latin typeface="Nikosh" panose="02000000000000000000" pitchFamily="2" charset="0"/>
                <a:cs typeface="Nikosh" panose="02000000000000000000" pitchFamily="2" charset="0"/>
              </a:rPr>
              <a:t>ত</a:t>
            </a:r>
            <a:r>
              <a:rPr lang="en-US" sz="4400" dirty="0">
                <a:latin typeface="Nikosh" panose="02000000000000000000" pitchFamily="2" charset="0"/>
                <a:cs typeface="Nikosh" panose="02000000000000000000" pitchFamily="2" charset="0"/>
              </a:rPr>
              <a:t>ি </a:t>
            </a:r>
          </a:p>
        </p:txBody>
      </p:sp>
      <p:sp>
        <p:nvSpPr>
          <p:cNvPr id="8" name="Content Placeholder 7"/>
          <p:cNvSpPr>
            <a:spLocks noGrp="1"/>
          </p:cNvSpPr>
          <p:nvPr>
            <p:ph sz="quarter" idx="2"/>
          </p:nvPr>
        </p:nvSpPr>
        <p:spPr>
          <a:xfrm>
            <a:off x="0" y="2057400"/>
            <a:ext cx="9144000" cy="4800600"/>
          </a:xfrm>
          <a:blipFill>
            <a:blip r:embed="rId2"/>
            <a:tile tx="0" ty="0" sx="100000" sy="100000" flip="none" algn="tl"/>
          </a:blipFill>
        </p:spPr>
        <p:txBody>
          <a:bodyPr>
            <a:normAutofit/>
          </a:bodyPr>
          <a:lstStyle/>
          <a:p>
            <a:r>
              <a:rPr lang="en-US" sz="3200" dirty="0" smtClean="0">
                <a:solidFill>
                  <a:srgbClr val="CC9900"/>
                </a:solidFill>
              </a:rPr>
              <a:t>            </a:t>
            </a:r>
            <a:r>
              <a:rPr lang="en-US" sz="3200" dirty="0" err="1" smtClean="0">
                <a:solidFill>
                  <a:srgbClr val="FFFF00"/>
                </a:solidFill>
              </a:rPr>
              <a:t>মোঃ</a:t>
            </a:r>
            <a:r>
              <a:rPr lang="en-US" sz="3200" dirty="0" smtClean="0">
                <a:solidFill>
                  <a:srgbClr val="FFFF00"/>
                </a:solidFill>
              </a:rPr>
              <a:t> </a:t>
            </a:r>
            <a:r>
              <a:rPr lang="en-US" sz="3200" dirty="0" err="1" smtClean="0">
                <a:solidFill>
                  <a:srgbClr val="FFFF00"/>
                </a:solidFill>
              </a:rPr>
              <a:t>শাখাওয়াত</a:t>
            </a:r>
            <a:r>
              <a:rPr lang="en-US" sz="3200" dirty="0" smtClean="0">
                <a:solidFill>
                  <a:srgbClr val="FFFF00"/>
                </a:solidFill>
              </a:rPr>
              <a:t> </a:t>
            </a:r>
            <a:r>
              <a:rPr lang="en-US" sz="3200" dirty="0" err="1" smtClean="0">
                <a:solidFill>
                  <a:srgbClr val="FFFF00"/>
                </a:solidFill>
              </a:rPr>
              <a:t>হোসেন</a:t>
            </a:r>
            <a:endParaRPr lang="en-US" sz="3200" dirty="0" smtClean="0">
              <a:solidFill>
                <a:srgbClr val="FFFF00"/>
              </a:solidFill>
            </a:endParaRPr>
          </a:p>
          <a:p>
            <a:r>
              <a:rPr lang="en-US" sz="3200" dirty="0" smtClean="0">
                <a:solidFill>
                  <a:srgbClr val="FFFF00"/>
                </a:solidFill>
              </a:rPr>
              <a:t>            </a:t>
            </a:r>
            <a:r>
              <a:rPr lang="en-US" sz="3200" dirty="0" err="1" smtClean="0">
                <a:solidFill>
                  <a:srgbClr val="FFFF00"/>
                </a:solidFill>
              </a:rPr>
              <a:t>প্রভাষক</a:t>
            </a:r>
            <a:r>
              <a:rPr lang="en-US" sz="3200" dirty="0" smtClean="0">
                <a:solidFill>
                  <a:srgbClr val="FFFF00"/>
                </a:solidFill>
              </a:rPr>
              <a:t> (</a:t>
            </a:r>
            <a:r>
              <a:rPr lang="en-US" sz="3200" dirty="0" err="1" smtClean="0">
                <a:solidFill>
                  <a:srgbClr val="FFFF00"/>
                </a:solidFill>
              </a:rPr>
              <a:t>সমাজবিজ্ঞান</a:t>
            </a:r>
            <a:r>
              <a:rPr lang="en-US" sz="3200" dirty="0" smtClean="0">
                <a:solidFill>
                  <a:srgbClr val="FFFF00"/>
                </a:solidFill>
              </a:rPr>
              <a:t>)</a:t>
            </a:r>
          </a:p>
          <a:p>
            <a:r>
              <a:rPr lang="en-US" sz="3200" dirty="0" smtClean="0">
                <a:solidFill>
                  <a:srgbClr val="FFFF00"/>
                </a:solidFill>
              </a:rPr>
              <a:t>            </a:t>
            </a:r>
            <a:r>
              <a:rPr lang="en-US" sz="3200" dirty="0" err="1" smtClean="0">
                <a:solidFill>
                  <a:srgbClr val="FFFF00"/>
                </a:solidFill>
              </a:rPr>
              <a:t>খোশবাস</a:t>
            </a:r>
            <a:r>
              <a:rPr lang="en-US" sz="3200" dirty="0" smtClean="0">
                <a:solidFill>
                  <a:srgbClr val="FFFF00"/>
                </a:solidFill>
              </a:rPr>
              <a:t> </a:t>
            </a:r>
            <a:r>
              <a:rPr lang="en-US" sz="3200" dirty="0" err="1" smtClean="0">
                <a:solidFill>
                  <a:srgbClr val="FFFF00"/>
                </a:solidFill>
              </a:rPr>
              <a:t>উচ্চ</a:t>
            </a:r>
            <a:r>
              <a:rPr lang="en-US" sz="3200" dirty="0" smtClean="0">
                <a:solidFill>
                  <a:srgbClr val="FFFF00"/>
                </a:solidFill>
              </a:rPr>
              <a:t> </a:t>
            </a:r>
            <a:r>
              <a:rPr lang="en-US" sz="3200" dirty="0" err="1" smtClean="0">
                <a:solidFill>
                  <a:srgbClr val="FFFF00"/>
                </a:solidFill>
              </a:rPr>
              <a:t>বিদ্যালয়</a:t>
            </a:r>
            <a:r>
              <a:rPr lang="en-US" sz="3200" dirty="0" smtClean="0">
                <a:solidFill>
                  <a:srgbClr val="FFFF00"/>
                </a:solidFill>
              </a:rPr>
              <a:t> ও </a:t>
            </a:r>
            <a:r>
              <a:rPr lang="en-US" sz="3200" dirty="0" err="1" smtClean="0">
                <a:solidFill>
                  <a:srgbClr val="FFFF00"/>
                </a:solidFill>
              </a:rPr>
              <a:t>কলেজ</a:t>
            </a:r>
            <a:endParaRPr lang="en-US" sz="3200" dirty="0" smtClean="0">
              <a:solidFill>
                <a:srgbClr val="FFFF00"/>
              </a:solidFill>
            </a:endParaRPr>
          </a:p>
          <a:p>
            <a:r>
              <a:rPr lang="en-US" sz="3200" dirty="0" smtClean="0">
                <a:solidFill>
                  <a:srgbClr val="FFFF00"/>
                </a:solidFill>
              </a:rPr>
              <a:t>            </a:t>
            </a:r>
            <a:r>
              <a:rPr lang="en-US" sz="3200" dirty="0" err="1" smtClean="0">
                <a:solidFill>
                  <a:srgbClr val="FFFF00"/>
                </a:solidFill>
              </a:rPr>
              <a:t>খোশবাস</a:t>
            </a:r>
            <a:r>
              <a:rPr lang="en-US" sz="3200" dirty="0" smtClean="0">
                <a:solidFill>
                  <a:srgbClr val="FFFF00"/>
                </a:solidFill>
              </a:rPr>
              <a:t> ,</a:t>
            </a:r>
            <a:r>
              <a:rPr lang="en-US" sz="3200" dirty="0" err="1" smtClean="0">
                <a:solidFill>
                  <a:srgbClr val="FFFF00"/>
                </a:solidFill>
              </a:rPr>
              <a:t>বরুড়া,কুমিল্লা</a:t>
            </a:r>
            <a:r>
              <a:rPr lang="en-US" sz="3200" dirty="0" smtClean="0">
                <a:solidFill>
                  <a:srgbClr val="FFFF00"/>
                </a:solidFill>
              </a:rPr>
              <a:t>।</a:t>
            </a:r>
          </a:p>
          <a:p>
            <a:endParaRPr lang="en-US" sz="2800" dirty="0" smtClean="0">
              <a:solidFill>
                <a:srgbClr val="FF0066"/>
              </a:solidFill>
            </a:endParaRPr>
          </a:p>
          <a:p>
            <a:endParaRPr lang="en-US" sz="2800" dirty="0" smtClean="0">
              <a:solidFill>
                <a:srgbClr val="FF0066"/>
              </a:solidFill>
            </a:endParaRPr>
          </a:p>
          <a:p>
            <a:endParaRPr lang="en-US" sz="3200" dirty="0" smtClean="0"/>
          </a:p>
          <a:p>
            <a:endParaRPr lang="en-US" sz="3200" dirty="0" smtClean="0"/>
          </a:p>
          <a:p>
            <a:endParaRPr lang="en-US" sz="3200" dirty="0" smtClean="0"/>
          </a:p>
          <a:p>
            <a:endParaRPr lang="en-US" sz="3200" dirty="0"/>
          </a:p>
        </p:txBody>
      </p:sp>
      <p:pic>
        <p:nvPicPr>
          <p:cNvPr id="1026" name="Picture 2" descr="C:\Users\unicom\Pictures\Camera Roll\20201020_123429.jpg"/>
          <p:cNvPicPr>
            <a:picLocks noChangeAspect="1" noChangeArrowheads="1"/>
          </p:cNvPicPr>
          <p:nvPr/>
        </p:nvPicPr>
        <p:blipFill>
          <a:blip r:embed="rId3" cstate="print"/>
          <a:srcRect/>
          <a:stretch>
            <a:fillRect/>
          </a:stretch>
        </p:blipFill>
        <p:spPr bwMode="auto">
          <a:xfrm>
            <a:off x="7086600" y="0"/>
            <a:ext cx="2057400" cy="1981200"/>
          </a:xfrm>
          <a:prstGeom prst="rect">
            <a:avLst/>
          </a:prstGeom>
          <a:noFill/>
        </p:spPr>
      </p:pic>
    </p:spTree>
    <p:extLst>
      <p:ext uri="{BB962C8B-B14F-4D97-AF65-F5344CB8AC3E}">
        <p14:creationId xmlns="" xmlns:p14="http://schemas.microsoft.com/office/powerpoint/2010/main" val="3655208512"/>
      </p:ext>
    </p:extLst>
  </p:cSld>
  <p:clrMapOvr>
    <a:masterClrMapping/>
  </p:clrMapOvr>
  <p:transition advTm="12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752600"/>
          </a:xfrm>
          <a:blipFill>
            <a:blip r:embed="rId2"/>
            <a:tile tx="0" ty="0" sx="100000" sy="100000" flip="none" algn="tl"/>
          </a:blipFill>
          <a:ln/>
        </p:spPr>
        <p:style>
          <a:lnRef idx="0">
            <a:schemeClr val="accent2"/>
          </a:lnRef>
          <a:fillRef idx="3">
            <a:schemeClr val="accent2"/>
          </a:fillRef>
          <a:effectRef idx="3">
            <a:schemeClr val="accent2"/>
          </a:effectRef>
          <a:fontRef idx="minor">
            <a:schemeClr val="lt1"/>
          </a:fontRef>
        </p:style>
        <p:txBody>
          <a:bodyPr>
            <a:noAutofit/>
          </a:bodyPr>
          <a:lstStyle/>
          <a:p>
            <a:r>
              <a:rPr lang="bn-BD" sz="11500" b="1" i="1" dirty="0" smtClean="0">
                <a:solidFill>
                  <a:srgbClr val="CC6600"/>
                </a:solidFill>
                <a:latin typeface="NikoshBAN" pitchFamily="2" charset="0"/>
                <a:cs typeface="NikoshBAN" pitchFamily="2" charset="0"/>
              </a:rPr>
              <a:t>ধন্যবাদ </a:t>
            </a:r>
            <a:endParaRPr lang="en-US" sz="11500" b="1" i="1" dirty="0">
              <a:solidFill>
                <a:srgbClr val="CC6600"/>
              </a:solidFill>
              <a:latin typeface="NikoshBAN" pitchFamily="2" charset="0"/>
              <a:cs typeface="NikoshBAN" pitchFamily="2" charset="0"/>
            </a:endParaRPr>
          </a:p>
        </p:txBody>
      </p:sp>
      <p:pic>
        <p:nvPicPr>
          <p:cNvPr id="5122" name="Picture 2" descr="C:\Users\need\Desktop\BTT -2019\ICT B=23\r.jpg"/>
          <p:cNvPicPr>
            <a:picLocks noChangeAspect="1" noChangeArrowheads="1"/>
          </p:cNvPicPr>
          <p:nvPr/>
        </p:nvPicPr>
        <p:blipFill>
          <a:blip r:embed="rId3"/>
          <a:stretch>
            <a:fillRect/>
          </a:stretch>
        </p:blipFill>
        <p:spPr bwMode="auto">
          <a:xfrm>
            <a:off x="0" y="1752600"/>
            <a:ext cx="9144000" cy="51054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advClick="0">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2"/>
                                        </p:tgtEl>
                                        <p:attrNameLst>
                                          <p:attrName>style.visibility</p:attrName>
                                        </p:attrNameLst>
                                      </p:cBhvr>
                                      <p:to>
                                        <p:strVal val="visible"/>
                                      </p:to>
                                    </p:set>
                                    <p:anim calcmode="lin" valueType="num">
                                      <p:cBhvr additive="base">
                                        <p:cTn id="13" dur="500" fill="hold"/>
                                        <p:tgtEl>
                                          <p:spTgt spid="5122"/>
                                        </p:tgtEl>
                                        <p:attrNameLst>
                                          <p:attrName>ppt_x</p:attrName>
                                        </p:attrNameLst>
                                      </p:cBhvr>
                                      <p:tavLst>
                                        <p:tav tm="0">
                                          <p:val>
                                            <p:strVal val="#ppt_x"/>
                                          </p:val>
                                        </p:tav>
                                        <p:tav tm="100000">
                                          <p:val>
                                            <p:strVal val="#ppt_x"/>
                                          </p:val>
                                        </p:tav>
                                      </p:tavLst>
                                    </p:anim>
                                    <p:anim calcmode="lin" valueType="num">
                                      <p:cBhvr additive="base">
                                        <p:cTn id="14"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2209800"/>
          </a:xfrm>
          <a:solidFill>
            <a:srgbClr val="FFC000"/>
          </a:solidFill>
        </p:spPr>
        <p:txBody>
          <a:bodyPr>
            <a:normAutofit/>
          </a:bodyPr>
          <a:lstStyle/>
          <a:p>
            <a:r>
              <a:rPr lang="en-US" sz="8000" dirty="0" err="1" smtClean="0"/>
              <a:t>বিষয়</a:t>
            </a:r>
            <a:r>
              <a:rPr lang="en-US" sz="8000" dirty="0" smtClean="0"/>
              <a:t> </a:t>
            </a:r>
            <a:r>
              <a:rPr lang="en-US" sz="8000" dirty="0" err="1" smtClean="0"/>
              <a:t>পরিচিতি</a:t>
            </a:r>
            <a:endParaRPr lang="en-US" sz="8000" dirty="0"/>
          </a:p>
        </p:txBody>
      </p:sp>
      <p:sp>
        <p:nvSpPr>
          <p:cNvPr id="6" name="Content Placeholder 5"/>
          <p:cNvSpPr>
            <a:spLocks noGrp="1"/>
          </p:cNvSpPr>
          <p:nvPr>
            <p:ph sz="quarter" idx="4"/>
          </p:nvPr>
        </p:nvSpPr>
        <p:spPr>
          <a:xfrm>
            <a:off x="0" y="2174874"/>
            <a:ext cx="9143999" cy="4683125"/>
          </a:xfrm>
          <a:solidFill>
            <a:schemeClr val="accent6">
              <a:lumMod val="75000"/>
            </a:schemeClr>
          </a:solidFill>
        </p:spPr>
        <p:txBody>
          <a:bodyPr/>
          <a:lstStyle/>
          <a:p>
            <a:pPr>
              <a:buNone/>
            </a:pPr>
            <a:r>
              <a:rPr lang="en-US" dirty="0" smtClean="0"/>
              <a:t>                           </a:t>
            </a:r>
            <a:r>
              <a:rPr lang="en-US" sz="5400" dirty="0" err="1" smtClean="0"/>
              <a:t>সমাজবিজ্ঞান</a:t>
            </a:r>
            <a:r>
              <a:rPr lang="en-US" sz="5400" dirty="0" smtClean="0"/>
              <a:t> ২য় </a:t>
            </a:r>
            <a:r>
              <a:rPr lang="en-US" sz="5400" dirty="0" err="1" smtClean="0"/>
              <a:t>পত্র</a:t>
            </a:r>
            <a:r>
              <a:rPr lang="en-US" sz="5400" dirty="0" smtClean="0"/>
              <a:t> </a:t>
            </a:r>
          </a:p>
          <a:p>
            <a:pPr>
              <a:buNone/>
            </a:pPr>
            <a:r>
              <a:rPr lang="en-US" sz="5400" dirty="0" smtClean="0"/>
              <a:t>                   </a:t>
            </a:r>
            <a:r>
              <a:rPr lang="en-US" sz="5400" dirty="0" err="1" smtClean="0"/>
              <a:t>অধ্যায়</a:t>
            </a:r>
            <a:r>
              <a:rPr lang="en-US" sz="5400" dirty="0" smtClean="0"/>
              <a:t> ০১ </a:t>
            </a:r>
          </a:p>
          <a:p>
            <a:pPr>
              <a:buNone/>
            </a:pPr>
            <a:r>
              <a:rPr lang="en-US" sz="5400" dirty="0" smtClean="0"/>
              <a:t>                   </a:t>
            </a:r>
            <a:r>
              <a:rPr lang="en-US" sz="5400" dirty="0" err="1" smtClean="0"/>
              <a:t>পাঠ</a:t>
            </a:r>
            <a:r>
              <a:rPr lang="en-US" sz="5400" dirty="0" smtClean="0"/>
              <a:t>     ০১</a:t>
            </a:r>
            <a:endParaRPr lang="en-US" sz="5400" dirty="0"/>
          </a:p>
        </p:txBody>
      </p:sp>
    </p:spTree>
  </p:cSld>
  <p:clrMapOvr>
    <a:masterClrMapping/>
  </p:clrMapOvr>
  <p:transition>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blipFill>
            <a:blip r:embed="rId2"/>
            <a:tile tx="0" ty="0" sx="100000" sy="100000" flip="none" algn="tl"/>
          </a:blipFill>
        </p:spPr>
        <p:txBody>
          <a:bodyPr>
            <a:normAutofit/>
          </a:bodyPr>
          <a:lstStyle/>
          <a:p>
            <a:r>
              <a:rPr lang="en-US" sz="8000" dirty="0" err="1" smtClean="0"/>
              <a:t>আজকের</a:t>
            </a:r>
            <a:r>
              <a:rPr lang="en-US" sz="8000" dirty="0" smtClean="0"/>
              <a:t> </a:t>
            </a:r>
            <a:r>
              <a:rPr lang="en-US" sz="8000" dirty="0" err="1" smtClean="0"/>
              <a:t>পাঠ</a:t>
            </a:r>
            <a:r>
              <a:rPr lang="en-US" sz="8000" dirty="0" smtClean="0"/>
              <a:t> </a:t>
            </a:r>
            <a:endParaRPr lang="en-US" sz="8000" dirty="0"/>
          </a:p>
        </p:txBody>
      </p:sp>
      <p:sp>
        <p:nvSpPr>
          <p:cNvPr id="3" name="Content Placeholder 2"/>
          <p:cNvSpPr>
            <a:spLocks noGrp="1"/>
          </p:cNvSpPr>
          <p:nvPr>
            <p:ph idx="1"/>
          </p:nvPr>
        </p:nvSpPr>
        <p:spPr>
          <a:xfrm>
            <a:off x="0" y="1600200"/>
            <a:ext cx="9144000" cy="5257800"/>
          </a:xfrm>
          <a:blipFill>
            <a:blip r:embed="rId3"/>
            <a:tile tx="0" ty="0" sx="100000" sy="100000" flip="none" algn="tl"/>
          </a:blipFill>
        </p:spPr>
        <p:txBody>
          <a:bodyPr>
            <a:normAutofit/>
          </a:bodyPr>
          <a:lstStyle/>
          <a:p>
            <a:pPr>
              <a:buNone/>
            </a:pPr>
            <a:r>
              <a:rPr lang="en-US" sz="6000" dirty="0" smtClean="0"/>
              <a:t>  </a:t>
            </a:r>
            <a:r>
              <a:rPr lang="en-US" sz="6000" dirty="0" err="1" smtClean="0"/>
              <a:t>বাংলাদেশে</a:t>
            </a:r>
            <a:r>
              <a:rPr lang="en-US" sz="6000" dirty="0" smtClean="0"/>
              <a:t> </a:t>
            </a:r>
            <a:r>
              <a:rPr lang="en-US" sz="6000" dirty="0" err="1" smtClean="0"/>
              <a:t>সমাজবিজ্ঞান</a:t>
            </a:r>
            <a:r>
              <a:rPr lang="en-US" sz="6000" dirty="0" smtClean="0"/>
              <a:t> </a:t>
            </a:r>
            <a:r>
              <a:rPr lang="en-US" sz="6000" dirty="0" err="1" smtClean="0"/>
              <a:t>চর্চার</a:t>
            </a:r>
            <a:r>
              <a:rPr lang="en-US" sz="6000" dirty="0" smtClean="0"/>
              <a:t> </a:t>
            </a:r>
            <a:r>
              <a:rPr lang="en-US" sz="6000" dirty="0" err="1" smtClean="0"/>
              <a:t>বিকাশ</a:t>
            </a:r>
            <a:r>
              <a:rPr lang="en-US" sz="6000" dirty="0" smtClean="0"/>
              <a:t> ও </a:t>
            </a:r>
            <a:r>
              <a:rPr lang="en-US" sz="6000" dirty="0" err="1" smtClean="0"/>
              <a:t>পটভূমি</a:t>
            </a:r>
            <a:r>
              <a:rPr lang="en-US" sz="6000" dirty="0" smtClean="0"/>
              <a:t>।</a:t>
            </a:r>
            <a:endParaRPr lang="en-US" sz="6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CC6600"/>
          </a:solidFill>
        </p:spPr>
        <p:txBody>
          <a:bodyPr>
            <a:normAutofit/>
          </a:bodyPr>
          <a:lstStyle/>
          <a:p>
            <a:r>
              <a:rPr lang="en-US" sz="6000" dirty="0" smtClean="0">
                <a:solidFill>
                  <a:srgbClr val="FFFF00"/>
                </a:solidFill>
              </a:rPr>
              <a:t>এ </a:t>
            </a:r>
            <a:r>
              <a:rPr lang="en-US" sz="6000" dirty="0" err="1" smtClean="0">
                <a:solidFill>
                  <a:srgbClr val="FFFF00"/>
                </a:solidFill>
              </a:rPr>
              <a:t>পাঠ</a:t>
            </a:r>
            <a:r>
              <a:rPr lang="en-US" sz="6000" dirty="0" smtClean="0">
                <a:solidFill>
                  <a:srgbClr val="FFFF00"/>
                </a:solidFill>
              </a:rPr>
              <a:t> </a:t>
            </a:r>
            <a:r>
              <a:rPr lang="en-US" sz="6000" dirty="0" err="1" smtClean="0">
                <a:solidFill>
                  <a:srgbClr val="FFFF00"/>
                </a:solidFill>
              </a:rPr>
              <a:t>শেষে</a:t>
            </a:r>
            <a:r>
              <a:rPr lang="en-US" sz="6000" dirty="0" smtClean="0">
                <a:solidFill>
                  <a:srgbClr val="FFFF00"/>
                </a:solidFill>
              </a:rPr>
              <a:t> </a:t>
            </a:r>
            <a:r>
              <a:rPr lang="en-US" sz="6000" dirty="0" err="1" smtClean="0">
                <a:solidFill>
                  <a:srgbClr val="FFFF00"/>
                </a:solidFill>
              </a:rPr>
              <a:t>শিক্ষার্থীরা</a:t>
            </a:r>
            <a:r>
              <a:rPr lang="en-US" sz="6000" dirty="0" smtClean="0">
                <a:solidFill>
                  <a:srgbClr val="FFFF00"/>
                </a:solidFill>
              </a:rPr>
              <a:t>-</a:t>
            </a:r>
            <a:endParaRPr lang="en-US" sz="6000" dirty="0">
              <a:solidFill>
                <a:srgbClr val="FFFF00"/>
              </a:solidFill>
            </a:endParaRPr>
          </a:p>
        </p:txBody>
      </p:sp>
      <p:sp>
        <p:nvSpPr>
          <p:cNvPr id="3" name="Content Placeholder 2"/>
          <p:cNvSpPr>
            <a:spLocks noGrp="1"/>
          </p:cNvSpPr>
          <p:nvPr>
            <p:ph idx="1"/>
          </p:nvPr>
        </p:nvSpPr>
        <p:spPr>
          <a:xfrm>
            <a:off x="0" y="1219200"/>
            <a:ext cx="9144000" cy="5638800"/>
          </a:xfrm>
          <a:solidFill>
            <a:schemeClr val="tx2">
              <a:lumMod val="40000"/>
              <a:lumOff val="60000"/>
            </a:schemeClr>
          </a:solidFill>
        </p:spPr>
        <p:txBody>
          <a:bodyPr>
            <a:normAutofit/>
          </a:bodyPr>
          <a:lstStyle/>
          <a:p>
            <a:pPr>
              <a:buNone/>
            </a:pPr>
            <a:r>
              <a:rPr lang="en-US" sz="3600" dirty="0" smtClean="0"/>
              <a:t>                 </a:t>
            </a:r>
            <a:r>
              <a:rPr lang="en-US" dirty="0" err="1" smtClean="0"/>
              <a:t>বাংলাদেশে</a:t>
            </a:r>
            <a:r>
              <a:rPr lang="en-US" dirty="0" smtClean="0"/>
              <a:t> </a:t>
            </a:r>
            <a:r>
              <a:rPr lang="en-US" dirty="0" err="1" smtClean="0"/>
              <a:t>সমাজবিজ্ঞান</a:t>
            </a:r>
            <a:r>
              <a:rPr lang="en-US" dirty="0" smtClean="0"/>
              <a:t> </a:t>
            </a:r>
            <a:r>
              <a:rPr lang="en-US" dirty="0" err="1" smtClean="0"/>
              <a:t>চর্চার</a:t>
            </a:r>
            <a:r>
              <a:rPr lang="en-US" dirty="0" smtClean="0"/>
              <a:t> </a:t>
            </a:r>
            <a:r>
              <a:rPr lang="en-US" dirty="0" err="1" smtClean="0"/>
              <a:t>পটভূমি</a:t>
            </a:r>
            <a:r>
              <a:rPr lang="en-US" dirty="0" smtClean="0"/>
              <a:t>            </a:t>
            </a:r>
            <a:r>
              <a:rPr lang="en-US" dirty="0" err="1" smtClean="0"/>
              <a:t>বর্ণ্না</a:t>
            </a:r>
            <a:r>
              <a:rPr lang="en-US" dirty="0" smtClean="0"/>
              <a:t> </a:t>
            </a:r>
            <a:r>
              <a:rPr lang="en-US" dirty="0" err="1" smtClean="0"/>
              <a:t>করতে</a:t>
            </a:r>
            <a:r>
              <a:rPr lang="en-US" dirty="0" smtClean="0"/>
              <a:t> </a:t>
            </a:r>
            <a:r>
              <a:rPr lang="en-US" dirty="0" err="1" smtClean="0"/>
              <a:t>পারবে</a:t>
            </a:r>
            <a:r>
              <a:rPr lang="en-US" dirty="0" smtClean="0"/>
              <a:t>।</a:t>
            </a:r>
          </a:p>
          <a:p>
            <a:pPr>
              <a:buNone/>
            </a:pPr>
            <a:r>
              <a:rPr lang="en-US" dirty="0" smtClean="0"/>
              <a:t>                 </a:t>
            </a:r>
            <a:r>
              <a:rPr lang="en-US" dirty="0" err="1" smtClean="0"/>
              <a:t>বংলাদেশে</a:t>
            </a:r>
            <a:r>
              <a:rPr lang="en-US" dirty="0" smtClean="0"/>
              <a:t> </a:t>
            </a:r>
            <a:r>
              <a:rPr lang="en-US" dirty="0" err="1" smtClean="0"/>
              <a:t>সমাজবিজ্ঞান</a:t>
            </a:r>
            <a:r>
              <a:rPr lang="en-US" dirty="0" smtClean="0"/>
              <a:t> </a:t>
            </a:r>
            <a:r>
              <a:rPr lang="en-US" dirty="0" err="1" smtClean="0"/>
              <a:t>পাঠের</a:t>
            </a:r>
            <a:r>
              <a:rPr lang="en-US" dirty="0" smtClean="0"/>
              <a:t>         </a:t>
            </a:r>
            <a:r>
              <a:rPr lang="en-US" dirty="0" err="1" smtClean="0"/>
              <a:t>প্রয়োজনীয়তা</a:t>
            </a:r>
            <a:r>
              <a:rPr lang="en-US" dirty="0" smtClean="0"/>
              <a:t> </a:t>
            </a:r>
            <a:r>
              <a:rPr lang="en-US" dirty="0" err="1" smtClean="0"/>
              <a:t>ব্যাখ্যা</a:t>
            </a:r>
            <a:r>
              <a:rPr lang="en-US" dirty="0" smtClean="0"/>
              <a:t> </a:t>
            </a:r>
            <a:r>
              <a:rPr lang="en-US" dirty="0" err="1" smtClean="0"/>
              <a:t>করতে</a:t>
            </a:r>
            <a:r>
              <a:rPr lang="en-US" dirty="0" smtClean="0"/>
              <a:t> </a:t>
            </a:r>
            <a:r>
              <a:rPr lang="en-US" dirty="0" err="1" smtClean="0"/>
              <a:t>পারবে</a:t>
            </a:r>
            <a:r>
              <a:rPr lang="en-US" dirty="0" smtClean="0"/>
              <a:t> ।</a:t>
            </a:r>
          </a:p>
          <a:p>
            <a:pPr>
              <a:buNone/>
            </a:pPr>
            <a:r>
              <a:rPr lang="en-US" dirty="0" smtClean="0"/>
              <a:t>              </a:t>
            </a:r>
            <a:r>
              <a:rPr lang="en-US" dirty="0" err="1" smtClean="0"/>
              <a:t>বাংলাদেশে</a:t>
            </a:r>
            <a:r>
              <a:rPr lang="en-US" dirty="0" smtClean="0"/>
              <a:t> </a:t>
            </a:r>
            <a:r>
              <a:rPr lang="en-US" dirty="0" err="1" smtClean="0"/>
              <a:t>সমাজবিজ্ঞানের</a:t>
            </a:r>
            <a:r>
              <a:rPr lang="en-US" dirty="0" smtClean="0"/>
              <a:t> </a:t>
            </a:r>
            <a:r>
              <a:rPr lang="en-US" dirty="0" err="1" smtClean="0"/>
              <a:t>বিকাশধারা</a:t>
            </a:r>
            <a:r>
              <a:rPr lang="en-US" dirty="0" smtClean="0"/>
              <a:t> </a:t>
            </a:r>
          </a:p>
          <a:p>
            <a:pPr>
              <a:buNone/>
            </a:pPr>
            <a:r>
              <a:rPr lang="en-US" dirty="0" smtClean="0"/>
              <a:t>      </a:t>
            </a:r>
            <a:r>
              <a:rPr lang="en-US" dirty="0" err="1" smtClean="0"/>
              <a:t>বর্ণ্না</a:t>
            </a:r>
            <a:r>
              <a:rPr lang="en-US" dirty="0" smtClean="0"/>
              <a:t> </a:t>
            </a:r>
            <a:r>
              <a:rPr lang="en-US" dirty="0" err="1" smtClean="0"/>
              <a:t>করতে</a:t>
            </a:r>
            <a:r>
              <a:rPr lang="en-US" dirty="0" smtClean="0"/>
              <a:t> </a:t>
            </a:r>
            <a:r>
              <a:rPr lang="en-US" dirty="0" err="1" smtClean="0"/>
              <a:t>পারবে</a:t>
            </a:r>
            <a:r>
              <a:rPr lang="en-US" sz="3600" dirty="0" smtClean="0"/>
              <a:t>।</a:t>
            </a:r>
          </a:p>
          <a:p>
            <a:pPr>
              <a:buNone/>
            </a:pPr>
            <a:r>
              <a:rPr lang="en-US" sz="3600" dirty="0" smtClean="0"/>
              <a:t>          </a:t>
            </a:r>
            <a:r>
              <a:rPr lang="en-US" sz="3600" dirty="0" err="1" smtClean="0"/>
              <a:t>বাংলাদেশে</a:t>
            </a:r>
            <a:r>
              <a:rPr lang="en-US" sz="3600" dirty="0" smtClean="0"/>
              <a:t> </a:t>
            </a:r>
            <a:r>
              <a:rPr lang="en-US" sz="3600" dirty="0" err="1" smtClean="0"/>
              <a:t>সমাজবিজ্ঞান</a:t>
            </a:r>
            <a:r>
              <a:rPr lang="en-US" sz="3600" dirty="0" smtClean="0"/>
              <a:t> </a:t>
            </a:r>
            <a:r>
              <a:rPr lang="en-US" sz="3600" dirty="0" err="1" smtClean="0"/>
              <a:t>পাঠেরগুরুত্ব</a:t>
            </a:r>
            <a:r>
              <a:rPr lang="en-US" sz="3600" dirty="0" smtClean="0"/>
              <a:t> </a:t>
            </a:r>
          </a:p>
          <a:p>
            <a:pPr>
              <a:buNone/>
            </a:pPr>
            <a:r>
              <a:rPr lang="en-US" sz="3600" dirty="0" err="1" smtClean="0"/>
              <a:t>উপলদ্ধি</a:t>
            </a:r>
            <a:r>
              <a:rPr lang="en-US" sz="3600" dirty="0" smtClean="0"/>
              <a:t> </a:t>
            </a:r>
            <a:r>
              <a:rPr lang="en-US" sz="3600" dirty="0" err="1" smtClean="0"/>
              <a:t>করতে</a:t>
            </a:r>
            <a:r>
              <a:rPr lang="en-US" sz="3600" dirty="0" smtClean="0"/>
              <a:t> </a:t>
            </a:r>
            <a:r>
              <a:rPr lang="en-US" sz="3600" dirty="0" err="1" smtClean="0"/>
              <a:t>পারবে</a:t>
            </a:r>
            <a:r>
              <a:rPr lang="en-US" sz="3600" dirty="0" smtClean="0"/>
              <a:t>।</a:t>
            </a:r>
          </a:p>
          <a:p>
            <a:pPr>
              <a:buNone/>
            </a:pPr>
            <a:endParaRPr lang="en-US" sz="3600" dirty="0"/>
          </a:p>
        </p:txBody>
      </p:sp>
      <p:sp>
        <p:nvSpPr>
          <p:cNvPr id="4" name="Right Arrow 3"/>
          <p:cNvSpPr/>
          <p:nvPr/>
        </p:nvSpPr>
        <p:spPr>
          <a:xfrm>
            <a:off x="381000" y="12192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381000" y="23622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228600" y="34290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0" y="48006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accent4"/>
          </a:solidFill>
        </p:spPr>
        <p:txBody>
          <a:bodyPr>
            <a:normAutofit/>
          </a:bodyPr>
          <a:lstStyle/>
          <a:p>
            <a:r>
              <a:rPr lang="en-US" sz="5400" dirty="0" smtClean="0">
                <a:solidFill>
                  <a:srgbClr val="FFFF00"/>
                </a:solidFill>
              </a:rPr>
              <a:t>ড. </a:t>
            </a:r>
            <a:r>
              <a:rPr lang="en-US" sz="5400" dirty="0" err="1" smtClean="0">
                <a:solidFill>
                  <a:srgbClr val="FFFF00"/>
                </a:solidFill>
              </a:rPr>
              <a:t>এ.কে.নাজমুল</a:t>
            </a:r>
            <a:r>
              <a:rPr lang="en-US" sz="5400" dirty="0" smtClean="0">
                <a:solidFill>
                  <a:srgbClr val="FFFF00"/>
                </a:solidFill>
              </a:rPr>
              <a:t> </a:t>
            </a:r>
            <a:r>
              <a:rPr lang="en-US" sz="5400" dirty="0" err="1" smtClean="0">
                <a:solidFill>
                  <a:srgbClr val="FFFF00"/>
                </a:solidFill>
              </a:rPr>
              <a:t>করিম</a:t>
            </a:r>
            <a:endParaRPr lang="en-US" sz="5400" dirty="0">
              <a:solidFill>
                <a:srgbClr val="FFFF00"/>
              </a:solidFill>
            </a:endParaRPr>
          </a:p>
        </p:txBody>
      </p:sp>
      <p:sp>
        <p:nvSpPr>
          <p:cNvPr id="3" name="Content Placeholder 2"/>
          <p:cNvSpPr>
            <a:spLocks noGrp="1"/>
          </p:cNvSpPr>
          <p:nvPr>
            <p:ph idx="1"/>
          </p:nvPr>
        </p:nvSpPr>
        <p:spPr/>
        <p:txBody>
          <a:bodyPr/>
          <a:lstStyle/>
          <a:p>
            <a:endParaRPr lang="en-US"/>
          </a:p>
        </p:txBody>
      </p:sp>
      <p:pic>
        <p:nvPicPr>
          <p:cNvPr id="1026" name="Picture 2" descr="C:\Users\unicom\Pictures\Camera Roll\s4.jpg"/>
          <p:cNvPicPr>
            <a:picLocks noChangeAspect="1" noChangeArrowheads="1"/>
          </p:cNvPicPr>
          <p:nvPr/>
        </p:nvPicPr>
        <p:blipFill>
          <a:blip r:embed="rId2"/>
          <a:srcRect/>
          <a:stretch>
            <a:fillRect/>
          </a:stretch>
        </p:blipFill>
        <p:spPr bwMode="auto">
          <a:xfrm>
            <a:off x="0" y="1524000"/>
            <a:ext cx="8991600" cy="5334000"/>
          </a:xfrm>
          <a:prstGeom prst="rect">
            <a:avLst/>
          </a:prstGeom>
          <a:noFill/>
        </p:spPr>
      </p:pic>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blipFill>
            <a:blip r:embed="rId2"/>
            <a:tile tx="0" ty="0" sx="100000" sy="100000" flip="none" algn="tl"/>
          </a:blipFill>
        </p:spPr>
        <p:txBody>
          <a:bodyPr>
            <a:normAutofit/>
          </a:bodyPr>
          <a:lstStyle/>
          <a:p>
            <a:r>
              <a:rPr lang="en-US" sz="8000" dirty="0" err="1" smtClean="0">
                <a:solidFill>
                  <a:srgbClr val="002060"/>
                </a:solidFill>
              </a:rPr>
              <a:t>রঙ্গলাল</a:t>
            </a:r>
            <a:r>
              <a:rPr lang="en-US" sz="8000" dirty="0" smtClean="0">
                <a:solidFill>
                  <a:srgbClr val="002060"/>
                </a:solidFill>
              </a:rPr>
              <a:t> </a:t>
            </a:r>
            <a:r>
              <a:rPr lang="en-US" sz="8000" dirty="0" err="1" smtClean="0">
                <a:solidFill>
                  <a:srgbClr val="002060"/>
                </a:solidFill>
              </a:rPr>
              <a:t>সেন</a:t>
            </a:r>
            <a:endParaRPr lang="en-US" sz="8000" dirty="0">
              <a:solidFill>
                <a:srgbClr val="002060"/>
              </a:solidFill>
            </a:endParaRPr>
          </a:p>
        </p:txBody>
      </p:sp>
      <p:pic>
        <p:nvPicPr>
          <p:cNvPr id="2050" name="Picture 2" descr="C:\Users\unicom\Pictures\Camera Roll\s.jpg"/>
          <p:cNvPicPr>
            <a:picLocks noGrp="1" noChangeAspect="1" noChangeArrowheads="1"/>
          </p:cNvPicPr>
          <p:nvPr>
            <p:ph idx="1"/>
          </p:nvPr>
        </p:nvPicPr>
        <p:blipFill>
          <a:blip r:embed="rId3"/>
          <a:srcRect/>
          <a:stretch>
            <a:fillRect/>
          </a:stretch>
        </p:blipFill>
        <p:spPr bwMode="auto">
          <a:xfrm>
            <a:off x="0" y="1447800"/>
            <a:ext cx="8915400" cy="5410200"/>
          </a:xfrm>
          <a:prstGeom prst="rect">
            <a:avLst/>
          </a:prstGeom>
          <a:noFill/>
        </p:spPr>
      </p:pic>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blipFill>
            <a:blip r:embed="rId2"/>
            <a:tile tx="0" ty="0" sx="100000" sy="100000" flip="none" algn="tl"/>
          </a:blipFill>
        </p:spPr>
        <p:txBody>
          <a:bodyPr>
            <a:noAutofit/>
          </a:bodyPr>
          <a:lstStyle/>
          <a:p>
            <a:r>
              <a:rPr lang="en-US" sz="8800" dirty="0" err="1" smtClean="0">
                <a:solidFill>
                  <a:srgbClr val="002060"/>
                </a:solidFill>
              </a:rPr>
              <a:t>ড.অনুপম</a:t>
            </a:r>
            <a:r>
              <a:rPr lang="en-US" sz="8800" dirty="0" smtClean="0">
                <a:solidFill>
                  <a:srgbClr val="002060"/>
                </a:solidFill>
              </a:rPr>
              <a:t> </a:t>
            </a:r>
            <a:r>
              <a:rPr lang="en-US" sz="8800" dirty="0" err="1" smtClean="0">
                <a:solidFill>
                  <a:srgbClr val="002060"/>
                </a:solidFill>
              </a:rPr>
              <a:t>সেন</a:t>
            </a:r>
            <a:r>
              <a:rPr lang="en-US" sz="8800" dirty="0" smtClean="0">
                <a:solidFill>
                  <a:srgbClr val="002060"/>
                </a:solidFill>
              </a:rPr>
              <a:t> </a:t>
            </a:r>
            <a:endParaRPr lang="en-US" sz="8800" dirty="0">
              <a:solidFill>
                <a:srgbClr val="002060"/>
              </a:solidFill>
            </a:endParaRPr>
          </a:p>
        </p:txBody>
      </p:sp>
      <p:pic>
        <p:nvPicPr>
          <p:cNvPr id="2050" name="Picture 2" descr="C:\Users\unicom\Pictures\Camera Roll\1.jpg"/>
          <p:cNvPicPr>
            <a:picLocks noGrp="1" noChangeAspect="1" noChangeArrowheads="1"/>
          </p:cNvPicPr>
          <p:nvPr>
            <p:ph idx="1"/>
          </p:nvPr>
        </p:nvPicPr>
        <p:blipFill>
          <a:blip r:embed="rId3"/>
          <a:srcRect/>
          <a:stretch>
            <a:fillRect/>
          </a:stretch>
        </p:blipFill>
        <p:spPr bwMode="auto">
          <a:xfrm>
            <a:off x="0" y="1447800"/>
            <a:ext cx="8991600" cy="5410199"/>
          </a:xfrm>
          <a:prstGeom prst="rect">
            <a:avLst/>
          </a:prstGeom>
          <a:noFill/>
        </p:spPr>
      </p:pic>
    </p:spTree>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47800"/>
          </a:xfrm>
          <a:blipFill>
            <a:blip r:embed="rId2"/>
            <a:tile tx="0" ty="0" sx="100000" sy="100000" flip="none" algn="tl"/>
          </a:blipFill>
        </p:spPr>
        <p:txBody>
          <a:bodyPr/>
          <a:lstStyle/>
          <a:p>
            <a:r>
              <a:rPr lang="en-US" dirty="0" smtClean="0"/>
              <a:t> </a:t>
            </a:r>
            <a:r>
              <a:rPr lang="en-US" sz="8000" dirty="0" err="1" smtClean="0"/>
              <a:t>ক্লড</a:t>
            </a:r>
            <a:r>
              <a:rPr lang="en-US" sz="8000" dirty="0" smtClean="0"/>
              <a:t> </a:t>
            </a:r>
            <a:r>
              <a:rPr lang="en-US" sz="8000" dirty="0" err="1" smtClean="0"/>
              <a:t>লেভি</a:t>
            </a:r>
            <a:r>
              <a:rPr lang="en-US" sz="8000" dirty="0" smtClean="0"/>
              <a:t> </a:t>
            </a:r>
            <a:r>
              <a:rPr lang="en-US" sz="8000" dirty="0" err="1" smtClean="0"/>
              <a:t>ষ্ট্রস</a:t>
            </a:r>
            <a:endParaRPr lang="en-US" sz="8000" dirty="0"/>
          </a:p>
        </p:txBody>
      </p:sp>
      <p:pic>
        <p:nvPicPr>
          <p:cNvPr id="3074" name="Picture 2" descr="C:\Users\unicom\Pictures\Camera Roll\s3.jpg"/>
          <p:cNvPicPr>
            <a:picLocks noGrp="1" noChangeAspect="1" noChangeArrowheads="1"/>
          </p:cNvPicPr>
          <p:nvPr>
            <p:ph idx="1"/>
          </p:nvPr>
        </p:nvPicPr>
        <p:blipFill>
          <a:blip r:embed="rId3"/>
          <a:srcRect/>
          <a:stretch>
            <a:fillRect/>
          </a:stretch>
        </p:blipFill>
        <p:spPr bwMode="auto">
          <a:xfrm>
            <a:off x="0" y="1447800"/>
            <a:ext cx="9144000" cy="5410200"/>
          </a:xfrm>
          <a:prstGeom prst="rect">
            <a:avLst/>
          </a:prstGeom>
          <a:noFill/>
        </p:spPr>
      </p:pic>
    </p:spTree>
  </p:cSld>
  <p:clrMapOvr>
    <a:masterClrMapping/>
  </p:clrMapOvr>
  <p:transition>
    <p:wip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493</TotalTime>
  <Words>511</Words>
  <Application>Microsoft Office PowerPoint</Application>
  <PresentationFormat>On-screen Show (4:3)</PresentationFormat>
  <Paragraphs>89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               শিক্ষক পরিচিতি </vt:lpstr>
      <vt:lpstr>বিষয় পরিচিতি</vt:lpstr>
      <vt:lpstr>আজকের পাঠ </vt:lpstr>
      <vt:lpstr>এ পাঠ শেষে শিক্ষার্থীরা-</vt:lpstr>
      <vt:lpstr>ড. এ.কে.নাজমুল করিম</vt:lpstr>
      <vt:lpstr>রঙ্গলাল সেন</vt:lpstr>
      <vt:lpstr>ড.অনুপম সেন </vt:lpstr>
      <vt:lpstr> ক্লড লেভি ষ্ট্রস</vt:lpstr>
      <vt:lpstr>সমাজবিজ্ঞানের পটভূমি </vt:lpstr>
      <vt:lpstr>প্লেটো এবং এরিস্টটল </vt:lpstr>
      <vt:lpstr>বাংলাদেশে সমাজবিজ্ঞান চর্চার পটভূমি       ইউরোপের সমাজবিজ্ঞানের ধ্যানধারণা।   ব্রিটিশ উপনিবেশবাদ ।  ভারত-পাকিস্তানে সমাজবিজ্ঞান চর্চা।  বাংলাদেশে সমাজবিজ্ঞান চর্চা ।</vt:lpstr>
      <vt:lpstr>  বাংলাদেশে ও সমাজবিজ্ঞান চর্চার বিকাশ একদিনে ঘটেনি। এর পিছনে একটি সুদীর্ঘ ইতিহাস রয়েছে ---------------------</vt:lpstr>
      <vt:lpstr>The Practice of Sociology in Bangladesh বাংলাদেশে মানব সভ্যতার ইতিহাস  অতি সুপ্রাচীনকালের হলেও সমাজবিজ্ঞান চর্চার ইতিহাস খুব অল্প দিনের ।    কেননা ১৯১৭ সালে কলকাতা বিশ্ববিদ্যালয়ে সমাজবিজ্ঞান অধ্যয়ন শুরুর মাধ্যমে বাংলাদেশে সমাজবিজ্ঞান শিক্ষার    প্রাথমিক সূত্রপাত ঘটে ।আর ১৯২১সালে ঢাকা বিশ্ববিদ্যালয় প্রতিষ্ঠার মাধ্যমে বাংলাদেশে সমাজবিজ্ঞান চর্চা ও বিকাশে এক  নতুন অধ্যায় রচিত হয়।অর্থাৎ কলকাতা বিশ্ববিদ্যালয় ও ঢাকা বিশ্ববিদ্যালয়ের মাধ্যমে ভারতীয় উপমহাদেশে সমাজবিজ্ঞান চর্চার আনুষ্ঠানিক পথ সুগম হয়।    </vt:lpstr>
      <vt:lpstr>বাংলাদেশে সমাজবিজ্ঞান পাঠের  প্রয়োজনীয়তা –Importance of Studuying Sociology in Bangladesh</vt:lpstr>
      <vt:lpstr>সমাজের মানুষের আচার –অনুষ্ঠান  রীতিনীতি ,প্রথা –প্রতিষ্ঠান সম্পর্কে গভীর অনুধাবন ।</vt:lpstr>
      <vt:lpstr>৫০ দশকে সমাজবিজ্ঞান পাঠের  প্রাতিষ্ঠানিক  ভিত্তি স্থাপনের জন্য ইউনেস্কো বিশেষজ্ঞ মিশন ঢাকায় আসে।এ মিশনে নেতৃত্ব দেন প্রখ্যাত ফরাসি সামাজিক বিজ্ঞানি Claude Levi Straus (ক্লড লেভি স্ট্রস)। এ মিশনে লক্ষ্য ছিল ঢাকা বিশ্ববিদ্যালয়  সমাজবিজ্ঞান নামে নতুন বিভাগে সমাজবিজ্ঞান,সামাজিকমনোবিজ্ঞান শিক্ষার ব্যবস্থা করা ।এ লক্ষ্যকে সামনে রেখে বাংলাদেশেরপার্বত্য  চট্রগ্রাম ভ্রমণ করেন ।পার্বত্য চট্রগ্রামের বিভিন্ন ক্ষুদ্র   জাতীসত্তার জিবনধারা অবলোকন করে মুগ্ধ হন এবং  বাংলাদেশেকে সমাজবিজ্ঞান ও মাবনবিজ্ঞানের স্বর্গ বলে  মন্তব্য করেন ।  </vt:lpstr>
      <vt:lpstr>বাংলাদেশে সমাজবিজ্ঞানের চর্চা ও বিকাশে গুরুত্বপূর্ণ ব্যক্তিত্ব –মার্ক্সবাদী বাঙালি সমাজবিজ্ঞানী</vt:lpstr>
      <vt:lpstr>Slide 19</vt:lpstr>
      <vt:lpstr>ধন্যবাদ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স্বাগতম</dc:title>
  <dc:creator>unicom</dc:creator>
  <cp:lastModifiedBy>unicom</cp:lastModifiedBy>
  <cp:revision>66</cp:revision>
  <dcterms:created xsi:type="dcterms:W3CDTF">2020-10-27T07:22:58Z</dcterms:created>
  <dcterms:modified xsi:type="dcterms:W3CDTF">2020-12-23T13:26:02Z</dcterms:modified>
</cp:coreProperties>
</file>