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7" r:id="rId17"/>
    <p:sldId id="258" r:id="rId18"/>
    <p:sldId id="276" r:id="rId19"/>
    <p:sldId id="275" r:id="rId20"/>
    <p:sldId id="274" r:id="rId21"/>
    <p:sldId id="279" r:id="rId22"/>
    <p:sldId id="278" r:id="rId23"/>
    <p:sldId id="277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FA08E-0E49-40B0-B0B7-FB23CD702C3D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8F1FB-DD5C-48F8-97A3-05F73A01C5E7}">
      <dgm:prSet phldrT="[Text]"/>
      <dgm:spPr/>
      <dgm:t>
        <a:bodyPr/>
        <a:lstStyle/>
        <a:p>
          <a:r>
            <a:rPr lang="en-US" dirty="0" smtClean="0"/>
            <a:t>প্রশ্ন:</a:t>
          </a:r>
          <a:endParaRPr lang="en-US" dirty="0"/>
        </a:p>
      </dgm:t>
    </dgm:pt>
    <dgm:pt modelId="{DAC8030A-4892-4B36-8207-75D309FDFBD9}" type="parTrans" cxnId="{0B225BE5-9E5F-4BA9-B9F3-BDCD5D414A53}">
      <dgm:prSet/>
      <dgm:spPr/>
      <dgm:t>
        <a:bodyPr/>
        <a:lstStyle/>
        <a:p>
          <a:endParaRPr lang="en-US"/>
        </a:p>
      </dgm:t>
    </dgm:pt>
    <dgm:pt modelId="{78772D81-1D1D-4DF1-ADB9-B53F0419C139}" type="sibTrans" cxnId="{0B225BE5-9E5F-4BA9-B9F3-BDCD5D414A53}">
      <dgm:prSet/>
      <dgm:spPr/>
      <dgm:t>
        <a:bodyPr/>
        <a:lstStyle/>
        <a:p>
          <a:endParaRPr lang="en-US"/>
        </a:p>
      </dgm:t>
    </dgm:pt>
    <dgm:pt modelId="{8693078D-D56C-4BF5-8C3A-24962648785C}">
      <dgm:prSet phldrT="[Text]"/>
      <dgm:spPr/>
      <dgm:t>
        <a:bodyPr/>
        <a:lstStyle/>
        <a:p>
          <a:r>
            <a:rPr lang="en-US" dirty="0" smtClean="0"/>
            <a:t>ক্যাঙ্গারু ও সিংহ বললেই কোন কোন দেশের কথা মনে পড়ে ?</a:t>
          </a:r>
          <a:endParaRPr lang="en-US" dirty="0"/>
        </a:p>
      </dgm:t>
    </dgm:pt>
    <dgm:pt modelId="{D05FAA21-B496-4D9C-BC81-6F01E486DBD5}" type="parTrans" cxnId="{5E257F23-A1DD-4D07-AF83-370785C3CF68}">
      <dgm:prSet/>
      <dgm:spPr/>
      <dgm:t>
        <a:bodyPr/>
        <a:lstStyle/>
        <a:p>
          <a:endParaRPr lang="en-US"/>
        </a:p>
      </dgm:t>
    </dgm:pt>
    <dgm:pt modelId="{9AE58E30-CBED-4E79-AA8A-0231103DCDE7}" type="sibTrans" cxnId="{5E257F23-A1DD-4D07-AF83-370785C3CF68}">
      <dgm:prSet/>
      <dgm:spPr/>
      <dgm:t>
        <a:bodyPr/>
        <a:lstStyle/>
        <a:p>
          <a:endParaRPr lang="en-US"/>
        </a:p>
      </dgm:t>
    </dgm:pt>
    <dgm:pt modelId="{FF271C30-0F78-4FA9-A269-4C18CB8EA6A2}">
      <dgm:prSet phldrT="[Text]"/>
      <dgm:spPr/>
      <dgm:t>
        <a:bodyPr/>
        <a:lstStyle/>
        <a:p>
          <a:r>
            <a:rPr lang="en-US" dirty="0" smtClean="0"/>
            <a:t>উত্তর: </a:t>
          </a:r>
          <a:endParaRPr lang="en-US" dirty="0"/>
        </a:p>
      </dgm:t>
    </dgm:pt>
    <dgm:pt modelId="{04AC019A-C239-4165-A118-32BDE744D524}" type="parTrans" cxnId="{E20C34CF-E8ED-4B68-8CC8-34844CB19D9D}">
      <dgm:prSet/>
      <dgm:spPr/>
      <dgm:t>
        <a:bodyPr/>
        <a:lstStyle/>
        <a:p>
          <a:endParaRPr lang="en-US"/>
        </a:p>
      </dgm:t>
    </dgm:pt>
    <dgm:pt modelId="{FC30AAA1-5C53-458A-A22C-7D50B8921525}" type="sibTrans" cxnId="{E20C34CF-E8ED-4B68-8CC8-34844CB19D9D}">
      <dgm:prSet/>
      <dgm:spPr/>
      <dgm:t>
        <a:bodyPr/>
        <a:lstStyle/>
        <a:p>
          <a:endParaRPr lang="en-US"/>
        </a:p>
      </dgm:t>
    </dgm:pt>
    <dgm:pt modelId="{68023F81-FA61-4467-8366-76B1159B48AC}">
      <dgm:prSet phldrT="[Text]"/>
      <dgm:spPr/>
      <dgm:t>
        <a:bodyPr/>
        <a:lstStyle/>
        <a:p>
          <a:r>
            <a:rPr lang="en-US" dirty="0" smtClean="0"/>
            <a:t>ক্যাঙ্গারু বললেই মনে পড়ে অস্ট্রেলিয়ার কথা।আর সিংহ বললেই মনে পড়ে আফ্রিকার কথা।</a:t>
          </a:r>
          <a:endParaRPr lang="en-US" dirty="0"/>
        </a:p>
      </dgm:t>
    </dgm:pt>
    <dgm:pt modelId="{A9AB4CAF-E998-4FCC-93A6-5B82729179B0}" type="parTrans" cxnId="{B6946615-1020-4844-8997-9CD2CAD50E4D}">
      <dgm:prSet/>
      <dgm:spPr/>
      <dgm:t>
        <a:bodyPr/>
        <a:lstStyle/>
        <a:p>
          <a:endParaRPr lang="en-US"/>
        </a:p>
      </dgm:t>
    </dgm:pt>
    <dgm:pt modelId="{A9714DDD-8045-4486-A4EE-8E3693924541}" type="sibTrans" cxnId="{B6946615-1020-4844-8997-9CD2CAD50E4D}">
      <dgm:prSet/>
      <dgm:spPr/>
      <dgm:t>
        <a:bodyPr/>
        <a:lstStyle/>
        <a:p>
          <a:endParaRPr lang="en-US"/>
        </a:p>
      </dgm:t>
    </dgm:pt>
    <dgm:pt modelId="{DFC6AFF3-0C03-4542-BF45-1D44C1F84040}" type="pres">
      <dgm:prSet presAssocID="{612FA08E-0E49-40B0-B0B7-FB23CD702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CD7C6-A1BF-4234-B03E-7FD9A5204997}" type="pres">
      <dgm:prSet presAssocID="{BB28F1FB-DD5C-48F8-97A3-05F73A01C5E7}" presName="composite" presStyleCnt="0"/>
      <dgm:spPr/>
    </dgm:pt>
    <dgm:pt modelId="{107727E1-F2A2-4040-9955-80D8D239C603}" type="pres">
      <dgm:prSet presAssocID="{BB28F1FB-DD5C-48F8-97A3-05F73A01C5E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79631-38D1-4879-A2C2-43D534D0F48B}" type="pres">
      <dgm:prSet presAssocID="{BB28F1FB-DD5C-48F8-97A3-05F73A01C5E7}" presName="descendantText" presStyleLbl="alignAcc1" presStyleIdx="0" presStyleCnt="2" custLinFactNeighborX="-1996" custLinFactNeighborY="-47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C272F-5497-4E4A-B2A7-628E1C9C2E1A}" type="pres">
      <dgm:prSet presAssocID="{78772D81-1D1D-4DF1-ADB9-B53F0419C139}" presName="sp" presStyleCnt="0"/>
      <dgm:spPr/>
    </dgm:pt>
    <dgm:pt modelId="{F5BC2042-146F-4A20-82DC-DDE2B3B23DCE}" type="pres">
      <dgm:prSet presAssocID="{FF271C30-0F78-4FA9-A269-4C18CB8EA6A2}" presName="composite" presStyleCnt="0"/>
      <dgm:spPr/>
    </dgm:pt>
    <dgm:pt modelId="{6C35554A-7671-4709-87F5-7B782E0D37AB}" type="pres">
      <dgm:prSet presAssocID="{FF271C30-0F78-4FA9-A269-4C18CB8EA6A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CAD29-944F-46AF-9285-869BA5F0C510}" type="pres">
      <dgm:prSet presAssocID="{FF271C30-0F78-4FA9-A269-4C18CB8EA6A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57F23-A1DD-4D07-AF83-370785C3CF68}" srcId="{BB28F1FB-DD5C-48F8-97A3-05F73A01C5E7}" destId="{8693078D-D56C-4BF5-8C3A-24962648785C}" srcOrd="0" destOrd="0" parTransId="{D05FAA21-B496-4D9C-BC81-6F01E486DBD5}" sibTransId="{9AE58E30-CBED-4E79-AA8A-0231103DCDE7}"/>
    <dgm:cxn modelId="{3BB37C9E-5A50-4D0C-AF66-239CD8073ACF}" type="presOf" srcId="{68023F81-FA61-4467-8366-76B1159B48AC}" destId="{FFFCAD29-944F-46AF-9285-869BA5F0C510}" srcOrd="0" destOrd="0" presId="urn:microsoft.com/office/officeart/2005/8/layout/chevron2"/>
    <dgm:cxn modelId="{0B225BE5-9E5F-4BA9-B9F3-BDCD5D414A53}" srcId="{612FA08E-0E49-40B0-B0B7-FB23CD702C3D}" destId="{BB28F1FB-DD5C-48F8-97A3-05F73A01C5E7}" srcOrd="0" destOrd="0" parTransId="{DAC8030A-4892-4B36-8207-75D309FDFBD9}" sibTransId="{78772D81-1D1D-4DF1-ADB9-B53F0419C139}"/>
    <dgm:cxn modelId="{B6946615-1020-4844-8997-9CD2CAD50E4D}" srcId="{FF271C30-0F78-4FA9-A269-4C18CB8EA6A2}" destId="{68023F81-FA61-4467-8366-76B1159B48AC}" srcOrd="0" destOrd="0" parTransId="{A9AB4CAF-E998-4FCC-93A6-5B82729179B0}" sibTransId="{A9714DDD-8045-4486-A4EE-8E3693924541}"/>
    <dgm:cxn modelId="{100BFD2A-A40E-47E9-9D01-373EACDFC68D}" type="presOf" srcId="{612FA08E-0E49-40B0-B0B7-FB23CD702C3D}" destId="{DFC6AFF3-0C03-4542-BF45-1D44C1F84040}" srcOrd="0" destOrd="0" presId="urn:microsoft.com/office/officeart/2005/8/layout/chevron2"/>
    <dgm:cxn modelId="{E20C34CF-E8ED-4B68-8CC8-34844CB19D9D}" srcId="{612FA08E-0E49-40B0-B0B7-FB23CD702C3D}" destId="{FF271C30-0F78-4FA9-A269-4C18CB8EA6A2}" srcOrd="1" destOrd="0" parTransId="{04AC019A-C239-4165-A118-32BDE744D524}" sibTransId="{FC30AAA1-5C53-458A-A22C-7D50B8921525}"/>
    <dgm:cxn modelId="{2EA3D5C7-8891-4610-9C6B-57773A126662}" type="presOf" srcId="{BB28F1FB-DD5C-48F8-97A3-05F73A01C5E7}" destId="{107727E1-F2A2-4040-9955-80D8D239C603}" srcOrd="0" destOrd="0" presId="urn:microsoft.com/office/officeart/2005/8/layout/chevron2"/>
    <dgm:cxn modelId="{F3288014-D50B-4702-A1ED-936D6239E4A7}" type="presOf" srcId="{FF271C30-0F78-4FA9-A269-4C18CB8EA6A2}" destId="{6C35554A-7671-4709-87F5-7B782E0D37AB}" srcOrd="0" destOrd="0" presId="urn:microsoft.com/office/officeart/2005/8/layout/chevron2"/>
    <dgm:cxn modelId="{1438B98B-CEE1-4738-9A0F-844B82B1483E}" type="presOf" srcId="{8693078D-D56C-4BF5-8C3A-24962648785C}" destId="{25579631-38D1-4879-A2C2-43D534D0F48B}" srcOrd="0" destOrd="0" presId="urn:microsoft.com/office/officeart/2005/8/layout/chevron2"/>
    <dgm:cxn modelId="{48FD6E5D-72F1-4039-A159-DBAB1D919691}" type="presParOf" srcId="{DFC6AFF3-0C03-4542-BF45-1D44C1F84040}" destId="{A37CD7C6-A1BF-4234-B03E-7FD9A5204997}" srcOrd="0" destOrd="0" presId="urn:microsoft.com/office/officeart/2005/8/layout/chevron2"/>
    <dgm:cxn modelId="{BB951525-E286-4937-9AE2-3C8484FFBFA7}" type="presParOf" srcId="{A37CD7C6-A1BF-4234-B03E-7FD9A5204997}" destId="{107727E1-F2A2-4040-9955-80D8D239C603}" srcOrd="0" destOrd="0" presId="urn:microsoft.com/office/officeart/2005/8/layout/chevron2"/>
    <dgm:cxn modelId="{000E3CC7-88FE-441D-991A-A4AF38F78476}" type="presParOf" srcId="{A37CD7C6-A1BF-4234-B03E-7FD9A5204997}" destId="{25579631-38D1-4879-A2C2-43D534D0F48B}" srcOrd="1" destOrd="0" presId="urn:microsoft.com/office/officeart/2005/8/layout/chevron2"/>
    <dgm:cxn modelId="{B40C159B-4BD5-4E38-BA26-F10542A71912}" type="presParOf" srcId="{DFC6AFF3-0C03-4542-BF45-1D44C1F84040}" destId="{6D8C272F-5497-4E4A-B2A7-628E1C9C2E1A}" srcOrd="1" destOrd="0" presId="urn:microsoft.com/office/officeart/2005/8/layout/chevron2"/>
    <dgm:cxn modelId="{598CD4CC-22C0-453D-A5CE-D1D31E736592}" type="presParOf" srcId="{DFC6AFF3-0C03-4542-BF45-1D44C1F84040}" destId="{F5BC2042-146F-4A20-82DC-DDE2B3B23DCE}" srcOrd="2" destOrd="0" presId="urn:microsoft.com/office/officeart/2005/8/layout/chevron2"/>
    <dgm:cxn modelId="{21827E13-13AD-44BE-8EA3-B089396A41B0}" type="presParOf" srcId="{F5BC2042-146F-4A20-82DC-DDE2B3B23DCE}" destId="{6C35554A-7671-4709-87F5-7B782E0D37AB}" srcOrd="0" destOrd="0" presId="urn:microsoft.com/office/officeart/2005/8/layout/chevron2"/>
    <dgm:cxn modelId="{F843C324-E531-455A-9363-FF1ECD704549}" type="presParOf" srcId="{F5BC2042-146F-4A20-82DC-DDE2B3B23DCE}" destId="{FFFCAD29-944F-46AF-9285-869BA5F0C5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727E1-F2A2-4040-9955-80D8D239C603}">
      <dsp:nvSpPr>
        <dsp:cNvPr id="0" name=""/>
        <dsp:cNvSpPr/>
      </dsp:nvSpPr>
      <dsp:spPr>
        <a:xfrm rot="5400000">
          <a:off x="-186545" y="186675"/>
          <a:ext cx="1243633" cy="870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প্রশ্ন:</a:t>
          </a:r>
          <a:endParaRPr lang="en-US" sz="2000" kern="1200" dirty="0"/>
        </a:p>
      </dsp:txBody>
      <dsp:txXfrm rot="-5400000">
        <a:off x="1" y="435402"/>
        <a:ext cx="870543" cy="373090"/>
      </dsp:txXfrm>
    </dsp:sp>
    <dsp:sp modelId="{25579631-38D1-4879-A2C2-43D534D0F48B}">
      <dsp:nvSpPr>
        <dsp:cNvPr id="0" name=""/>
        <dsp:cNvSpPr/>
      </dsp:nvSpPr>
      <dsp:spPr>
        <a:xfrm rot="5400000">
          <a:off x="3971437" y="-3246634"/>
          <a:ext cx="808361" cy="7301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ক্যাঙ্গারু ও সিংহ বললেই কোন কোন দেশের কথা মনে পড়ে ?</a:t>
          </a:r>
          <a:endParaRPr lang="en-US" sz="2100" kern="1200" dirty="0"/>
        </a:p>
      </dsp:txBody>
      <dsp:txXfrm rot="-5400000">
        <a:off x="724803" y="39461"/>
        <a:ext cx="7262169" cy="729439"/>
      </dsp:txXfrm>
    </dsp:sp>
    <dsp:sp modelId="{6C35554A-7671-4709-87F5-7B782E0D37AB}">
      <dsp:nvSpPr>
        <dsp:cNvPr id="0" name=""/>
        <dsp:cNvSpPr/>
      </dsp:nvSpPr>
      <dsp:spPr>
        <a:xfrm rot="5400000">
          <a:off x="-186545" y="1169146"/>
          <a:ext cx="1243633" cy="870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উত্তর: </a:t>
          </a:r>
          <a:endParaRPr lang="en-US" sz="2000" kern="1200" dirty="0"/>
        </a:p>
      </dsp:txBody>
      <dsp:txXfrm rot="-5400000">
        <a:off x="1" y="1417873"/>
        <a:ext cx="870543" cy="373090"/>
      </dsp:txXfrm>
    </dsp:sp>
    <dsp:sp modelId="{FFFCAD29-944F-46AF-9285-869BA5F0C510}">
      <dsp:nvSpPr>
        <dsp:cNvPr id="0" name=""/>
        <dsp:cNvSpPr/>
      </dsp:nvSpPr>
      <dsp:spPr>
        <a:xfrm rot="5400000">
          <a:off x="4117177" y="-2264033"/>
          <a:ext cx="808361" cy="7301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ক্যাঙ্গারু বললেই মনে পড়ে অস্ট্রেলিয়ার কথা।আর সিংহ বললেই মনে পড়ে আফ্রিকার কথা।</a:t>
          </a:r>
          <a:endParaRPr lang="en-US" sz="2100" kern="1200" dirty="0"/>
        </a:p>
      </dsp:txBody>
      <dsp:txXfrm rot="-5400000">
        <a:off x="870543" y="1022062"/>
        <a:ext cx="7262169" cy="72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9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8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15E7-B85A-4BAC-BEA1-205CF1A56CD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7207-A909-40ED-995D-76087AD9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478" y="503583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he time new roman"/>
              </a:rPr>
              <a:t>শুভেচ্ছা ও স্বাগত</a:t>
            </a:r>
            <a:endParaRPr lang="en-US" sz="4000" b="1" dirty="0">
              <a:latin typeface="The 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>
          <a:xfrm>
            <a:off x="2597427" y="1357396"/>
            <a:ext cx="6798365" cy="4400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73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5227318" y="450573"/>
            <a:ext cx="3267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একক কাজ: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9" r="66601"/>
          <a:stretch/>
        </p:blipFill>
        <p:spPr>
          <a:xfrm>
            <a:off x="6042992" y="1258958"/>
            <a:ext cx="2438400" cy="234276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22631469"/>
              </p:ext>
            </p:extLst>
          </p:nvPr>
        </p:nvGraphicFramePr>
        <p:xfrm>
          <a:off x="3370470" y="3670853"/>
          <a:ext cx="8172174" cy="222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r="21162"/>
          <a:stretch/>
        </p:blipFill>
        <p:spPr>
          <a:xfrm>
            <a:off x="291548" y="238539"/>
            <a:ext cx="24384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8086" y="768627"/>
            <a:ext cx="31790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শিক্ষকের আদর্শ পাঠ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1842052"/>
            <a:ext cx="7977809" cy="4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60" y="3271009"/>
            <a:ext cx="8844170" cy="225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898041"/>
            <a:ext cx="9448800" cy="25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3591" r="47638" b="28584"/>
          <a:stretch/>
        </p:blipFill>
        <p:spPr>
          <a:xfrm>
            <a:off x="503582" y="490331"/>
            <a:ext cx="10137913" cy="4227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2" y="4890051"/>
            <a:ext cx="9733308" cy="10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965" y="3246782"/>
            <a:ext cx="29867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শিক্ষার্থীর নিরব পাঠ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8"/>
          <a:stretch/>
        </p:blipFill>
        <p:spPr>
          <a:xfrm>
            <a:off x="5007371" y="1979442"/>
            <a:ext cx="5410791" cy="32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1738" y="755374"/>
            <a:ext cx="567174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এসো আমরা নতুন শব্দের অর্থগুলো জেনে নিই।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82" y="1683027"/>
            <a:ext cx="1912809" cy="107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33599" y="1881809"/>
            <a:ext cx="6655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সম্ভার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42922" y="2107096"/>
            <a:ext cx="288572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বিভিন্ন উপাদান, বিভিন্ন উপাদান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22391" r="15990" b="11521"/>
          <a:stretch/>
        </p:blipFill>
        <p:spPr>
          <a:xfrm>
            <a:off x="4147930" y="3087755"/>
            <a:ext cx="1802296" cy="100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27583" y="3458817"/>
            <a:ext cx="69442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অপার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9183" y="3498573"/>
            <a:ext cx="133882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অগাধ, অসীম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5" y="4587667"/>
            <a:ext cx="2036893" cy="125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815548" y="5340626"/>
            <a:ext cx="10326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বিলুপ্তপ্রায়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5930" y="5128592"/>
            <a:ext cx="170431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যা লোপ পেয়েছে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6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772421" y="1913138"/>
            <a:ext cx="194155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জোড়ায় কাজ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22" y="991427"/>
            <a:ext cx="2439021" cy="2440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8556" y="4161182"/>
            <a:ext cx="77171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রয়েল , ভয়ঙ্কর , অমূল্য ও প্রকৃতি দিয়ে একটি করে বাক্য তৈরি কর।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373217" y="1881809"/>
            <a:ext cx="19723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0521" y="702364"/>
            <a:ext cx="50818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চলো আমরা আরও কিছু ছবি দেখি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8" y="2501603"/>
            <a:ext cx="3962399" cy="2752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97" y="2610679"/>
            <a:ext cx="4224137" cy="2637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31235" y="1722783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শকুন উড়ে বেড়ায় আকাশের অনেক উপরে।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8383" y="542014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এরা বাসা করে গাছের ডালে।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8606" y="5470700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মানুষের পক্ষে যা ক্ষতিকর,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581" y="5857462"/>
            <a:ext cx="573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সেইসব আর্বজনা শকুণ খায় এবঙ এবং পরিবেশকে পরিচ্ছন্ন রাখে।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80574" y="1972125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এদের চিত্রা হরিণ বলে।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04383" y="5539408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এদের গায়ে ফোঁটা ফোঁটা সাদা দাগ থাকে।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/>
          <a:stretch/>
        </p:blipFill>
        <p:spPr>
          <a:xfrm>
            <a:off x="3087757" y="1696278"/>
            <a:ext cx="5804454" cy="373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17844" y="543339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এক সময় সুন্দরবনে প্রচুর গণ্ডার ছিল,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08173" y="5658678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ছিল হাতি , ছিল বুনো শুয়োর।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30086" y="1044473"/>
            <a:ext cx="599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দেশের রাঙামাটি আর বান্দরবানের জঙ্গলে হাতি দেখতে পাওয়া যায়।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5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3688" y="649356"/>
            <a:ext cx="5500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এসো যুক্তবর্ণ গুলো ভেঙে দেখি।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127513" y="1934818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ক্ষমা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87757" y="2756452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সুন্দর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08243" y="3670853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সম্ভার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34748" y="449248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ধ্বংস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14261" y="5208104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সঙ্গে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1026" y="1881809"/>
            <a:ext cx="466794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ক্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40627" y="1895060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2991" y="1881810"/>
            <a:ext cx="344966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ষ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1881809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শিক্ষা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4036" y="2782957"/>
            <a:ext cx="335348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ন্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7131" y="28359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9983" y="2809461"/>
            <a:ext cx="338554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দ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57391" y="2875723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আনন্দ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44278" y="3657600"/>
            <a:ext cx="34657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ম্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1113" y="3617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3722" y="3737113"/>
            <a:ext cx="391454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ভ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11617" y="373711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সম্ভ্রান্ত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744278" y="4452731"/>
            <a:ext cx="32092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ধ্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261112" y="43997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950226" y="4545495"/>
            <a:ext cx="32092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ব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44278" y="5261112"/>
            <a:ext cx="36420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ঙ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327374" y="530086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63478" y="5327374"/>
            <a:ext cx="34817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গ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997148" y="4810539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ধ্বনি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997148" y="5406888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মঙ্গল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63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0713" y="1431235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শিক্ষক পরিচিতি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989983" y="3193774"/>
            <a:ext cx="53758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মোছা: আকলিমা খাতুন</a:t>
            </a:r>
          </a:p>
          <a:p>
            <a:r>
              <a:rPr lang="en-US" sz="2400" dirty="0" smtClean="0"/>
              <a:t>সহকারি শিক্ষক</a:t>
            </a:r>
          </a:p>
          <a:p>
            <a:r>
              <a:rPr lang="en-US" sz="2400" dirty="0" smtClean="0"/>
              <a:t>রায়পুর সরকারি প্রাথমিক বিদ্যালয়</a:t>
            </a:r>
          </a:p>
          <a:p>
            <a:r>
              <a:rPr lang="en-US" sz="2400" dirty="0" smtClean="0"/>
              <a:t>রায়পুর , গাংনী, মেহেরপুর।</a:t>
            </a:r>
          </a:p>
          <a:p>
            <a:r>
              <a:rPr lang="en-US" sz="2400" dirty="0" smtClean="0"/>
              <a:t>মোবাইল : ০১৭৩৫৮৯৭২০১</a:t>
            </a:r>
          </a:p>
          <a:p>
            <a:r>
              <a:rPr lang="en-US" sz="2400" dirty="0" smtClean="0"/>
              <a:t>E-mail: aklimameherpur2012@gmail.com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5168348" y="1775790"/>
            <a:ext cx="251791" cy="36973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16556" y="1855304"/>
            <a:ext cx="238539" cy="3644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664766" y="1815549"/>
            <a:ext cx="198783" cy="3631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7343" r="25266" b="55362"/>
          <a:stretch/>
        </p:blipFill>
        <p:spPr>
          <a:xfrm>
            <a:off x="530087" y="1828798"/>
            <a:ext cx="3853295" cy="3737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28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1513" y="569843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দলীয় কাজ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8" y="1356690"/>
            <a:ext cx="5552660" cy="2905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2869" y="4678018"/>
            <a:ext cx="807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দেশের জন্য পশুপাখি , জীবজন্তু কী উপকার করে তা নিজের ভাষায় লেখ।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27653" y="4717775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‘ক’ দল 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93913" y="5340626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‘খ’ দল: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93843" y="5261113"/>
            <a:ext cx="9799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অস্ট্রেলিয়া , বৃক্ষ, জীবজন্তু ও পরিমন্ডল এই যুক্তবর্ণ গুলো ভেঙে নতুন শব্দসহ বাক্য তৈরি </a:t>
            </a:r>
          </a:p>
          <a:p>
            <a:r>
              <a:rPr lang="en-US" sz="2800" dirty="0" smtClean="0"/>
              <a:t>করি।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2974" y="530087"/>
            <a:ext cx="9669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মূল্যায়ণ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60104" y="1298712"/>
            <a:ext cx="601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ঘরের ভিতরের শব্দগুলো খালি জায়গায় বসিয়ে বাক্য তৈরি করি।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382" y="2319130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ক. বাংলাদেশ ............সৌন্দর্য্যে ভরপুর।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58887" y="2941983"/>
            <a:ext cx="470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খ. প্রকৃতির অপার ............. সমুদ্রের নিচে রয়েছে।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25148" y="3538330"/>
            <a:ext cx="668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গ. বাংলাদেশের নামের সংগে জড়িয়ে আছে ................. বেঙ্গল টাইগার।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92691" y="4198491"/>
            <a:ext cx="541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ঘ. বাঘ দেখতে যেমন সুন্দর তেমনি আবার ..................।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7669" y="4837044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ঙ. শকুন বাংলাদেশে এখন ............. পাখি।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7425" y="5446644"/>
            <a:ext cx="5298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চ</a:t>
            </a:r>
            <a:r>
              <a:rPr lang="en-US" sz="3200" dirty="0" smtClean="0"/>
              <a:t>.</a:t>
            </a:r>
            <a:r>
              <a:rPr lang="en-US" sz="2400" dirty="0" smtClean="0"/>
              <a:t> রয়েল বেঙ্গল টাইগার বাংলাদেশের ............... সম্পদ।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48487" y="1780184"/>
            <a:ext cx="447109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অমূল্য  অপার  সম্ভার  রয়েল  ভয়ঙ্কর  বিলুপ্তপ্রায়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3617" y="226612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অপার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3948" y="2849218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সম্ভার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59161" y="3423454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রয়েল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9825" y="412142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ভয়ঙ্কর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3305" y="4731026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বিলুপ্তপ্রায়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56243" y="5433391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অমূল্য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14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1357" y="808383"/>
            <a:ext cx="141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মূল্যায়ণ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180522" y="1736035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নিচের প্রশ্নগুলোর উত্তর বলি ও লিখি।</a:t>
            </a:r>
            <a:endParaRPr lang="en-US" sz="3200" dirty="0"/>
          </a:p>
        </p:txBody>
      </p:sp>
      <p:sp>
        <p:nvSpPr>
          <p:cNvPr id="7" name="TextBox 8"/>
          <p:cNvSpPr txBox="1"/>
          <p:nvPr/>
        </p:nvSpPr>
        <p:spPr>
          <a:xfrm>
            <a:off x="3337712" y="2634734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ক. বিভিন্ন ধরনের বাঘ সম্পর্কে তুমি যা জান লেখ।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19061" y="3339549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খ. শকুন কীভাবে মানুষের উপকার করে?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4568" y="4132229"/>
            <a:ext cx="566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গ. কোন প্রাণীর গায়ে ফোঁটা ফোঁটা সাদা দাগ ও বড় শিং আছে?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91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6556" y="980661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বাড়ির কাজ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3140" r="9046" b="35124"/>
          <a:stretch/>
        </p:blipFill>
        <p:spPr>
          <a:xfrm>
            <a:off x="3803374" y="1683026"/>
            <a:ext cx="3220278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3027" y="4611756"/>
            <a:ext cx="880080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পশুপাখি জীবজন্তু না থাকলে প্রকৃতির কী বিপর্যয় ঘটবে বলে তোমার মনে হয়? তা লিখে আনবে।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3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8330" y="768626"/>
            <a:ext cx="4631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আজকের মত সবাইকে ধন্যবাদ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5" y="2114020"/>
            <a:ext cx="8984974" cy="353110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27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8278" y="563881"/>
            <a:ext cx="23986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পাঠ পরিচিতি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616511" y="2208896"/>
            <a:ext cx="59218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শ্রেণি: ৫ম</a:t>
            </a:r>
          </a:p>
          <a:p>
            <a:r>
              <a:rPr lang="en-US" sz="3200" dirty="0" smtClean="0"/>
              <a:t>বিষয় : বাংলা</a:t>
            </a:r>
          </a:p>
          <a:p>
            <a:r>
              <a:rPr lang="en-US" sz="3200" dirty="0" smtClean="0"/>
              <a:t>পাঠ শিরোনাম : সুন্দরবনের প্রাণী</a:t>
            </a:r>
          </a:p>
          <a:p>
            <a:r>
              <a:rPr lang="en-US" sz="3200" dirty="0" smtClean="0"/>
              <a:t>পাঠ্যাংশ : বাংলাদেশের দক্ষিণে............বিলুপ্তির</a:t>
            </a:r>
          </a:p>
          <a:p>
            <a:r>
              <a:rPr lang="en-US" sz="3200" dirty="0" smtClean="0"/>
              <a:t> হাত থেকে বাঁচাতে হবে।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5153891" y="2022763"/>
            <a:ext cx="346364" cy="3020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876799" y="1953491"/>
            <a:ext cx="318655" cy="3020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4558144" y="2008909"/>
            <a:ext cx="308819" cy="3004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1313" r="6633" b="3838"/>
          <a:stretch/>
        </p:blipFill>
        <p:spPr bwMode="auto">
          <a:xfrm>
            <a:off x="1284649" y="1963769"/>
            <a:ext cx="2454249" cy="29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pic>
        <p:nvPicPr>
          <p:cNvPr id="2" name="সুন্দরবনের বন্যপ্রাণী -Wildlife of the Sundarbans- by Nature and Life Found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071" y="1223681"/>
            <a:ext cx="11429999" cy="4565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1" y="443753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চলো আমরা একটা ভিডিও দেখি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14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7773" y="2981739"/>
            <a:ext cx="27286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সুন্দরবনের প্রাণী</a:t>
            </a:r>
            <a:endParaRPr lang="en-US" sz="40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4" y="2372139"/>
            <a:ext cx="2238997" cy="319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33" y="2398643"/>
            <a:ext cx="2093224" cy="318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3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09539" y="509538"/>
            <a:ext cx="6682897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L-Shape 4"/>
          <p:cNvSpPr/>
          <p:nvPr/>
        </p:nvSpPr>
        <p:spPr>
          <a:xfrm rot="10800000">
            <a:off x="5666508" y="0"/>
            <a:ext cx="6525491" cy="6682895"/>
          </a:xfrm>
          <a:prstGeom prst="corner">
            <a:avLst>
              <a:gd name="adj1" fmla="val 3474"/>
              <a:gd name="adj2" fmla="val 32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32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36104" y="616889"/>
            <a:ext cx="21070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শিখনফল :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99791" y="4651514"/>
            <a:ext cx="7222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১.৩.৬ শুদ্ধ উচ্চারণে প্রশ্ন করতে ও উত্তর দিতে পারবে 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07026" y="715618"/>
            <a:ext cx="76465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এই পাঠ শেষে শিক্ষার্থীরা যা অর্জন করতে পারবে ......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80660" y="2690192"/>
            <a:ext cx="92765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পড়া 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07026" y="1643270"/>
            <a:ext cx="79528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২.৭ বাংলাদেশের</a:t>
            </a:r>
            <a:r>
              <a:rPr lang="en-US" sz="3200" dirty="0" smtClean="0"/>
              <a:t> প্রাকৃতিক বৈচিত্র বিষয়ে বর্ণনা পড়ে বুঝতে পারবে।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7164" y="3750365"/>
            <a:ext cx="10246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‡jLv :</a:t>
            </a:r>
            <a:endParaRPr lang="en-US" sz="3200" b="1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6783" y="2637184"/>
            <a:ext cx="85940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১.৫ পাঠ ও পাঠ বর্হিভূত শব্দ দিয়ে নতুন নতুন বাক্য গঠন করতে পারবে।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0765" y="3657600"/>
            <a:ext cx="79248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১.৪ যুক্তব্যঞ্জন ভাঙতে ও নতুন শব্দ গঠন করতে পারবে।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3669" y="1630018"/>
            <a:ext cx="8226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বলা :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1948070" y="1736035"/>
            <a:ext cx="1126433" cy="410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01077" y="2756452"/>
            <a:ext cx="1086680" cy="410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093844" y="3856383"/>
            <a:ext cx="978408" cy="39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0104" y="490330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নিচের ছবি গুলো লক্ষ্য করি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97218" y="583098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ছবিতে আমরা কি দেখতে পাচ্ছি?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9" y="1461848"/>
            <a:ext cx="5168348" cy="3807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4" y="1497496"/>
            <a:ext cx="5466758" cy="381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2314" y="5830956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ছবিতে আমরা সুন্দরবনের ছবি দেখতে পাচ্ছি।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7895" y="5433392"/>
            <a:ext cx="443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সমুদ্রের কোল ঘেঁষে গড়ে উঠেছে এই বিশাল বন।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6487" y="5459896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এই বনে আছে কেওড়া ও সুন্দরী গাছ সহ নানা প্রজাতির গাছ।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5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20" y="1594402"/>
            <a:ext cx="5722040" cy="379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69774" y="530086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সুন্দরবনে বাস করে বাঘ।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90193" y="1007165"/>
            <a:ext cx="535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এ বাঘ দেখতে যেমন সুন্দর, তেমনি আবার ভয়ঙ্কর।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87617" y="516835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এর চাল চলন ও রাজার মত।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7895" y="5605670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বাংলাদেশে এটি রয়েল বেঙ্গল টাইগার নামে পরিচিত।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61044" y="5618921"/>
            <a:ext cx="292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এটি আমাদের জাতীয় পশু।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5400000">
            <a:off x="-597090" y="597089"/>
            <a:ext cx="6858000" cy="5663821"/>
          </a:xfrm>
          <a:prstGeom prst="corner">
            <a:avLst>
              <a:gd name="adj1" fmla="val 4486"/>
              <a:gd name="adj2" fmla="val 39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L-Shape 4"/>
          <p:cNvSpPr/>
          <p:nvPr/>
        </p:nvSpPr>
        <p:spPr>
          <a:xfrm rot="10800000">
            <a:off x="5666509" y="0"/>
            <a:ext cx="6525491" cy="6858000"/>
          </a:xfrm>
          <a:prstGeom prst="corner">
            <a:avLst>
              <a:gd name="adj1" fmla="val 3474"/>
              <a:gd name="adj2" fmla="val 32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 b="8009"/>
          <a:stretch/>
        </p:blipFill>
        <p:spPr>
          <a:xfrm>
            <a:off x="0" y="6414655"/>
            <a:ext cx="12192000" cy="443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2168180"/>
            <a:ext cx="4748005" cy="269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4" y="2081004"/>
            <a:ext cx="5023608" cy="2795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4574" y="1404730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ক্যাঙ্গারু অস্ট্রেলিয়ার প্রানী।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46922" y="5287617"/>
            <a:ext cx="433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ক্যাঙ্গারু বললেই মে পড়ে যায় অস্ট্রেলিয়ার কথা।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1298713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সিংহকে বনের রাজা বলা হয়।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9825" y="5287617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সিংহ বললেই মনে ভেসে ওঠে আফ্রিকার কথা।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1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583</Words>
  <Application>Microsoft Office PowerPoint</Application>
  <PresentationFormat>Widescreen</PresentationFormat>
  <Paragraphs>120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SutonnyAMJ</vt:lpstr>
      <vt:lpstr>The time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Shimul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Nurjahan</dc:creator>
  <cp:lastModifiedBy>Nurjahan</cp:lastModifiedBy>
  <cp:revision>373</cp:revision>
  <dcterms:created xsi:type="dcterms:W3CDTF">2020-11-20T05:59:54Z</dcterms:created>
  <dcterms:modified xsi:type="dcterms:W3CDTF">2020-12-24T12:12:15Z</dcterms:modified>
</cp:coreProperties>
</file>