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42"/>
  </p:notesMasterIdLst>
  <p:sldIdLst>
    <p:sldId id="311" r:id="rId2"/>
    <p:sldId id="284" r:id="rId3"/>
    <p:sldId id="285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10" r:id="rId13"/>
    <p:sldId id="270" r:id="rId14"/>
    <p:sldId id="259" r:id="rId15"/>
    <p:sldId id="312" r:id="rId16"/>
    <p:sldId id="313" r:id="rId17"/>
    <p:sldId id="260" r:id="rId18"/>
    <p:sldId id="266" r:id="rId19"/>
    <p:sldId id="261" r:id="rId20"/>
    <p:sldId id="262" r:id="rId21"/>
    <p:sldId id="265" r:id="rId22"/>
    <p:sldId id="267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271" r:id="rId38"/>
    <p:sldId id="283" r:id="rId39"/>
    <p:sldId id="272" r:id="rId40"/>
    <p:sldId id="27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719" autoAdjust="0"/>
    <p:restoredTop sz="94660"/>
  </p:normalViewPr>
  <p:slideViewPr>
    <p:cSldViewPr>
      <p:cViewPr>
        <p:scale>
          <a:sx n="84" d="100"/>
          <a:sy n="84" d="100"/>
        </p:scale>
        <p:origin x="-1206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AIR\Desktop\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reepur%20R.Mad\Data%20Base-2015\I%20C%20T-2014\Computer%20Dep.%20Informatio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7.7989299414496532E-2"/>
          <c:y val="2.5005674966305E-2"/>
          <c:w val="0.72780678376741359"/>
          <c:h val="0.90183922111087644"/>
        </c:manualLayout>
      </c:layout>
      <c:barChart>
        <c:barDir val="col"/>
        <c:grouping val="clustered"/>
        <c:ser>
          <c:idx val="0"/>
          <c:order val="0"/>
          <c:tx>
            <c:strRef>
              <c:f>Sheet1!$C$1</c:f>
              <c:strCache>
                <c:ptCount val="1"/>
                <c:pt idx="0">
                  <c:v>Examinee </c:v>
                </c:pt>
              </c:strCache>
            </c:strRef>
          </c:tx>
          <c:val>
            <c:numRef>
              <c:f>Sheet1!$C$2:$C$24</c:f>
              <c:numCache>
                <c:formatCode>General</c:formatCode>
                <c:ptCount val="23"/>
                <c:pt idx="0">
                  <c:v>2</c:v>
                </c:pt>
                <c:pt idx="1">
                  <c:v>3</c:v>
                </c:pt>
                <c:pt idx="2">
                  <c:v>10</c:v>
                </c:pt>
                <c:pt idx="3">
                  <c:v>11</c:v>
                </c:pt>
                <c:pt idx="4">
                  <c:v>7</c:v>
                </c:pt>
                <c:pt idx="5">
                  <c:v>7</c:v>
                </c:pt>
                <c:pt idx="6">
                  <c:v>11</c:v>
                </c:pt>
                <c:pt idx="7">
                  <c:v>26</c:v>
                </c:pt>
                <c:pt idx="8">
                  <c:v>16</c:v>
                </c:pt>
                <c:pt idx="9">
                  <c:v>28</c:v>
                </c:pt>
                <c:pt idx="10">
                  <c:v>29</c:v>
                </c:pt>
                <c:pt idx="11">
                  <c:v>18</c:v>
                </c:pt>
                <c:pt idx="12">
                  <c:v>0</c:v>
                </c:pt>
                <c:pt idx="13">
                  <c:v>0</c:v>
                </c:pt>
                <c:pt idx="14">
                  <c:v>27</c:v>
                </c:pt>
                <c:pt idx="15">
                  <c:v>22</c:v>
                </c:pt>
                <c:pt idx="16">
                  <c:v>19</c:v>
                </c:pt>
                <c:pt idx="17">
                  <c:v>28</c:v>
                </c:pt>
                <c:pt idx="18">
                  <c:v>21</c:v>
                </c:pt>
                <c:pt idx="19">
                  <c:v>32</c:v>
                </c:pt>
                <c:pt idx="20">
                  <c:v>29</c:v>
                </c:pt>
                <c:pt idx="21">
                  <c:v>20</c:v>
                </c:pt>
                <c:pt idx="22">
                  <c:v>22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Pass </c:v>
                </c:pt>
              </c:strCache>
            </c:strRef>
          </c:tx>
          <c:val>
            <c:numRef>
              <c:f>Sheet1!$D$2:$D$24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8</c:v>
                </c:pt>
                <c:pt idx="4">
                  <c:v>3</c:v>
                </c:pt>
                <c:pt idx="5">
                  <c:v>2</c:v>
                </c:pt>
                <c:pt idx="6">
                  <c:v>9</c:v>
                </c:pt>
                <c:pt idx="7">
                  <c:v>15</c:v>
                </c:pt>
                <c:pt idx="8">
                  <c:v>12</c:v>
                </c:pt>
                <c:pt idx="9">
                  <c:v>16</c:v>
                </c:pt>
                <c:pt idx="10">
                  <c:v>11</c:v>
                </c:pt>
                <c:pt idx="11">
                  <c:v>15</c:v>
                </c:pt>
                <c:pt idx="12">
                  <c:v>11</c:v>
                </c:pt>
                <c:pt idx="13">
                  <c:v>30</c:v>
                </c:pt>
                <c:pt idx="14">
                  <c:v>22</c:v>
                </c:pt>
                <c:pt idx="15">
                  <c:v>22</c:v>
                </c:pt>
                <c:pt idx="16">
                  <c:v>18</c:v>
                </c:pt>
                <c:pt idx="17">
                  <c:v>25</c:v>
                </c:pt>
                <c:pt idx="18">
                  <c:v>17</c:v>
                </c:pt>
                <c:pt idx="19">
                  <c:v>28</c:v>
                </c:pt>
                <c:pt idx="20">
                  <c:v>29</c:v>
                </c:pt>
                <c:pt idx="21">
                  <c:v>18</c:v>
                </c:pt>
                <c:pt idx="22">
                  <c:v>16</c:v>
                </c:pt>
              </c:numCache>
            </c:numRef>
          </c:val>
        </c:ser>
        <c:axId val="60349056"/>
        <c:axId val="62947712"/>
      </c:barChart>
      <c:catAx>
        <c:axId val="60349056"/>
        <c:scaling>
          <c:orientation val="minMax"/>
        </c:scaling>
        <c:axPos val="b"/>
        <c:tickLblPos val="nextTo"/>
        <c:crossAx val="62947712"/>
        <c:crosses val="autoZero"/>
        <c:auto val="1"/>
        <c:lblAlgn val="ctr"/>
        <c:lblOffset val="100"/>
      </c:catAx>
      <c:valAx>
        <c:axId val="62947712"/>
        <c:scaling>
          <c:orientation val="minMax"/>
        </c:scaling>
        <c:axPos val="l"/>
        <c:majorGridlines/>
        <c:numFmt formatCode="General" sourceLinked="1"/>
        <c:tickLblPos val="nextTo"/>
        <c:crossAx val="60349056"/>
        <c:crosses val="autoZero"/>
        <c:crossBetween val="between"/>
      </c:valAx>
    </c:plotArea>
    <c:legend>
      <c:legendPos val="r"/>
    </c:legend>
    <c:plotVisOnly val="1"/>
  </c:chart>
  <c:spPr>
    <a:solidFill>
      <a:schemeClr val="accent6">
        <a:lumMod val="20000"/>
        <a:lumOff val="80000"/>
      </a:schemeClr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1"/>
  <c:chart>
    <c:plotArea>
      <c:layout>
        <c:manualLayout>
          <c:layoutTarget val="inner"/>
          <c:xMode val="edge"/>
          <c:yMode val="edge"/>
          <c:x val="6.3697560345940513E-2"/>
          <c:y val="1.3211150330346647E-2"/>
          <c:w val="0.93555032055419363"/>
          <c:h val="0.86702077111051012"/>
        </c:manualLayout>
      </c:layout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Introduction!$A$14:$A$27</c:f>
              <c:strCache>
                <c:ptCount val="14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  <c:pt idx="5">
                  <c:v>2007-08</c:v>
                </c:pt>
                <c:pt idx="6">
                  <c:v>2008-09</c:v>
                </c:pt>
                <c:pt idx="7">
                  <c:v>2009-10</c:v>
                </c:pt>
                <c:pt idx="8">
                  <c:v>2010-11</c:v>
                </c:pt>
                <c:pt idx="9">
                  <c:v>2011-12</c:v>
                </c:pt>
                <c:pt idx="10">
                  <c:v>2012-13</c:v>
                </c:pt>
                <c:pt idx="11">
                  <c:v>2013-14</c:v>
                </c:pt>
                <c:pt idx="12">
                  <c:v>2014-15</c:v>
                </c:pt>
                <c:pt idx="13">
                  <c:v>2015-16</c:v>
                </c:pt>
              </c:strCache>
            </c:strRef>
          </c:cat>
          <c:val>
            <c:numRef>
              <c:f>Introduction!$D$14:$D$27</c:f>
              <c:numCache>
                <c:formatCode>General</c:formatCode>
                <c:ptCount val="14"/>
                <c:pt idx="0">
                  <c:v>8</c:v>
                </c:pt>
                <c:pt idx="1">
                  <c:v>5</c:v>
                </c:pt>
                <c:pt idx="2">
                  <c:v>9</c:v>
                </c:pt>
                <c:pt idx="3">
                  <c:v>11</c:v>
                </c:pt>
                <c:pt idx="4">
                  <c:v>5</c:v>
                </c:pt>
                <c:pt idx="5">
                  <c:v>13</c:v>
                </c:pt>
                <c:pt idx="6">
                  <c:v>16</c:v>
                </c:pt>
                <c:pt idx="7">
                  <c:v>16</c:v>
                </c:pt>
                <c:pt idx="8">
                  <c:v>8</c:v>
                </c:pt>
                <c:pt idx="9">
                  <c:v>17</c:v>
                </c:pt>
                <c:pt idx="10">
                  <c:v>18</c:v>
                </c:pt>
                <c:pt idx="11">
                  <c:v>22</c:v>
                </c:pt>
                <c:pt idx="12">
                  <c:v>24</c:v>
                </c:pt>
                <c:pt idx="13">
                  <c:v>21</c:v>
                </c:pt>
              </c:numCache>
            </c:numRef>
          </c:val>
        </c:ser>
        <c:axId val="64186240"/>
        <c:axId val="64187776"/>
      </c:barChart>
      <c:catAx>
        <c:axId val="64186240"/>
        <c:scaling>
          <c:orientation val="minMax"/>
        </c:scaling>
        <c:axPos val="b"/>
        <c:numFmt formatCode="General" sourceLinked="1"/>
        <c:tickLblPos val="nextTo"/>
        <c:txPr>
          <a:bodyPr rot="-2700000" vert="horz"/>
          <a:lstStyle/>
          <a:p>
            <a:pPr>
              <a:defRPr/>
            </a:pPr>
            <a:endParaRPr lang="en-US"/>
          </a:p>
        </c:txPr>
        <c:crossAx val="64187776"/>
        <c:crosses val="autoZero"/>
        <c:auto val="1"/>
        <c:lblAlgn val="ctr"/>
        <c:lblOffset val="100"/>
        <c:tickLblSkip val="1"/>
        <c:tickMarkSkip val="1"/>
      </c:catAx>
      <c:valAx>
        <c:axId val="64187776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41862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E246F-998B-4BDF-B2CE-6959B6E27D4D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6A687-A5C6-453E-908F-92C266914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A203D1-56DC-41BA-8849-20E9093C1E35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27A08E-0BA8-4892-B2FF-DAC703E67749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E01128-F674-4AE6-8014-41959D8B33DE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78E9F4-40B7-43F6-9943-2A88A7E574C9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D29FCA-86EE-41BF-BBAA-A6CABA2EC6D8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0B259A-752B-4E6D-8E06-98A2D6D5951B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3CE9D6-F57A-4C04-9732-2B9ED005034B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37B17C-9242-4C30-9A49-A6B28F8AD1D9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32974E-5674-4CC9-972B-E0D219C6FD2B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09907D-70C2-4FEA-8CA6-4826181B8700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09907D-70C2-4FEA-8CA6-4826181B8700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FB2D50-4072-4EEB-B6B9-6243AD61432A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CD2BA7-2A37-4C2B-8632-77DC01CCDF8F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69C56F-2490-4AB9-AC41-09A72C34A7E3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188B-9E11-4086-9E20-85629347D98F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3752-F739-42B4-B984-5067842D3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188B-9E11-4086-9E20-85629347D98F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3752-F739-42B4-B984-5067842D3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188B-9E11-4086-9E20-85629347D98F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3752-F739-42B4-B984-5067842D3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61B41-9F67-4BE4-A724-566163AAE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188B-9E11-4086-9E20-85629347D98F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3752-F739-42B4-B984-5067842D3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188B-9E11-4086-9E20-85629347D98F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3752-F739-42B4-B984-5067842D3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188B-9E11-4086-9E20-85629347D98F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3752-F739-42B4-B984-5067842D3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188B-9E11-4086-9E20-85629347D98F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3752-F739-42B4-B984-5067842D3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188B-9E11-4086-9E20-85629347D98F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3752-F739-42B4-B984-5067842D3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188B-9E11-4086-9E20-85629347D98F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3752-F739-42B4-B984-5067842D3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188B-9E11-4086-9E20-85629347D98F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3752-F739-42B4-B984-5067842D3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188B-9E11-4086-9E20-85629347D98F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3752-F739-42B4-B984-5067842D3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9188B-9E11-4086-9E20-85629347D98F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43752-F739-42B4-B984-5067842D3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ailto:sreepurmadrasha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reepurmadrasha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git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545" y="1447800"/>
            <a:ext cx="5810655" cy="426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2971800" y="457200"/>
            <a:ext cx="3048000" cy="838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None/>
            </a:pPr>
            <a:r>
              <a:rPr lang="bn-BD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3200" y="6172200"/>
            <a:ext cx="35052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www.bmeb.gov.bd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600"/>
            <a:ext cx="6858000" cy="586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ight Arrow 6"/>
          <p:cNvSpPr/>
          <p:nvPr/>
        </p:nvSpPr>
        <p:spPr>
          <a:xfrm rot="1609277">
            <a:off x="2687584" y="3375123"/>
            <a:ext cx="3447555" cy="1143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For </a:t>
            </a:r>
            <a:r>
              <a:rPr lang="en-US" sz="2400" b="1" dirty="0" err="1" smtClean="0"/>
              <a:t>Reg._Form_Result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6096000"/>
            <a:ext cx="51054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www.126393.ebmeb.gov.bd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"/>
            <a:ext cx="7543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"/>
            <a:ext cx="7543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276600"/>
            <a:ext cx="4191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2766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rot="19698146">
            <a:off x="1007123" y="5564193"/>
            <a:ext cx="1874089" cy="8932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Registration</a:t>
            </a:r>
            <a:endParaRPr lang="en-US" sz="2000" b="1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251460"/>
            <a:ext cx="4191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 rot="19698146">
            <a:off x="1007123" y="5539053"/>
            <a:ext cx="1874089" cy="8932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Registration</a:t>
            </a:r>
            <a:endParaRPr lang="en-US" sz="2000" b="1" dirty="0"/>
          </a:p>
        </p:txBody>
      </p:sp>
      <p:sp>
        <p:nvSpPr>
          <p:cNvPr id="10" name="Right Arrow 9"/>
          <p:cNvSpPr/>
          <p:nvPr/>
        </p:nvSpPr>
        <p:spPr>
          <a:xfrm rot="19698146">
            <a:off x="5657487" y="5683538"/>
            <a:ext cx="1874089" cy="8932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Form Fill up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228600"/>
            <a:ext cx="5791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শ্রীপুর রামনগর আলিম মাদরাসা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778521"/>
            <a:ext cx="74676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742950" indent="-74295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মৌজা/গ্রাম: শ্রীপুর রামনগর, ইউনিয়ন: বাসুপাড়া,</a:t>
            </a:r>
          </a:p>
          <a:p>
            <a:pPr marL="742950" indent="-74295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ডাক: সাঁইপাড়া, উপজেলা: বাগমারা, জেলা: রাজশাহী।</a:t>
            </a:r>
          </a:p>
          <a:p>
            <a:pPr marL="742950" indent="-74295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কোড: ১২৯৫৬,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EIIN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১২৬৩৯৩, মোবা: ০১৭১৬৭২৪৫৪৫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ই-মেইল: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hlinkClick r:id="rId2"/>
              </a:rPr>
              <a:t>sreepurmadrasha@gmail.com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Web: www.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126393.ebmeb.gov.bd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&amp;eeKKKKKKKKKKKKKK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370" y="1371600"/>
            <a:ext cx="21336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7" descr="C:\Documents and Settings\Administrator\Desktop\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2970" y="1371600"/>
            <a:ext cx="21336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9" descr="C:\Documents and Settings\Administrator\Desktop\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0370" y="1371600"/>
            <a:ext cx="2525892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P1050084.JPG"/>
          <p:cNvPicPr>
            <a:picLocks noChangeAspect="1"/>
          </p:cNvPicPr>
          <p:nvPr/>
        </p:nvPicPr>
        <p:blipFill>
          <a:blip r:embed="rId6" cstate="print"/>
          <a:srcRect r="15152"/>
          <a:stretch>
            <a:fillRect/>
          </a:stretch>
        </p:blipFill>
        <p:spPr>
          <a:xfrm>
            <a:off x="7092462" y="1238955"/>
            <a:ext cx="2051538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2800" y="304800"/>
            <a:ext cx="2286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প্রতিষ্ঠাকাল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219200"/>
          <a:ext cx="6400800" cy="5224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</a:tblGrid>
              <a:tr h="7437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প্রতিষ্ঠার</a:t>
                      </a:r>
                      <a:r>
                        <a:rPr lang="bn-BD" sz="32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তারিখ</a:t>
                      </a:r>
                      <a:endParaRPr lang="en-US" sz="32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০১/০১/১৯৮০</a:t>
                      </a:r>
                      <a:endParaRPr lang="en-US" sz="3200" b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014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প্রথম স্বীকৃতির তারিখ:</a:t>
                      </a:r>
                    </a:p>
                    <a:p>
                      <a:pPr algn="ctr"/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০১/০১/১৯৯৩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014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শেষ স্বীকৃতির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মেয়াদ উত্তীর্নের তারিখ:</a:t>
                      </a:r>
                    </a:p>
                    <a:p>
                      <a:pPr algn="ctr"/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০১/১২/২০১৭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014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প্রথম এমপিওর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 তারিখ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০১/০১/১৯৯৪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5200" y="304800"/>
            <a:ext cx="16764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অবস্থান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483816"/>
            <a:ext cx="8229600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রাজশাহী জেলার অন্তর্গত বাগমারা উপজেলাধীন ৭ নং বাসুপাড়া ইউনিয়নের মধ্যে ভবানীগঞ্জ (উপজেলা সদর) হতে ০৭ কি: মি: পশ্বিমে অত্র মাদরাসা অবস্থিত।মাদরাসার দক্ষিন দিকে ২০০ গজ দুরত্বে পাকা রাস্তা। যার দ্বারা উপজেলা সদর হতে হাট গা্ঙ্গোপাড়া হয়ে রাজশাহী জেলা সদর – নওগাঁ জেলা সদর এর রোড সহ অন্যান্য গুরুত্বপূর্ণ স্থানে যোগাযোগ সম্ভব। মাদরাসাটির পূর্ব সীমানা ঘেঁসে  গ্রামের ভিতর প্রবেশের রাস্তা। আর রাস্তার পর বিশাল খোলা মাঠ। দক্ষিন-পূর্ব দিকে রয়েছে একটি ডিগ্রী কলেজ, কারিগরি কলেজ ও বালিকা উচ্চ বিদ্যলয় এবং কিছু দোকান-পাঠ।১৬টি পাকা-সেমিপাকা কক্ষ বিশিষ্ট মাদরাসা ভবনের চারপাশে রয়েছে এক সারি করে ফলের ও কাঠের গাছ। প্রতিষ্ঠানের পশ্চিম পাশে রয়েছে একটি সুবিশাল দিঘি। নিরিবিলি পরিবেশে অবস্থনের জন্য সকলের দৃষ্টি আকর্ষন করে। সব কিছু মিলে প্রাকৃতিক সৌন্দর্য ও আধুনিকার সংমিশ্রনে ইহা একটি আদর্শ শিক্ষা প্রতিষ্ঠান হিসেবে অত্র এলাকায় সুপরিচিত।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371600"/>
            <a:ext cx="8077200" cy="4832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শ্রীপুর রামনগর আলিম মাদরাসার ইতিহাস অতি প্রসিদ্ধ না হলেও এখানে দেশ স্বাধীনতার পর থেকে পাশ্ববর্তী এলাকার ০২ জন পন্ডিত (ত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ৎ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কালীন শিক্ষক) শিক্ষক দ্বারা আরবী, বাংলা ও প্রাথমিক গনিত বিষয়ে পাঠদান করানো হতো এবং এলাকাতে ক্ষুদ্র পরিসরে শিক্ষার প্রসার ঘটাতে থাকে। অতপর ০১-০১-১৯৮০ ইং সনে দাখিল মাদরাসা টি প্রতিষ্ঠিত হলেও দীর্ঘ পথ পরিক্রমার পর ০১-০১-১৯৯৩ ইং সনে স্বীকৃতি পায় ও ০১-০১-১৯৯৪ ইং সনে এমপিও ভূক্ত হয়। মাদরাসায় সাধারণ বিভাগ, বিজ্ঞান বিভাগ, কম্পিউটার শাখা ও কৃষি শিক্ষা শাখা চালূ রয়েছে। ইহা গত ০১-০১-২০০২ ইং তারিখ থেকে কম্পিউটার শিক্ষা চালু করে এবং বিভিন্ন সীমাবদ্ধতার মধ্যেও অত্র উপজেলার অন্যতম আইসিটি কর্মকান্ডের জন্য অত্র এলাকার জনসাধারণের নিকট পরিচিত।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228600"/>
            <a:ext cx="19812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ইতিহাস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420469"/>
            <a:ext cx="320040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কমিটি সংক্রান্ত তথ্য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1295400" y="1295400"/>
          <a:ext cx="6400800" cy="4901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</a:tblGrid>
              <a:tr h="7437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কমিটির</a:t>
                      </a:r>
                      <a:r>
                        <a:rPr lang="bn-BD" sz="32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ধরন</a:t>
                      </a:r>
                      <a:endParaRPr lang="en-US" sz="32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গভর্নিং বডি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014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অনুমোদনের তারিখ: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২২/০৪/২০১৫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014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মেয়াদ উত্তীর্নের তারিখ: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২১/০৪/২০১৭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014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কমিটির মোট সদস্য সংখ্যা: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0" indent="-514350" algn="ctr">
                        <a:buAutoNum type="arabicPlain" startAt="11"/>
                      </a:pP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(পুরুষ-১০ </a:t>
                      </a:r>
                    </a:p>
                    <a:p>
                      <a:pPr marL="514350" indent="-514350" algn="ctr">
                        <a:buNone/>
                      </a:pP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        মহিলা-০১)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76400" y="1295400"/>
          <a:ext cx="6324600" cy="5029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162300"/>
                <a:gridCol w="3162300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latin typeface="NikoshBAN" pitchFamily="2" charset="0"/>
                          <a:cs typeface="NikoshBAN" pitchFamily="2" charset="0"/>
                        </a:rPr>
                        <a:t>সদস্যের</a:t>
                      </a:r>
                      <a:r>
                        <a:rPr lang="bn-BD" sz="2400" b="0" baseline="0" dirty="0" smtClean="0">
                          <a:latin typeface="NikoshBAN" pitchFamily="2" charset="0"/>
                          <a:cs typeface="NikoshBAN" pitchFamily="2" charset="0"/>
                        </a:rPr>
                        <a:t> নাম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সদস্যের</a:t>
                      </a:r>
                      <a:r>
                        <a:rPr lang="bn-BD" sz="24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ধরণ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8642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মো: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গিয়াস উদ্দিন সরকার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সভাপতি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8642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মো: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আলতাফ হোসেন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সদস্য সচিব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প্র: প্র: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8642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মো: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ইব্রাহীম হোসেন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সদস্য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8642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মো: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ঘেতুন সরদার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সদস্য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8642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মো: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নজরুল ইসলাম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সদস্য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8642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মো: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ফছির উদ্দিন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সদস্য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8642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মো: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গমির উদ্দিন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সদস্য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8642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ছপান বিবি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সদস্য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04577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মো: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আশরাফুজ্জামান প্রাং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সদস্য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8642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মো: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মাহাবুর রহমান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সদস্য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76600" y="457200"/>
            <a:ext cx="2971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কমিটির সদস্যবর্গ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381000"/>
            <a:ext cx="32004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ভৌত সুযোগ-সুবিধা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600200"/>
          <a:ext cx="80772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1028"/>
                <a:gridCol w="5716172"/>
              </a:tblGrid>
              <a:tr h="2687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8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জমির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পরিমান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১৬২ শতাংশ (অখন্ড-১০০ শ: ও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অনত্র-৬২ শ: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8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জমির পরিমান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০৩ (পাকা-০১, আধাপাকা-০২)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8005">
                <a:tc>
                  <a:txBody>
                    <a:bodyPr/>
                    <a:lstStyle/>
                    <a:p>
                      <a:pPr algn="l"/>
                      <a:r>
                        <a:rPr lang="bn-BD" sz="2800" b="0" dirty="0" smtClean="0">
                          <a:latin typeface="NikoshBAN" pitchFamily="2" charset="0"/>
                          <a:cs typeface="NikoshBAN" pitchFamily="2" charset="0"/>
                        </a:rPr>
                        <a:t>কক্ষ:</a:t>
                      </a:r>
                      <a:endParaRPr lang="en-US" sz="20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শ্রেনি কক্ষ-১২, অফিস ও শিক্ষক কমনরুম-০১, </a:t>
                      </a:r>
                    </a:p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        কম্পিউটার ল্যাব-০১, বিজ্ঞানাগার-০১)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8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নলকুপ: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০১  (</a:t>
                      </a: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বৈদ্যুতিক মটর চালিত)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শৌঁচাগার: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০৪  (স্বাস্থ সম্মত)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533400"/>
            <a:ext cx="7467600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আজকের বিষয়:</a:t>
            </a:r>
          </a:p>
          <a:p>
            <a:pPr marL="742950" indent="-742950"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প্রতিষ্ঠানের তথ্য ব্যবস্থাপনায়</a:t>
            </a:r>
          </a:p>
          <a:p>
            <a:pPr marL="742950" indent="-742950"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ডিজিটাল  </a:t>
            </a:r>
            <a:endParaRPr lang="bn-BD" sz="7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57400" y="3352800"/>
            <a:ext cx="5638800" cy="26930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105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প্রস্তুতকারী</a:t>
            </a:r>
            <a:r>
              <a:rPr lang="bn-BD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>
              <a:defRPr/>
            </a:pP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কে, এম, আমিনুল ইসলাম</a:t>
            </a:r>
          </a:p>
          <a:p>
            <a:pPr algn="ctr">
              <a:defRPr/>
            </a:pP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(কম্পিউটার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>
              <a:defRPr/>
            </a:pPr>
            <a:r>
              <a:rPr lang="bn-BD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শ্রীপুর রামনগর আলিম মাদরাসা</a:t>
            </a:r>
          </a:p>
          <a:p>
            <a:pPr algn="ctr"/>
            <a:r>
              <a:rPr lang="bn-BD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বাগমারা, রাজশাহী।</a:t>
            </a:r>
          </a:p>
          <a:p>
            <a:pPr algn="ctr"/>
            <a:r>
              <a:rPr lang="en-US" sz="1400" dirty="0" smtClean="0"/>
              <a:t>Email</a:t>
            </a:r>
            <a:r>
              <a:rPr lang="en-US" dirty="0" smtClean="0"/>
              <a:t>:aminul51072@gmail.com</a:t>
            </a:r>
            <a:endParaRPr lang="en-US" dirty="0" smtClean="0"/>
          </a:p>
          <a:p>
            <a:pPr algn="ctr"/>
            <a:r>
              <a:rPr lang="en-US" sz="2000" dirty="0" smtClean="0"/>
              <a:t>Mob:01734122271</a:t>
            </a:r>
          </a:p>
          <a:p>
            <a:pPr algn="ctr">
              <a:defRPr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xcxc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1" y="3429000"/>
            <a:ext cx="685799" cy="8686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304800"/>
            <a:ext cx="39624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আসবাব পত্র ও যন্ত্রপাতি: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990600"/>
          <a:ext cx="52578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</a:tblGrid>
              <a:tr h="441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কম্পিউটার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০৩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প্রিন্টার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ডিজিটাল ক্যামেরা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ফ্যান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ষ্টিল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আলমারী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০৪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কাঠের আলমারী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ষ্টীল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ড্রয়ার সেট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চেয়ার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৩৫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টেবিল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143000"/>
          <a:ext cx="8229600" cy="50292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শ্রেণির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নাম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ছাত্র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ছাত্রী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মোট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মন্তব্য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১ম শ্রেণি: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২য় শ্রেণি: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৩য় শ্রেণি: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৪র্থ শ্রেণি: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৫ম শ্রেণি: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৬ষ্ঠ শ্রেণি: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৭ম শ্রেণি: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৮ম শ্রেণি: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৯ম শ্রেণি: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১০ম শ্রেণি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90800" y="304800"/>
            <a:ext cx="41910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ছাত্র-ছাত্রী সংক্রান্ত তথ্য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914400"/>
          <a:ext cx="7315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6992"/>
                <a:gridCol w="927279"/>
                <a:gridCol w="1442433"/>
                <a:gridCol w="1648496"/>
              </a:tblGrid>
              <a:tr h="444500"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পদবী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এমপিও</a:t>
                      </a:r>
                      <a:r>
                        <a:rPr lang="bn-BD" sz="24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ভূক্ত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মন্তব্য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অধ্যক্ষ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সহ: সুপার: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সহ: মৌ: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০৩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০৩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সহ: শিক্ষক (সাধারণ)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০৩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০২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সহ: শি: (গনিত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ও সা: বিজ্ঞান)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০২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০২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সহ: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শি: (কৃষি)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সহ: শি: (কম্পিউটার)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শরীর চর্চা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এবতেদায়ী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সেকসন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০৪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০৪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অফিস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সহ: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দপ্তরী ও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নৈশ প্রহরী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০৩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০৩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62200" y="152400"/>
            <a:ext cx="41910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শিক্ষক-কর্মচারী সংক্রান্ত তথ্য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228600"/>
            <a:ext cx="8991600" cy="6248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Staffing Pattern-2014</a:t>
            </a:r>
            <a:br>
              <a:rPr lang="en-US" sz="4000" smtClean="0"/>
            </a:br>
            <a:r>
              <a:rPr lang="en-US" sz="2800" b="1" smtClean="0">
                <a:solidFill>
                  <a:srgbClr val="33CCFF"/>
                </a:solidFill>
              </a:rPr>
              <a:t>Sreepur Ramnagar Alim Madrasah</a:t>
            </a:r>
            <a:r>
              <a:rPr lang="en-US" sz="4000" b="1" smtClean="0">
                <a:solidFill>
                  <a:srgbClr val="33CCFF"/>
                </a:solidFill>
              </a:rPr>
              <a:t/>
            </a:r>
            <a:br>
              <a:rPr lang="en-US" sz="4000" b="1" smtClean="0">
                <a:solidFill>
                  <a:srgbClr val="33CCFF"/>
                </a:solidFill>
              </a:rPr>
            </a:br>
            <a:r>
              <a:rPr lang="en-US" sz="2400" b="1" smtClean="0"/>
              <a:t>Establish:01-01-2002</a:t>
            </a:r>
            <a:r>
              <a:rPr lang="en-US" sz="3200" b="1" smtClean="0"/>
              <a:t/>
            </a:r>
            <a:br>
              <a:rPr lang="en-US" sz="3200" b="1" smtClean="0"/>
            </a:br>
            <a:r>
              <a:rPr lang="en-US" sz="1800" b="1" smtClean="0"/>
              <a:t>Post: Saipara, Bagmara, Rajshahi.</a:t>
            </a:r>
            <a:br>
              <a:rPr lang="en-US" sz="1800" b="1" smtClean="0"/>
            </a:br>
            <a:r>
              <a:rPr lang="en-US" sz="1800" b="1" smtClean="0"/>
              <a:t>Code:12956, EIIN:126393, Email: </a:t>
            </a:r>
            <a:r>
              <a:rPr lang="en-US" sz="1800" b="1" smtClean="0">
                <a:hlinkClick r:id="rId3"/>
              </a:rPr>
              <a:t>sreepurmadrasha@gmail.com</a:t>
            </a:r>
            <a:r>
              <a:rPr lang="en-US" sz="1800" b="1" smtClean="0"/>
              <a:t/>
            </a:r>
            <a:br>
              <a:rPr lang="en-US" sz="1800" b="1" smtClean="0"/>
            </a:br>
            <a:r>
              <a:rPr lang="en-US" sz="1800" b="1" smtClean="0"/>
              <a:t/>
            </a:r>
            <a:br>
              <a:rPr lang="en-US" sz="1800" b="1" smtClean="0"/>
            </a:br>
            <a:r>
              <a:rPr lang="en-US" sz="1800" b="1" smtClean="0"/>
              <a:t/>
            </a:r>
            <a:br>
              <a:rPr lang="en-US" sz="1800" b="1" smtClean="0"/>
            </a:br>
            <a:r>
              <a:rPr lang="en-US" sz="2400" b="1" smtClean="0">
                <a:solidFill>
                  <a:srgbClr val="6600CC"/>
                </a:solidFill>
              </a:rPr>
              <a:t>Teachers: 17, Employee: 04</a:t>
            </a:r>
            <a:br>
              <a:rPr lang="en-US" sz="2400" b="1" smtClean="0">
                <a:solidFill>
                  <a:srgbClr val="6600CC"/>
                </a:solidFill>
              </a:rPr>
            </a:br>
            <a:r>
              <a:rPr lang="en-US" sz="2400" b="1" smtClean="0">
                <a:solidFill>
                  <a:srgbClr val="6600CC"/>
                </a:solidFill>
              </a:rPr>
              <a:t/>
            </a:r>
            <a:br>
              <a:rPr lang="en-US" sz="2400" b="1" smtClean="0">
                <a:solidFill>
                  <a:srgbClr val="6600CC"/>
                </a:solidFill>
              </a:rPr>
            </a:br>
            <a:r>
              <a:rPr lang="en-US" sz="2400" b="1" smtClean="0">
                <a:solidFill>
                  <a:srgbClr val="6600CC"/>
                </a:solidFill>
              </a:rPr>
              <a:t>In Details: Principal-1, Asst Sup.-1, </a:t>
            </a:r>
            <a:br>
              <a:rPr lang="en-US" sz="2400" b="1" smtClean="0">
                <a:solidFill>
                  <a:srgbClr val="6600CC"/>
                </a:solidFill>
              </a:rPr>
            </a:br>
            <a:r>
              <a:rPr lang="en-US" sz="2400" b="1" smtClean="0">
                <a:solidFill>
                  <a:srgbClr val="6600CC"/>
                </a:solidFill>
              </a:rPr>
              <a:t/>
            </a:r>
            <a:br>
              <a:rPr lang="en-US" sz="2400" b="1" smtClean="0">
                <a:solidFill>
                  <a:srgbClr val="6600CC"/>
                </a:solidFill>
              </a:rPr>
            </a:br>
            <a:r>
              <a:rPr lang="en-US" sz="2400" b="1" smtClean="0">
                <a:solidFill>
                  <a:srgbClr val="6600CC"/>
                </a:solidFill>
              </a:rPr>
              <a:t>Asst. Maolana-3, Asst. Teachers(Social Science)-2,  </a:t>
            </a:r>
            <a:br>
              <a:rPr lang="en-US" sz="2400" b="1" smtClean="0">
                <a:solidFill>
                  <a:srgbClr val="6600CC"/>
                </a:solidFill>
              </a:rPr>
            </a:br>
            <a:r>
              <a:rPr lang="en-US" sz="2400" b="1" smtClean="0">
                <a:solidFill>
                  <a:srgbClr val="6600CC"/>
                </a:solidFill>
              </a:rPr>
              <a:t>                                        </a:t>
            </a:r>
            <a:br>
              <a:rPr lang="en-US" sz="2400" b="1" smtClean="0">
                <a:solidFill>
                  <a:srgbClr val="6600CC"/>
                </a:solidFill>
              </a:rPr>
            </a:br>
            <a:r>
              <a:rPr lang="en-US" sz="2000" b="1" smtClean="0">
                <a:solidFill>
                  <a:srgbClr val="6600CC"/>
                </a:solidFill>
              </a:rPr>
              <a:t>Science T.-1, Computer T.-1, Physical T.-1, Agriculture T.-1, Extra-2, </a:t>
            </a:r>
            <a:br>
              <a:rPr lang="en-US" sz="2000" b="1" smtClean="0">
                <a:solidFill>
                  <a:srgbClr val="6600CC"/>
                </a:solidFill>
              </a:rPr>
            </a:br>
            <a:r>
              <a:rPr lang="en-US" sz="2400" b="1" smtClean="0">
                <a:solidFill>
                  <a:srgbClr val="6600CC"/>
                </a:solidFill>
              </a:rPr>
              <a:t/>
            </a:r>
            <a:br>
              <a:rPr lang="en-US" sz="2400" b="1" smtClean="0">
                <a:solidFill>
                  <a:srgbClr val="6600CC"/>
                </a:solidFill>
              </a:rPr>
            </a:br>
            <a:r>
              <a:rPr lang="en-US" sz="2400" b="1" smtClean="0">
                <a:solidFill>
                  <a:srgbClr val="6600CC"/>
                </a:solidFill>
              </a:rPr>
              <a:t>Ebtadayee Head-1, Eb Gen. T.-1, Eb. Maolana-1, Eb. Qari-1</a:t>
            </a:r>
            <a:r>
              <a:rPr lang="en-US" sz="5400" b="1" smtClean="0">
                <a:solidFill>
                  <a:srgbClr val="6600CC"/>
                </a:solidFill>
              </a:rPr>
              <a:t/>
            </a:r>
            <a:br>
              <a:rPr lang="en-US" sz="5400" b="1" smtClean="0">
                <a:solidFill>
                  <a:srgbClr val="6600CC"/>
                </a:solidFill>
              </a:rPr>
            </a:br>
            <a:endParaRPr lang="en-US" sz="12900" b="1" smtClean="0">
              <a:solidFill>
                <a:srgbClr val="6600CC"/>
              </a:solidFill>
            </a:endParaRPr>
          </a:p>
        </p:txBody>
      </p:sp>
      <p:sp>
        <p:nvSpPr>
          <p:cNvPr id="2051" name="Text Box 15"/>
          <p:cNvSpPr txBox="1">
            <a:spLocks noChangeArrowheads="1"/>
          </p:cNvSpPr>
          <p:nvPr/>
        </p:nvSpPr>
        <p:spPr bwMode="auto">
          <a:xfrm>
            <a:off x="6553200" y="15240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 bwMode="auto">
          <a:xfrm>
            <a:off x="316523" y="0"/>
            <a:ext cx="7209692" cy="8382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400" dirty="0"/>
              <a:t>                                                   </a:t>
            </a:r>
            <a:r>
              <a:rPr lang="en-US" sz="1400" dirty="0" err="1"/>
              <a:t>Sreepur</a:t>
            </a:r>
            <a:r>
              <a:rPr lang="en-US" sz="1400" dirty="0"/>
              <a:t> </a:t>
            </a:r>
            <a:r>
              <a:rPr lang="en-US" sz="1400" dirty="0" err="1"/>
              <a:t>Ramnagar</a:t>
            </a:r>
            <a:r>
              <a:rPr lang="en-US" sz="1400" dirty="0"/>
              <a:t> </a:t>
            </a:r>
            <a:r>
              <a:rPr lang="en-US" sz="1400" dirty="0" err="1"/>
              <a:t>Alim</a:t>
            </a:r>
            <a:r>
              <a:rPr lang="en-US" sz="1400" dirty="0"/>
              <a:t> </a:t>
            </a:r>
            <a:r>
              <a:rPr lang="en-US" sz="1400" dirty="0" err="1"/>
              <a:t>Madrasah</a:t>
            </a:r>
            <a:r>
              <a:rPr lang="en-US" sz="1400" dirty="0"/>
              <a:t>  </a:t>
            </a:r>
            <a:endParaRPr lang="en-US" sz="1200" dirty="0"/>
          </a:p>
          <a:p>
            <a:pPr>
              <a:defRPr/>
            </a:pPr>
            <a:r>
              <a:rPr lang="en-US" sz="1200" dirty="0"/>
              <a:t>                    </a:t>
            </a:r>
            <a:r>
              <a:rPr lang="en-US" sz="1200" dirty="0" err="1"/>
              <a:t>Post:Saipara</a:t>
            </a:r>
            <a:r>
              <a:rPr lang="en-US" sz="1200" dirty="0"/>
              <a:t>, </a:t>
            </a:r>
            <a:r>
              <a:rPr lang="en-US" sz="1200" dirty="0" err="1"/>
              <a:t>Bagmara</a:t>
            </a:r>
            <a:r>
              <a:rPr lang="en-US" sz="1200" dirty="0"/>
              <a:t>, </a:t>
            </a:r>
            <a:r>
              <a:rPr lang="en-US" sz="1200" dirty="0" err="1"/>
              <a:t>Rajshahi</a:t>
            </a:r>
            <a:r>
              <a:rPr lang="en-US" sz="1200" dirty="0"/>
              <a:t> EIIN:126393, </a:t>
            </a:r>
            <a:r>
              <a:rPr lang="en-US" sz="1200" dirty="0" err="1"/>
              <a:t>Email:sreepurmadrasha@gmai.com</a:t>
            </a:r>
            <a:r>
              <a:rPr lang="en-US" sz="1200" dirty="0"/>
              <a:t> </a:t>
            </a:r>
          </a:p>
          <a:p>
            <a:pPr>
              <a:defRPr/>
            </a:pPr>
            <a:r>
              <a:rPr lang="en-US" sz="1400" b="1" dirty="0"/>
              <a:t>                                                                  </a:t>
            </a:r>
            <a:r>
              <a:rPr lang="en-US" sz="1600" b="1" dirty="0"/>
              <a:t>Teacher’s Info. 01</a:t>
            </a:r>
            <a:endParaRPr lang="en-US" sz="1400" b="1" dirty="0"/>
          </a:p>
        </p:txBody>
      </p:sp>
      <p:sp>
        <p:nvSpPr>
          <p:cNvPr id="5" name="Snip Diagonal Corner Rectangle 4"/>
          <p:cNvSpPr/>
          <p:nvPr/>
        </p:nvSpPr>
        <p:spPr bwMode="auto">
          <a:xfrm>
            <a:off x="357554" y="838200"/>
            <a:ext cx="7168662" cy="6858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b="1" dirty="0"/>
              <a:t>Name: </a:t>
            </a:r>
            <a:r>
              <a:rPr lang="en-US" dirty="0"/>
              <a:t>MD. ALTAF HOSSAIN</a:t>
            </a:r>
          </a:p>
          <a:p>
            <a:pPr>
              <a:defRPr/>
            </a:pPr>
            <a:r>
              <a:rPr lang="en-US" sz="1600" b="1" dirty="0"/>
              <a:t>Designation: </a:t>
            </a:r>
            <a:r>
              <a:rPr lang="en-US" sz="1600" dirty="0"/>
              <a:t>Principal</a:t>
            </a:r>
            <a:r>
              <a:rPr lang="en-US" sz="1200" dirty="0"/>
              <a:t>                     </a:t>
            </a:r>
            <a:r>
              <a:rPr lang="en-US" sz="1600" b="1" dirty="0"/>
              <a:t>MPO Index:</a:t>
            </a:r>
            <a:r>
              <a:rPr lang="en-US" sz="1600" dirty="0"/>
              <a:t>385252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Snip Diagonal Corner Rectangle 5"/>
          <p:cNvSpPr/>
          <p:nvPr/>
        </p:nvSpPr>
        <p:spPr bwMode="auto">
          <a:xfrm>
            <a:off x="357554" y="1524000"/>
            <a:ext cx="7168662" cy="4572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600" b="1" dirty="0">
                <a:solidFill>
                  <a:srgbClr val="6600CC"/>
                </a:solidFill>
              </a:rPr>
              <a:t>Join Date: </a:t>
            </a:r>
            <a:r>
              <a:rPr lang="en-US" dirty="0"/>
              <a:t>01.01.1993,           </a:t>
            </a:r>
            <a:r>
              <a:rPr lang="en-US" sz="1600" b="1" dirty="0">
                <a:solidFill>
                  <a:srgbClr val="6600CC"/>
                </a:solidFill>
              </a:rPr>
              <a:t>Birth Date:</a:t>
            </a:r>
            <a:r>
              <a:rPr lang="en-US" sz="1600" dirty="0"/>
              <a:t> </a:t>
            </a:r>
            <a:r>
              <a:rPr lang="en-US" dirty="0"/>
              <a:t>01-05-1971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" name="Snip Diagonal Corner Rectangle 6"/>
          <p:cNvSpPr/>
          <p:nvPr/>
        </p:nvSpPr>
        <p:spPr bwMode="auto">
          <a:xfrm>
            <a:off x="351692" y="1981200"/>
            <a:ext cx="8792308" cy="6858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dirty="0">
                <a:solidFill>
                  <a:srgbClr val="6600CC"/>
                </a:solidFill>
              </a:rPr>
              <a:t>Educational Qualification:                                                       </a:t>
            </a:r>
          </a:p>
          <a:p>
            <a:pPr>
              <a:defRPr/>
            </a:pPr>
            <a:r>
              <a:rPr lang="en-US" sz="1600" dirty="0"/>
              <a:t>Dakhil-2</a:t>
            </a:r>
            <a:r>
              <a:rPr lang="en-US" sz="1600" baseline="30000" dirty="0"/>
              <a:t>nd</a:t>
            </a:r>
            <a:r>
              <a:rPr lang="en-US" sz="1600" dirty="0"/>
              <a:t>-1984 (MB),  Alim-2</a:t>
            </a:r>
            <a:r>
              <a:rPr lang="en-US" sz="1600" baseline="30000" dirty="0"/>
              <a:t>nd</a:t>
            </a:r>
            <a:r>
              <a:rPr lang="en-US" sz="1600" dirty="0"/>
              <a:t>-1986(MB),  Fazil-3</a:t>
            </a:r>
            <a:r>
              <a:rPr lang="en-US" sz="1600" baseline="30000" dirty="0"/>
              <a:t>rd</a:t>
            </a:r>
            <a:r>
              <a:rPr lang="en-US" sz="1600" dirty="0"/>
              <a:t>-1989(MB),   BA-3</a:t>
            </a:r>
            <a:r>
              <a:rPr lang="en-US" sz="1600" baseline="30000" dirty="0"/>
              <a:t>rd</a:t>
            </a:r>
            <a:r>
              <a:rPr lang="en-US" sz="1600" dirty="0"/>
              <a:t>-1995(NU), MA-2</a:t>
            </a:r>
            <a:r>
              <a:rPr lang="en-US" sz="1600" baseline="30000" dirty="0"/>
              <a:t>nd</a:t>
            </a:r>
            <a:r>
              <a:rPr lang="en-US" sz="1600" dirty="0"/>
              <a:t>-1998.                            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Snip Diagonal Corner Rectangle 7"/>
          <p:cNvSpPr/>
          <p:nvPr/>
        </p:nvSpPr>
        <p:spPr bwMode="auto">
          <a:xfrm>
            <a:off x="351692" y="3810000"/>
            <a:ext cx="8792308" cy="762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dirty="0"/>
              <a:t> </a:t>
            </a:r>
            <a:r>
              <a:rPr lang="en-US" sz="1600" b="1" dirty="0">
                <a:solidFill>
                  <a:srgbClr val="6600CC"/>
                </a:solidFill>
              </a:rPr>
              <a:t>Salary Info: </a:t>
            </a:r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 MPO-01/01/1994                   , 2nd Scale-  /  /                Super Scale:</a:t>
            </a:r>
          </a:p>
          <a:p>
            <a:pPr>
              <a:defRPr/>
            </a:pPr>
            <a:r>
              <a:rPr lang="en-US" dirty="0"/>
              <a:t> Payscale-15000,  Bassic-11150,  HR-500,  Medi-300,  Others-3000,  Net Salary-18050</a:t>
            </a:r>
            <a:r>
              <a:rPr lang="en-US" sz="2400" dirty="0"/>
              <a:t>                                                   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9" name="Snip Diagonal Corner Rectangle 8"/>
          <p:cNvSpPr/>
          <p:nvPr/>
        </p:nvSpPr>
        <p:spPr bwMode="auto">
          <a:xfrm>
            <a:off x="350228" y="2667000"/>
            <a:ext cx="8793773" cy="381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sz="1400" b="1" dirty="0">
                <a:solidFill>
                  <a:srgbClr val="6600CC"/>
                </a:solidFill>
              </a:rPr>
              <a:t>Teaching Subject: </a:t>
            </a:r>
            <a:r>
              <a:rPr lang="en-US" sz="1400" b="1" dirty="0"/>
              <a:t>Class 7- </a:t>
            </a:r>
            <a:r>
              <a:rPr lang="en-US" sz="1400" b="1" dirty="0" err="1"/>
              <a:t>Fiqh</a:t>
            </a:r>
            <a:r>
              <a:rPr lang="en-US" sz="1400" b="1" dirty="0"/>
              <a:t>, Class 8-Social S, Class 9-Islamic History</a:t>
            </a:r>
            <a:r>
              <a:rPr lang="en-US" sz="1400" dirty="0"/>
              <a:t>                                                      </a:t>
            </a:r>
            <a:endParaRPr lang="en-US" sz="16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0" name="Snip Diagonal Corner Rectangle 9"/>
          <p:cNvSpPr/>
          <p:nvPr/>
        </p:nvSpPr>
        <p:spPr bwMode="auto">
          <a:xfrm>
            <a:off x="351692" y="3048000"/>
            <a:ext cx="8792308" cy="381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dirty="0"/>
              <a:t> </a:t>
            </a:r>
            <a:r>
              <a:rPr lang="en-US" sz="1600" b="1" dirty="0"/>
              <a:t>Training Info: </a:t>
            </a:r>
            <a:r>
              <a:rPr lang="en-US" sz="1600" dirty="0"/>
              <a:t>BMTI (</a:t>
            </a:r>
            <a:r>
              <a:rPr lang="en-US" sz="1600" dirty="0" err="1"/>
              <a:t>Gazipur</a:t>
            </a:r>
            <a:r>
              <a:rPr lang="en-US" sz="1600" dirty="0"/>
              <a:t>),	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1" name="Snip Diagonal Corner Rectangle 10"/>
          <p:cNvSpPr/>
          <p:nvPr/>
        </p:nvSpPr>
        <p:spPr bwMode="auto">
          <a:xfrm>
            <a:off x="367812" y="3429000"/>
            <a:ext cx="8776188" cy="381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dirty="0"/>
              <a:t> </a:t>
            </a:r>
            <a:r>
              <a:rPr lang="en-US" b="1" dirty="0"/>
              <a:t>Experience: 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2" name="Snip Diagonal Corner Rectangle 11"/>
          <p:cNvSpPr/>
          <p:nvPr/>
        </p:nvSpPr>
        <p:spPr bwMode="auto">
          <a:xfrm>
            <a:off x="351692" y="4572000"/>
            <a:ext cx="8792308" cy="2286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dirty="0"/>
              <a:t> </a:t>
            </a:r>
            <a:r>
              <a:rPr lang="en-US" sz="1400" b="1" dirty="0"/>
              <a:t>Home Address:</a:t>
            </a:r>
            <a:r>
              <a:rPr lang="en-US" sz="1400" dirty="0"/>
              <a:t>        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3083" name="Picture 2" descr="F:\School-Madrasa Student Picture\SR.Madrasas PP+St\Teacher\bnnnm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6215" y="0"/>
            <a:ext cx="161778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 bwMode="auto">
          <a:xfrm>
            <a:off x="316523" y="0"/>
            <a:ext cx="7280031" cy="8382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400" dirty="0"/>
              <a:t>                                                   </a:t>
            </a:r>
            <a:r>
              <a:rPr lang="en-US" sz="1400" dirty="0" err="1"/>
              <a:t>Sreepur</a:t>
            </a:r>
            <a:r>
              <a:rPr lang="en-US" sz="1400" dirty="0"/>
              <a:t> </a:t>
            </a:r>
            <a:r>
              <a:rPr lang="en-US" sz="1400" dirty="0" err="1"/>
              <a:t>Ramnagar</a:t>
            </a:r>
            <a:r>
              <a:rPr lang="en-US" sz="1400" dirty="0"/>
              <a:t> </a:t>
            </a:r>
            <a:r>
              <a:rPr lang="en-US" sz="1400" dirty="0" err="1"/>
              <a:t>Alim</a:t>
            </a:r>
            <a:r>
              <a:rPr lang="en-US" sz="1400" dirty="0"/>
              <a:t> </a:t>
            </a:r>
            <a:r>
              <a:rPr lang="en-US" sz="1400" dirty="0" err="1"/>
              <a:t>Madrasah</a:t>
            </a:r>
            <a:r>
              <a:rPr lang="en-US" sz="1400" dirty="0"/>
              <a:t>  </a:t>
            </a:r>
            <a:endParaRPr lang="en-US" sz="1200" dirty="0"/>
          </a:p>
          <a:p>
            <a:pPr>
              <a:defRPr/>
            </a:pPr>
            <a:r>
              <a:rPr lang="en-US" sz="1200" dirty="0"/>
              <a:t>                    </a:t>
            </a:r>
            <a:r>
              <a:rPr lang="en-US" sz="1200" dirty="0" err="1"/>
              <a:t>Post:Saipara</a:t>
            </a:r>
            <a:r>
              <a:rPr lang="en-US" sz="1200" dirty="0"/>
              <a:t>, </a:t>
            </a:r>
            <a:r>
              <a:rPr lang="en-US" sz="1200" dirty="0" err="1"/>
              <a:t>Bagmara</a:t>
            </a:r>
            <a:r>
              <a:rPr lang="en-US" sz="1200" dirty="0"/>
              <a:t>, </a:t>
            </a:r>
            <a:r>
              <a:rPr lang="en-US" sz="1200" dirty="0" err="1"/>
              <a:t>Rajshahi</a:t>
            </a:r>
            <a:r>
              <a:rPr lang="en-US" sz="1200" dirty="0"/>
              <a:t> EIIN:126393, </a:t>
            </a:r>
            <a:r>
              <a:rPr lang="en-US" sz="1200" dirty="0" err="1"/>
              <a:t>Email:sreepurmadrasha@gmai.com</a:t>
            </a:r>
            <a:r>
              <a:rPr lang="en-US" sz="1200" dirty="0"/>
              <a:t> </a:t>
            </a:r>
          </a:p>
          <a:p>
            <a:pPr>
              <a:defRPr/>
            </a:pPr>
            <a:r>
              <a:rPr lang="en-US" sz="1400" b="1" dirty="0"/>
              <a:t>                                                                  </a:t>
            </a:r>
            <a:r>
              <a:rPr lang="en-US" sz="1600" b="1" dirty="0"/>
              <a:t>Teacher’s Info.02</a:t>
            </a:r>
            <a:endParaRPr lang="en-US" sz="1400" b="1" dirty="0"/>
          </a:p>
        </p:txBody>
      </p:sp>
      <p:sp>
        <p:nvSpPr>
          <p:cNvPr id="5" name="Snip Diagonal Corner Rectangle 4"/>
          <p:cNvSpPr/>
          <p:nvPr/>
        </p:nvSpPr>
        <p:spPr bwMode="auto">
          <a:xfrm>
            <a:off x="357554" y="838200"/>
            <a:ext cx="7239000" cy="6858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/>
              <a:t>Name: </a:t>
            </a:r>
            <a:r>
              <a:rPr lang="en-US" b="1" dirty="0"/>
              <a:t>MD. LEAKOT ALI</a:t>
            </a:r>
            <a:r>
              <a:rPr lang="en-US" dirty="0"/>
              <a:t>   </a:t>
            </a:r>
          </a:p>
          <a:p>
            <a:pPr>
              <a:defRPr/>
            </a:pPr>
            <a:r>
              <a:rPr lang="en-US" sz="1600" dirty="0"/>
              <a:t>Designation: </a:t>
            </a:r>
            <a:r>
              <a:rPr lang="en-US" sz="1600" b="1" dirty="0"/>
              <a:t>Asst Super</a:t>
            </a:r>
            <a:r>
              <a:rPr lang="en-US" sz="1200" dirty="0"/>
              <a:t>                   </a:t>
            </a:r>
            <a:r>
              <a:rPr lang="en-US" sz="1600" dirty="0"/>
              <a:t>MPO Index:</a:t>
            </a:r>
            <a:r>
              <a:rPr lang="en-US" sz="1600" b="1" dirty="0"/>
              <a:t>385253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Snip Diagonal Corner Rectangle 5"/>
          <p:cNvSpPr/>
          <p:nvPr/>
        </p:nvSpPr>
        <p:spPr bwMode="auto">
          <a:xfrm>
            <a:off x="351692" y="1524000"/>
            <a:ext cx="7244862" cy="381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600" b="1" dirty="0">
                <a:solidFill>
                  <a:srgbClr val="6600CC"/>
                </a:solidFill>
              </a:rPr>
              <a:t>Join Date: </a:t>
            </a:r>
            <a:r>
              <a:rPr lang="en-US" dirty="0"/>
              <a:t>09-11-1993,           </a:t>
            </a:r>
            <a:r>
              <a:rPr lang="en-US" sz="1600" b="1" dirty="0">
                <a:solidFill>
                  <a:srgbClr val="6600CC"/>
                </a:solidFill>
              </a:rPr>
              <a:t>Birth Date:</a:t>
            </a:r>
            <a:r>
              <a:rPr lang="en-US" sz="1600" dirty="0"/>
              <a:t> 28</a:t>
            </a:r>
            <a:r>
              <a:rPr lang="en-US" dirty="0"/>
              <a:t>-05-1970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" name="Snip Diagonal Corner Rectangle 6"/>
          <p:cNvSpPr/>
          <p:nvPr/>
        </p:nvSpPr>
        <p:spPr bwMode="auto">
          <a:xfrm>
            <a:off x="351692" y="1905000"/>
            <a:ext cx="8792308" cy="6096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dirty="0">
                <a:solidFill>
                  <a:srgbClr val="6600CC"/>
                </a:solidFill>
              </a:rPr>
              <a:t>Educational Qualification:                                                       </a:t>
            </a:r>
          </a:p>
          <a:p>
            <a:pPr>
              <a:defRPr/>
            </a:pPr>
            <a:r>
              <a:rPr lang="en-US" sz="1600" dirty="0"/>
              <a:t>Dakhil-2</a:t>
            </a:r>
            <a:r>
              <a:rPr lang="en-US" sz="1600" baseline="30000" dirty="0"/>
              <a:t>nd</a:t>
            </a:r>
            <a:r>
              <a:rPr lang="en-US" sz="1600" dirty="0"/>
              <a:t>-1986 (MB),  Alim-3</a:t>
            </a:r>
            <a:r>
              <a:rPr lang="en-US" sz="1600" baseline="30000" dirty="0"/>
              <a:t>rd</a:t>
            </a:r>
            <a:r>
              <a:rPr lang="en-US" sz="1600" dirty="0"/>
              <a:t>-1989(MB),  Fazil-2</a:t>
            </a:r>
            <a:r>
              <a:rPr lang="en-US" sz="1600" baseline="30000" dirty="0"/>
              <a:t>nd</a:t>
            </a:r>
            <a:r>
              <a:rPr lang="en-US" sz="1600" dirty="0"/>
              <a:t>-1991(MB),   Kamil-2</a:t>
            </a:r>
            <a:r>
              <a:rPr lang="en-US" sz="1600" baseline="30000" dirty="0"/>
              <a:t>nd</a:t>
            </a:r>
            <a:r>
              <a:rPr lang="en-US" sz="1600" dirty="0"/>
              <a:t>-1993(MB),                            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Snip Diagonal Corner Rectangle 7"/>
          <p:cNvSpPr/>
          <p:nvPr/>
        </p:nvSpPr>
        <p:spPr bwMode="auto">
          <a:xfrm>
            <a:off x="351692" y="3657600"/>
            <a:ext cx="8792308" cy="762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dirty="0"/>
              <a:t> </a:t>
            </a:r>
            <a:r>
              <a:rPr lang="en-US" sz="1600" b="1" dirty="0">
                <a:solidFill>
                  <a:srgbClr val="6600CC"/>
                </a:solidFill>
              </a:rPr>
              <a:t>Salary Info: </a:t>
            </a: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MPO-1/1/1993              ,  2</a:t>
            </a:r>
            <a:r>
              <a:rPr lang="en-US" baseline="30000" dirty="0"/>
              <a:t>nd</a:t>
            </a:r>
            <a:r>
              <a:rPr lang="en-US" dirty="0"/>
              <a:t> Scale-                         Asst </a:t>
            </a:r>
            <a:r>
              <a:rPr lang="en-US" dirty="0" err="1"/>
              <a:t>Sup.Scale</a:t>
            </a:r>
            <a:r>
              <a:rPr lang="en-US" dirty="0"/>
              <a:t>:</a:t>
            </a:r>
          </a:p>
          <a:p>
            <a:pPr>
              <a:defRPr/>
            </a:pPr>
            <a:r>
              <a:rPr lang="en-US" dirty="0"/>
              <a:t> Payscale-12000,  Bassic-11140,  HR-500,  Medi-300,  Others-2400,  Net Salary-13465</a:t>
            </a:r>
            <a:r>
              <a:rPr lang="en-US" sz="2400" dirty="0"/>
              <a:t>                                                   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9" name="Snip Diagonal Corner Rectangle 8"/>
          <p:cNvSpPr/>
          <p:nvPr/>
        </p:nvSpPr>
        <p:spPr bwMode="auto">
          <a:xfrm>
            <a:off x="350228" y="2514600"/>
            <a:ext cx="8793773" cy="381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sz="1400" b="1" dirty="0">
                <a:solidFill>
                  <a:srgbClr val="6600CC"/>
                </a:solidFill>
              </a:rPr>
              <a:t>Teaching Subject: </a:t>
            </a:r>
            <a:r>
              <a:rPr lang="en-US" sz="1400" b="1" dirty="0"/>
              <a:t>Class-English, Class 8-Fiqh, Class 9-Arabic-I, Class 10-Arabic-I</a:t>
            </a:r>
            <a:r>
              <a:rPr lang="en-US" sz="1400" dirty="0"/>
              <a:t>                                                      </a:t>
            </a:r>
            <a:endParaRPr lang="en-US" sz="16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0" name="Snip Diagonal Corner Rectangle 9"/>
          <p:cNvSpPr/>
          <p:nvPr/>
        </p:nvSpPr>
        <p:spPr bwMode="auto">
          <a:xfrm>
            <a:off x="351692" y="2895600"/>
            <a:ext cx="8792308" cy="381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dirty="0"/>
              <a:t> </a:t>
            </a:r>
            <a:r>
              <a:rPr lang="en-US" sz="1600" b="1" dirty="0"/>
              <a:t>Training Info: STC </a:t>
            </a:r>
            <a:r>
              <a:rPr lang="en-US" sz="1600" dirty="0"/>
              <a:t>(Raj), </a:t>
            </a:r>
            <a:r>
              <a:rPr lang="en-US" sz="1600" b="1" dirty="0"/>
              <a:t>BMTI</a:t>
            </a:r>
            <a:r>
              <a:rPr lang="en-US" sz="1600" dirty="0"/>
              <a:t> (</a:t>
            </a:r>
            <a:r>
              <a:rPr lang="en-US" sz="1600" dirty="0" err="1"/>
              <a:t>Gazi</a:t>
            </a:r>
            <a:r>
              <a:rPr lang="en-US" sz="1600" dirty="0"/>
              <a:t>)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1" name="Snip Diagonal Corner Rectangle 10"/>
          <p:cNvSpPr/>
          <p:nvPr/>
        </p:nvSpPr>
        <p:spPr bwMode="auto">
          <a:xfrm>
            <a:off x="367812" y="3276600"/>
            <a:ext cx="8776188" cy="381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dirty="0"/>
              <a:t> </a:t>
            </a:r>
            <a:r>
              <a:rPr lang="en-US" b="1" dirty="0"/>
              <a:t>Experience: </a:t>
            </a:r>
            <a:endParaRPr lang="en-US" sz="16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2" name="Snip Diagonal Corner Rectangle 11"/>
          <p:cNvSpPr/>
          <p:nvPr/>
        </p:nvSpPr>
        <p:spPr bwMode="auto">
          <a:xfrm>
            <a:off x="351692" y="4419600"/>
            <a:ext cx="8792308" cy="24384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dirty="0"/>
              <a:t> </a:t>
            </a:r>
            <a:r>
              <a:rPr lang="en-US" sz="1400" b="1" dirty="0"/>
              <a:t>Home Address: </a:t>
            </a:r>
            <a:r>
              <a:rPr lang="en-US" sz="1400" dirty="0"/>
              <a:t>        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4107" name="Picture 13" descr="F:\School-Madrasa Student Picture\SR.Madrasas PP+St\Teacher\vbnmmm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7505" y="0"/>
            <a:ext cx="155477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 bwMode="auto">
          <a:xfrm>
            <a:off x="316523" y="0"/>
            <a:ext cx="7209692" cy="8382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400" dirty="0"/>
              <a:t>                                                   </a:t>
            </a:r>
            <a:r>
              <a:rPr lang="en-US" sz="1400" dirty="0" err="1"/>
              <a:t>Sreepur</a:t>
            </a:r>
            <a:r>
              <a:rPr lang="en-US" sz="1400" dirty="0"/>
              <a:t> </a:t>
            </a:r>
            <a:r>
              <a:rPr lang="en-US" sz="1400" dirty="0" err="1"/>
              <a:t>Ramnagar</a:t>
            </a:r>
            <a:r>
              <a:rPr lang="en-US" sz="1400" dirty="0"/>
              <a:t> </a:t>
            </a:r>
            <a:r>
              <a:rPr lang="en-US" sz="1400" dirty="0" err="1"/>
              <a:t>Alim</a:t>
            </a:r>
            <a:r>
              <a:rPr lang="en-US" sz="1400" dirty="0"/>
              <a:t> </a:t>
            </a:r>
            <a:r>
              <a:rPr lang="en-US" sz="1400" dirty="0" err="1"/>
              <a:t>Madrasah</a:t>
            </a:r>
            <a:r>
              <a:rPr lang="en-US" sz="1400" dirty="0"/>
              <a:t>  </a:t>
            </a:r>
            <a:endParaRPr lang="en-US" sz="1200" dirty="0"/>
          </a:p>
          <a:p>
            <a:pPr>
              <a:defRPr/>
            </a:pPr>
            <a:r>
              <a:rPr lang="en-US" sz="1200" dirty="0"/>
              <a:t>                    </a:t>
            </a:r>
            <a:r>
              <a:rPr lang="en-US" sz="1200" dirty="0" err="1"/>
              <a:t>Post:Saipara</a:t>
            </a:r>
            <a:r>
              <a:rPr lang="en-US" sz="1200" dirty="0"/>
              <a:t>, </a:t>
            </a:r>
            <a:r>
              <a:rPr lang="en-US" sz="1200" dirty="0" err="1"/>
              <a:t>Bagmara</a:t>
            </a:r>
            <a:r>
              <a:rPr lang="en-US" sz="1200" dirty="0"/>
              <a:t>, </a:t>
            </a:r>
            <a:r>
              <a:rPr lang="en-US" sz="1200" dirty="0" err="1"/>
              <a:t>Rajshahi</a:t>
            </a:r>
            <a:r>
              <a:rPr lang="en-US" sz="1200" dirty="0"/>
              <a:t> EIIN:126393, </a:t>
            </a:r>
            <a:r>
              <a:rPr lang="en-US" sz="1200" dirty="0" err="1"/>
              <a:t>Email:sreepurmadrasha@gmai.com</a:t>
            </a:r>
            <a:r>
              <a:rPr lang="en-US" sz="1200" dirty="0"/>
              <a:t> </a:t>
            </a:r>
          </a:p>
          <a:p>
            <a:pPr>
              <a:defRPr/>
            </a:pPr>
            <a:r>
              <a:rPr lang="en-US" sz="1400" b="1" dirty="0"/>
              <a:t>                                                                  </a:t>
            </a:r>
            <a:r>
              <a:rPr lang="en-US" sz="1600" b="1" dirty="0"/>
              <a:t>Teacher’s Info.03</a:t>
            </a:r>
            <a:endParaRPr lang="en-US" sz="1400" b="1" dirty="0"/>
          </a:p>
        </p:txBody>
      </p:sp>
      <p:sp>
        <p:nvSpPr>
          <p:cNvPr id="5" name="Snip Diagonal Corner Rectangle 4"/>
          <p:cNvSpPr/>
          <p:nvPr/>
        </p:nvSpPr>
        <p:spPr bwMode="auto">
          <a:xfrm>
            <a:off x="357554" y="838200"/>
            <a:ext cx="7168662" cy="6858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/>
              <a:t>Name: </a:t>
            </a:r>
            <a:r>
              <a:rPr lang="en-US" b="1" dirty="0"/>
              <a:t>S. M. </a:t>
            </a:r>
            <a:r>
              <a:rPr lang="en-US" b="1" dirty="0" err="1"/>
              <a:t>Zillur</a:t>
            </a:r>
            <a:r>
              <a:rPr lang="en-US" b="1" dirty="0"/>
              <a:t> </a:t>
            </a:r>
            <a:r>
              <a:rPr lang="en-US" b="1" dirty="0" err="1"/>
              <a:t>Rahman</a:t>
            </a:r>
            <a:r>
              <a:rPr lang="en-US" dirty="0"/>
              <a:t>   </a:t>
            </a:r>
          </a:p>
          <a:p>
            <a:pPr>
              <a:defRPr/>
            </a:pPr>
            <a:r>
              <a:rPr lang="en-US" sz="1600" dirty="0"/>
              <a:t>Designation: </a:t>
            </a:r>
            <a:r>
              <a:rPr lang="en-US" sz="1600" b="1" dirty="0"/>
              <a:t>Asst. </a:t>
            </a:r>
            <a:r>
              <a:rPr lang="en-US" sz="1600" b="1" dirty="0" err="1"/>
              <a:t>Maolana</a:t>
            </a:r>
            <a:r>
              <a:rPr lang="en-US" sz="1200" dirty="0"/>
              <a:t>                   </a:t>
            </a:r>
            <a:r>
              <a:rPr lang="en-US" sz="1600" dirty="0"/>
              <a:t>MPO Index:</a:t>
            </a:r>
            <a:r>
              <a:rPr lang="en-US" sz="1600" b="1" dirty="0"/>
              <a:t>38525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Snip Diagonal Corner Rectangle 5"/>
          <p:cNvSpPr/>
          <p:nvPr/>
        </p:nvSpPr>
        <p:spPr bwMode="auto">
          <a:xfrm>
            <a:off x="357554" y="1524000"/>
            <a:ext cx="7168662" cy="381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600" b="1" dirty="0">
                <a:solidFill>
                  <a:srgbClr val="6600CC"/>
                </a:solidFill>
              </a:rPr>
              <a:t>Join Date: </a:t>
            </a:r>
            <a:r>
              <a:rPr lang="en-US" b="1" dirty="0"/>
              <a:t>01-01-1993</a:t>
            </a:r>
            <a:r>
              <a:rPr lang="en-US" dirty="0"/>
              <a:t>,           </a:t>
            </a:r>
            <a:r>
              <a:rPr lang="en-US" sz="1600" b="1" dirty="0">
                <a:solidFill>
                  <a:srgbClr val="6600CC"/>
                </a:solidFill>
              </a:rPr>
              <a:t>Birth Date:</a:t>
            </a:r>
            <a:r>
              <a:rPr lang="en-US" sz="1600" dirty="0"/>
              <a:t> </a:t>
            </a:r>
            <a:r>
              <a:rPr lang="en-US" sz="1600" b="1" dirty="0"/>
              <a:t>02</a:t>
            </a:r>
            <a:r>
              <a:rPr lang="en-US" b="1" dirty="0"/>
              <a:t>-01-1973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" name="Snip Diagonal Corner Rectangle 6"/>
          <p:cNvSpPr/>
          <p:nvPr/>
        </p:nvSpPr>
        <p:spPr bwMode="auto">
          <a:xfrm>
            <a:off x="351692" y="1905000"/>
            <a:ext cx="8792308" cy="6096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dirty="0">
                <a:solidFill>
                  <a:srgbClr val="6600CC"/>
                </a:solidFill>
              </a:rPr>
              <a:t>Educational Qualification:                                                       </a:t>
            </a:r>
          </a:p>
          <a:p>
            <a:pPr>
              <a:defRPr/>
            </a:pPr>
            <a:r>
              <a:rPr lang="en-US" sz="1600" dirty="0"/>
              <a:t>Dakhil-3</a:t>
            </a:r>
            <a:r>
              <a:rPr lang="en-US" sz="1600" baseline="30000" dirty="0"/>
              <a:t>rd</a:t>
            </a:r>
            <a:r>
              <a:rPr lang="en-US" sz="1600" dirty="0"/>
              <a:t>-1987 (MB),  Alim-3</a:t>
            </a:r>
            <a:r>
              <a:rPr lang="en-US" sz="1600" baseline="30000" dirty="0"/>
              <a:t>rd</a:t>
            </a:r>
            <a:r>
              <a:rPr lang="en-US" sz="1600" dirty="0"/>
              <a:t>-1989(MB), Fazil-3</a:t>
            </a:r>
            <a:r>
              <a:rPr lang="en-US" sz="1600" baseline="30000" dirty="0"/>
              <a:t>rd</a:t>
            </a:r>
            <a:r>
              <a:rPr lang="en-US" sz="1600" dirty="0"/>
              <a:t>-1991(MB), Kamil-2</a:t>
            </a:r>
            <a:r>
              <a:rPr lang="en-US" sz="1600" baseline="30000" dirty="0"/>
              <a:t>nd</a:t>
            </a:r>
            <a:r>
              <a:rPr lang="en-US" sz="1600" dirty="0"/>
              <a:t>-1993(MB), MA-2</a:t>
            </a:r>
            <a:r>
              <a:rPr lang="en-US" sz="1600" baseline="30000" dirty="0"/>
              <a:t>nd</a:t>
            </a:r>
            <a:r>
              <a:rPr lang="en-US" sz="1600" dirty="0"/>
              <a:t>-1997                            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Snip Diagonal Corner Rectangle 7"/>
          <p:cNvSpPr/>
          <p:nvPr/>
        </p:nvSpPr>
        <p:spPr bwMode="auto">
          <a:xfrm>
            <a:off x="351692" y="3581400"/>
            <a:ext cx="8792308" cy="762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dirty="0"/>
              <a:t> </a:t>
            </a:r>
            <a:r>
              <a:rPr lang="en-US" sz="1600" b="1" dirty="0">
                <a:solidFill>
                  <a:srgbClr val="6600CC"/>
                </a:solidFill>
              </a:rPr>
              <a:t>Salary Info: </a:t>
            </a: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MPO-1/1/1993                Time Scale-                        Scale:</a:t>
            </a:r>
          </a:p>
          <a:p>
            <a:pPr>
              <a:defRPr/>
            </a:pPr>
            <a:r>
              <a:rPr lang="en-US" dirty="0"/>
              <a:t> Payscale-8000,  Bassic-8115,  HR-500,  Medi-300,  Others-1600,  Net Salary-10035</a:t>
            </a:r>
            <a:r>
              <a:rPr lang="en-US" sz="2400" dirty="0"/>
              <a:t>                                                   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9" name="Snip Diagonal Corner Rectangle 8"/>
          <p:cNvSpPr/>
          <p:nvPr/>
        </p:nvSpPr>
        <p:spPr bwMode="auto">
          <a:xfrm>
            <a:off x="350227" y="2514600"/>
            <a:ext cx="8622323" cy="3048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sz="1400" b="1" dirty="0">
                <a:solidFill>
                  <a:srgbClr val="6600CC"/>
                </a:solidFill>
              </a:rPr>
              <a:t>Teaching Subject: </a:t>
            </a:r>
            <a:r>
              <a:rPr lang="en-US" sz="1400" b="1" dirty="0"/>
              <a:t>Class 6-Fiqh, Class 7-Arabic-I Class 8-Arabic-II, Class 9-Arabic-II, Class 10-Arabic-II</a:t>
            </a:r>
            <a:r>
              <a:rPr lang="en-US" sz="1400" dirty="0"/>
              <a:t>                                                      </a:t>
            </a:r>
            <a:endParaRPr lang="en-US" sz="16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0" name="Snip Diagonal Corner Rectangle 9"/>
          <p:cNvSpPr/>
          <p:nvPr/>
        </p:nvSpPr>
        <p:spPr bwMode="auto">
          <a:xfrm>
            <a:off x="351692" y="2819400"/>
            <a:ext cx="8792308" cy="381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dirty="0"/>
              <a:t> </a:t>
            </a:r>
            <a:r>
              <a:rPr lang="en-US" sz="1600" b="1" dirty="0"/>
              <a:t>Training Info:</a:t>
            </a:r>
            <a:r>
              <a:rPr lang="en-US" sz="1600" dirty="0"/>
              <a:t> </a:t>
            </a:r>
            <a:r>
              <a:rPr lang="en-US" sz="1600" b="1" dirty="0"/>
              <a:t>BMTI</a:t>
            </a:r>
            <a:r>
              <a:rPr lang="en-US" sz="1600" dirty="0"/>
              <a:t> (</a:t>
            </a:r>
            <a:r>
              <a:rPr lang="en-US" sz="1600" dirty="0" err="1"/>
              <a:t>Gazi</a:t>
            </a:r>
            <a:r>
              <a:rPr lang="en-US" sz="1600" dirty="0"/>
              <a:t>)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1" name="Snip Diagonal Corner Rectangle 10"/>
          <p:cNvSpPr/>
          <p:nvPr/>
        </p:nvSpPr>
        <p:spPr bwMode="auto">
          <a:xfrm>
            <a:off x="367812" y="3200400"/>
            <a:ext cx="8776188" cy="381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dirty="0"/>
              <a:t> </a:t>
            </a:r>
            <a:r>
              <a:rPr lang="en-US" b="1" dirty="0"/>
              <a:t>Experience: </a:t>
            </a:r>
            <a:endParaRPr lang="en-US" sz="16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2" name="Snip Diagonal Corner Rectangle 11"/>
          <p:cNvSpPr/>
          <p:nvPr/>
        </p:nvSpPr>
        <p:spPr bwMode="auto">
          <a:xfrm>
            <a:off x="351692" y="4343400"/>
            <a:ext cx="8792308" cy="25146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sz="1400" b="1" dirty="0"/>
              <a:t>Home Address: </a:t>
            </a:r>
            <a:r>
              <a:rPr lang="en-US" sz="1400" dirty="0"/>
              <a:t>        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5131" name="Picture 2" descr="F:\School-Madrasa Student Picture\SR.Madrasas PP+St\Teacher\fffgggg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7938" y="0"/>
            <a:ext cx="16060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 bwMode="auto">
          <a:xfrm>
            <a:off x="316523" y="0"/>
            <a:ext cx="7280031" cy="8382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400" dirty="0"/>
              <a:t>                                                   </a:t>
            </a:r>
            <a:r>
              <a:rPr lang="en-US" sz="1400" dirty="0" err="1"/>
              <a:t>Sreepur</a:t>
            </a:r>
            <a:r>
              <a:rPr lang="en-US" sz="1400" dirty="0"/>
              <a:t> </a:t>
            </a:r>
            <a:r>
              <a:rPr lang="en-US" sz="1400" dirty="0" err="1"/>
              <a:t>Ramnagar</a:t>
            </a:r>
            <a:r>
              <a:rPr lang="en-US" sz="1400" dirty="0"/>
              <a:t> </a:t>
            </a:r>
            <a:r>
              <a:rPr lang="en-US" sz="1400" dirty="0" err="1"/>
              <a:t>Alim</a:t>
            </a:r>
            <a:r>
              <a:rPr lang="en-US" sz="1400" dirty="0"/>
              <a:t> </a:t>
            </a:r>
            <a:r>
              <a:rPr lang="en-US" sz="1400" dirty="0" err="1"/>
              <a:t>Madrasah</a:t>
            </a:r>
            <a:r>
              <a:rPr lang="en-US" sz="1400" dirty="0"/>
              <a:t>  </a:t>
            </a:r>
            <a:endParaRPr lang="en-US" sz="1200" dirty="0"/>
          </a:p>
          <a:p>
            <a:pPr>
              <a:defRPr/>
            </a:pPr>
            <a:r>
              <a:rPr lang="en-US" sz="1200" dirty="0"/>
              <a:t>                    </a:t>
            </a:r>
            <a:r>
              <a:rPr lang="en-US" sz="1200" dirty="0" err="1"/>
              <a:t>Post:Saipara</a:t>
            </a:r>
            <a:r>
              <a:rPr lang="en-US" sz="1200" dirty="0"/>
              <a:t>, </a:t>
            </a:r>
            <a:r>
              <a:rPr lang="en-US" sz="1200" dirty="0" err="1"/>
              <a:t>Bagmara</a:t>
            </a:r>
            <a:r>
              <a:rPr lang="en-US" sz="1200" dirty="0"/>
              <a:t>, </a:t>
            </a:r>
            <a:r>
              <a:rPr lang="en-US" sz="1200" dirty="0" err="1"/>
              <a:t>Rajshahi</a:t>
            </a:r>
            <a:r>
              <a:rPr lang="en-US" sz="1200" dirty="0"/>
              <a:t> EIIN:126393, </a:t>
            </a:r>
            <a:r>
              <a:rPr lang="en-US" sz="1200" dirty="0" err="1"/>
              <a:t>Email:sreepurmadrasha@gmai.com</a:t>
            </a:r>
            <a:r>
              <a:rPr lang="en-US" sz="1200" dirty="0"/>
              <a:t> </a:t>
            </a:r>
          </a:p>
          <a:p>
            <a:pPr>
              <a:defRPr/>
            </a:pPr>
            <a:r>
              <a:rPr lang="en-US" sz="1400" b="1" dirty="0"/>
              <a:t>                                                                  </a:t>
            </a:r>
            <a:r>
              <a:rPr lang="en-US" sz="1600" b="1" dirty="0"/>
              <a:t>Teacher’s Info.05</a:t>
            </a:r>
            <a:endParaRPr lang="en-US" sz="1400" b="1" dirty="0"/>
          </a:p>
        </p:txBody>
      </p:sp>
      <p:sp>
        <p:nvSpPr>
          <p:cNvPr id="5" name="Snip Diagonal Corner Rectangle 4"/>
          <p:cNvSpPr/>
          <p:nvPr/>
        </p:nvSpPr>
        <p:spPr bwMode="auto">
          <a:xfrm>
            <a:off x="357554" y="838200"/>
            <a:ext cx="7239000" cy="6858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/>
              <a:t>Name: </a:t>
            </a:r>
            <a:r>
              <a:rPr lang="en-US" b="1" dirty="0"/>
              <a:t>MD. ENAYET ULLAH PK.</a:t>
            </a:r>
            <a:endParaRPr lang="en-US" dirty="0"/>
          </a:p>
          <a:p>
            <a:pPr>
              <a:defRPr/>
            </a:pPr>
            <a:r>
              <a:rPr lang="en-US" sz="1600" dirty="0"/>
              <a:t>Designation: </a:t>
            </a:r>
            <a:r>
              <a:rPr lang="en-US" sz="1600" b="1" dirty="0"/>
              <a:t>Asst. </a:t>
            </a:r>
            <a:r>
              <a:rPr lang="en-US" sz="1600" b="1" dirty="0" err="1"/>
              <a:t>Maolana</a:t>
            </a:r>
            <a:r>
              <a:rPr lang="en-US" sz="1200" dirty="0"/>
              <a:t>                   </a:t>
            </a:r>
            <a:r>
              <a:rPr lang="en-US" sz="1600" dirty="0"/>
              <a:t>MPO Index:</a:t>
            </a:r>
            <a:r>
              <a:rPr lang="en-US" sz="1600" b="1" dirty="0"/>
              <a:t>385260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Snip Diagonal Corner Rectangle 5"/>
          <p:cNvSpPr/>
          <p:nvPr/>
        </p:nvSpPr>
        <p:spPr bwMode="auto">
          <a:xfrm>
            <a:off x="357554" y="1524000"/>
            <a:ext cx="7239000" cy="381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600" b="1" dirty="0">
                <a:solidFill>
                  <a:srgbClr val="6600CC"/>
                </a:solidFill>
              </a:rPr>
              <a:t>Join Date: </a:t>
            </a:r>
            <a:r>
              <a:rPr lang="en-US" b="1" dirty="0"/>
              <a:t>01-01-1993</a:t>
            </a:r>
            <a:r>
              <a:rPr lang="en-US" dirty="0"/>
              <a:t>,           </a:t>
            </a:r>
            <a:r>
              <a:rPr lang="en-US" sz="1600" b="1" dirty="0">
                <a:solidFill>
                  <a:srgbClr val="6600CC"/>
                </a:solidFill>
              </a:rPr>
              <a:t>Birth Date:</a:t>
            </a:r>
            <a:r>
              <a:rPr lang="en-US" sz="1600" dirty="0"/>
              <a:t> </a:t>
            </a:r>
            <a:r>
              <a:rPr lang="en-US" sz="1600" b="1" dirty="0"/>
              <a:t>05</a:t>
            </a:r>
            <a:r>
              <a:rPr lang="en-US" b="1" dirty="0"/>
              <a:t>-03-1970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" name="Snip Diagonal Corner Rectangle 6"/>
          <p:cNvSpPr/>
          <p:nvPr/>
        </p:nvSpPr>
        <p:spPr bwMode="auto">
          <a:xfrm>
            <a:off x="351692" y="1905000"/>
            <a:ext cx="8792308" cy="6096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dirty="0">
                <a:solidFill>
                  <a:srgbClr val="6600CC"/>
                </a:solidFill>
              </a:rPr>
              <a:t>Educational Qualification:                                                       </a:t>
            </a:r>
          </a:p>
          <a:p>
            <a:pPr>
              <a:defRPr/>
            </a:pPr>
            <a:r>
              <a:rPr lang="en-US" sz="1600" dirty="0"/>
              <a:t>Dakhil-2</a:t>
            </a:r>
            <a:r>
              <a:rPr lang="en-US" sz="1600" baseline="30000" dirty="0"/>
              <a:t>nd</a:t>
            </a:r>
            <a:r>
              <a:rPr lang="en-US" sz="1600" dirty="0"/>
              <a:t>-1986 (MB),  Alim-3</a:t>
            </a:r>
            <a:r>
              <a:rPr lang="en-US" sz="1600" baseline="30000" dirty="0"/>
              <a:t>rd</a:t>
            </a:r>
            <a:r>
              <a:rPr lang="en-US" sz="1600" dirty="0"/>
              <a:t>-1992(MB),  Fazil-3</a:t>
            </a:r>
            <a:r>
              <a:rPr lang="en-US" sz="1600" baseline="30000" dirty="0"/>
              <a:t>rd</a:t>
            </a:r>
            <a:r>
              <a:rPr lang="en-US" sz="1600" dirty="0"/>
              <a:t>-1994(MB),   Kamil-2</a:t>
            </a:r>
            <a:r>
              <a:rPr lang="en-US" sz="1600" baseline="30000" dirty="0"/>
              <a:t>nd</a:t>
            </a:r>
            <a:r>
              <a:rPr lang="en-US" sz="1600" dirty="0"/>
              <a:t>-1997(MB)                            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Snip Diagonal Corner Rectangle 7"/>
          <p:cNvSpPr/>
          <p:nvPr/>
        </p:nvSpPr>
        <p:spPr bwMode="auto">
          <a:xfrm>
            <a:off x="351692" y="3581400"/>
            <a:ext cx="8792308" cy="762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dirty="0"/>
              <a:t> </a:t>
            </a:r>
            <a:r>
              <a:rPr lang="en-US" sz="1600" b="1" dirty="0">
                <a:solidFill>
                  <a:srgbClr val="6600CC"/>
                </a:solidFill>
              </a:rPr>
              <a:t>Salary Info: </a:t>
            </a: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MPO-1/1/1993                Time Scale-                        Scale:</a:t>
            </a:r>
          </a:p>
          <a:p>
            <a:pPr>
              <a:defRPr/>
            </a:pPr>
            <a:r>
              <a:rPr lang="en-US" dirty="0"/>
              <a:t> Payscale-8000,  Bassic-8115,  HR-500,  Medi-300,  Others-1600,  Net Salary-10035</a:t>
            </a:r>
            <a:r>
              <a:rPr lang="en-US" sz="2400" dirty="0"/>
              <a:t>                                                   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9" name="Snip Diagonal Corner Rectangle 8"/>
          <p:cNvSpPr/>
          <p:nvPr/>
        </p:nvSpPr>
        <p:spPr bwMode="auto">
          <a:xfrm>
            <a:off x="350227" y="2514600"/>
            <a:ext cx="8622323" cy="3048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sz="1400" b="1" dirty="0">
                <a:solidFill>
                  <a:srgbClr val="6600CC"/>
                </a:solidFill>
              </a:rPr>
              <a:t>Teaching Subject: </a:t>
            </a:r>
            <a:r>
              <a:rPr lang="en-US" sz="1400" b="1" dirty="0"/>
              <a:t>Class 6-Quran, Class7-Quran, Class 8-Quran, Class 9-Quran, Class 10-Quran</a:t>
            </a:r>
            <a:r>
              <a:rPr lang="en-US" sz="1400" dirty="0"/>
              <a:t>                                                      </a:t>
            </a:r>
            <a:endParaRPr lang="en-US" sz="16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0" name="Snip Diagonal Corner Rectangle 9"/>
          <p:cNvSpPr/>
          <p:nvPr/>
        </p:nvSpPr>
        <p:spPr bwMode="auto">
          <a:xfrm>
            <a:off x="351692" y="2819400"/>
            <a:ext cx="8792308" cy="381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dirty="0"/>
              <a:t> </a:t>
            </a:r>
            <a:r>
              <a:rPr lang="en-US" sz="1600" b="1" dirty="0"/>
              <a:t>Training Info:</a:t>
            </a:r>
            <a:r>
              <a:rPr lang="en-US" sz="1600" dirty="0"/>
              <a:t> </a:t>
            </a:r>
            <a:r>
              <a:rPr lang="en-US" sz="1600" b="1" dirty="0"/>
              <a:t>BMTI</a:t>
            </a:r>
            <a:r>
              <a:rPr lang="en-US" sz="1600" dirty="0"/>
              <a:t> (</a:t>
            </a:r>
            <a:r>
              <a:rPr lang="en-US" sz="1600" dirty="0" err="1"/>
              <a:t>Gazi</a:t>
            </a:r>
            <a:r>
              <a:rPr lang="en-US" sz="1600" dirty="0"/>
              <a:t>)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1" name="Snip Diagonal Corner Rectangle 10"/>
          <p:cNvSpPr/>
          <p:nvPr/>
        </p:nvSpPr>
        <p:spPr bwMode="auto">
          <a:xfrm>
            <a:off x="367812" y="3200400"/>
            <a:ext cx="8776188" cy="381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dirty="0"/>
              <a:t> </a:t>
            </a:r>
            <a:r>
              <a:rPr lang="en-US" b="1" dirty="0"/>
              <a:t>Experience: </a:t>
            </a:r>
            <a:endParaRPr lang="en-US" sz="16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2" name="Snip Diagonal Corner Rectangle 11"/>
          <p:cNvSpPr/>
          <p:nvPr/>
        </p:nvSpPr>
        <p:spPr bwMode="auto">
          <a:xfrm>
            <a:off x="351692" y="4343400"/>
            <a:ext cx="8792308" cy="25146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sz="1400" b="1" dirty="0"/>
              <a:t>Home Address: </a:t>
            </a:r>
            <a:r>
              <a:rPr lang="en-US" sz="1400" dirty="0"/>
              <a:t>        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6155" name="Picture 2" descr="F:\School-Madrasa Student Picture\SR.Madrasas PP+St\Teacher\vbbnnngg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554" y="0"/>
            <a:ext cx="154744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 bwMode="auto">
          <a:xfrm>
            <a:off x="316523" y="0"/>
            <a:ext cx="7280031" cy="8382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400" dirty="0"/>
              <a:t>                                                   </a:t>
            </a:r>
            <a:r>
              <a:rPr lang="en-US" sz="1400" dirty="0" err="1"/>
              <a:t>Sreepur</a:t>
            </a:r>
            <a:r>
              <a:rPr lang="en-US" sz="1400" dirty="0"/>
              <a:t> </a:t>
            </a:r>
            <a:r>
              <a:rPr lang="en-US" sz="1400" dirty="0" err="1"/>
              <a:t>Ramnagar</a:t>
            </a:r>
            <a:r>
              <a:rPr lang="en-US" sz="1400" dirty="0"/>
              <a:t> </a:t>
            </a:r>
            <a:r>
              <a:rPr lang="en-US" sz="1400" dirty="0" err="1"/>
              <a:t>Alim</a:t>
            </a:r>
            <a:r>
              <a:rPr lang="en-US" sz="1400" dirty="0"/>
              <a:t> </a:t>
            </a:r>
            <a:r>
              <a:rPr lang="en-US" sz="1400" dirty="0" err="1"/>
              <a:t>Madrasah</a:t>
            </a:r>
            <a:r>
              <a:rPr lang="en-US" sz="1400" dirty="0"/>
              <a:t>  </a:t>
            </a:r>
            <a:endParaRPr lang="en-US" sz="1200" dirty="0"/>
          </a:p>
          <a:p>
            <a:pPr>
              <a:defRPr/>
            </a:pPr>
            <a:r>
              <a:rPr lang="en-US" sz="1200" dirty="0"/>
              <a:t>                    </a:t>
            </a:r>
            <a:r>
              <a:rPr lang="en-US" sz="1200" dirty="0" err="1"/>
              <a:t>Post:Saipara</a:t>
            </a:r>
            <a:r>
              <a:rPr lang="en-US" sz="1200" dirty="0"/>
              <a:t>, </a:t>
            </a:r>
            <a:r>
              <a:rPr lang="en-US" sz="1200" dirty="0" err="1"/>
              <a:t>Bagmara</a:t>
            </a:r>
            <a:r>
              <a:rPr lang="en-US" sz="1200" dirty="0"/>
              <a:t>, </a:t>
            </a:r>
            <a:r>
              <a:rPr lang="en-US" sz="1200" dirty="0" err="1"/>
              <a:t>Rajshahi</a:t>
            </a:r>
            <a:r>
              <a:rPr lang="en-US" sz="1200" dirty="0"/>
              <a:t> EIIN:126393, </a:t>
            </a:r>
            <a:r>
              <a:rPr lang="en-US" sz="1200" dirty="0" err="1"/>
              <a:t>Email:sreepurmadrasha@gmai.com</a:t>
            </a:r>
            <a:r>
              <a:rPr lang="en-US" sz="1200" dirty="0"/>
              <a:t> </a:t>
            </a:r>
          </a:p>
          <a:p>
            <a:pPr>
              <a:defRPr/>
            </a:pPr>
            <a:r>
              <a:rPr lang="en-US" sz="1400" b="1" dirty="0"/>
              <a:t>                                                                  </a:t>
            </a:r>
            <a:r>
              <a:rPr lang="en-US" sz="1600" b="1" dirty="0"/>
              <a:t>Teacher’s Info.05</a:t>
            </a:r>
            <a:endParaRPr lang="en-US" sz="1400" b="1" dirty="0"/>
          </a:p>
        </p:txBody>
      </p:sp>
      <p:sp>
        <p:nvSpPr>
          <p:cNvPr id="5" name="Snip Diagonal Corner Rectangle 4"/>
          <p:cNvSpPr/>
          <p:nvPr/>
        </p:nvSpPr>
        <p:spPr bwMode="auto">
          <a:xfrm>
            <a:off x="357554" y="838200"/>
            <a:ext cx="7239000" cy="6858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/>
              <a:t>Name: </a:t>
            </a:r>
            <a:r>
              <a:rPr lang="en-US" b="1" dirty="0"/>
              <a:t>MD. ENAYET ULLAH PK.</a:t>
            </a:r>
            <a:endParaRPr lang="en-US" dirty="0"/>
          </a:p>
          <a:p>
            <a:pPr>
              <a:defRPr/>
            </a:pPr>
            <a:r>
              <a:rPr lang="en-US" sz="1600" dirty="0"/>
              <a:t>Designation: </a:t>
            </a:r>
            <a:r>
              <a:rPr lang="en-US" sz="1600" b="1" dirty="0"/>
              <a:t>Asst. </a:t>
            </a:r>
            <a:r>
              <a:rPr lang="en-US" sz="1600" b="1" dirty="0" err="1"/>
              <a:t>Maolana</a:t>
            </a:r>
            <a:r>
              <a:rPr lang="en-US" sz="1200" dirty="0"/>
              <a:t>                   </a:t>
            </a:r>
            <a:r>
              <a:rPr lang="en-US" sz="1600" dirty="0"/>
              <a:t>MPO Index:</a:t>
            </a:r>
            <a:r>
              <a:rPr lang="en-US" sz="1600" b="1" dirty="0"/>
              <a:t>385260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Snip Diagonal Corner Rectangle 5"/>
          <p:cNvSpPr/>
          <p:nvPr/>
        </p:nvSpPr>
        <p:spPr bwMode="auto">
          <a:xfrm>
            <a:off x="357554" y="1524000"/>
            <a:ext cx="7239000" cy="381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600" b="1" dirty="0">
                <a:solidFill>
                  <a:srgbClr val="6600CC"/>
                </a:solidFill>
              </a:rPr>
              <a:t>Join Date: </a:t>
            </a:r>
            <a:r>
              <a:rPr lang="en-US" b="1" dirty="0"/>
              <a:t>01-01-1993</a:t>
            </a:r>
            <a:r>
              <a:rPr lang="en-US" dirty="0"/>
              <a:t>,           </a:t>
            </a:r>
            <a:r>
              <a:rPr lang="en-US" sz="1600" b="1" dirty="0">
                <a:solidFill>
                  <a:srgbClr val="6600CC"/>
                </a:solidFill>
              </a:rPr>
              <a:t>Birth Date:</a:t>
            </a:r>
            <a:r>
              <a:rPr lang="en-US" sz="1600" dirty="0"/>
              <a:t> </a:t>
            </a:r>
            <a:r>
              <a:rPr lang="en-US" sz="1600" b="1" dirty="0"/>
              <a:t>05</a:t>
            </a:r>
            <a:r>
              <a:rPr lang="en-US" b="1" dirty="0"/>
              <a:t>-03-1970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" name="Snip Diagonal Corner Rectangle 6"/>
          <p:cNvSpPr/>
          <p:nvPr/>
        </p:nvSpPr>
        <p:spPr bwMode="auto">
          <a:xfrm>
            <a:off x="351692" y="1905000"/>
            <a:ext cx="8792308" cy="6096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dirty="0">
                <a:solidFill>
                  <a:srgbClr val="6600CC"/>
                </a:solidFill>
              </a:rPr>
              <a:t>Educational Qualification:                                                       </a:t>
            </a:r>
          </a:p>
          <a:p>
            <a:pPr>
              <a:defRPr/>
            </a:pPr>
            <a:r>
              <a:rPr lang="en-US" sz="1600" dirty="0"/>
              <a:t>Dakhil-2</a:t>
            </a:r>
            <a:r>
              <a:rPr lang="en-US" sz="1600" baseline="30000" dirty="0"/>
              <a:t>nd</a:t>
            </a:r>
            <a:r>
              <a:rPr lang="en-US" sz="1600" dirty="0"/>
              <a:t>-1986 (MB),  Alim-3</a:t>
            </a:r>
            <a:r>
              <a:rPr lang="en-US" sz="1600" baseline="30000" dirty="0"/>
              <a:t>rd</a:t>
            </a:r>
            <a:r>
              <a:rPr lang="en-US" sz="1600" dirty="0"/>
              <a:t>-1992(MB),  Fazil-3</a:t>
            </a:r>
            <a:r>
              <a:rPr lang="en-US" sz="1600" baseline="30000" dirty="0"/>
              <a:t>rd</a:t>
            </a:r>
            <a:r>
              <a:rPr lang="en-US" sz="1600" dirty="0"/>
              <a:t>-1994(MB),   Kamil-2</a:t>
            </a:r>
            <a:r>
              <a:rPr lang="en-US" sz="1600" baseline="30000" dirty="0"/>
              <a:t>nd</a:t>
            </a:r>
            <a:r>
              <a:rPr lang="en-US" sz="1600" dirty="0"/>
              <a:t>-1997(MB)                            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Snip Diagonal Corner Rectangle 7"/>
          <p:cNvSpPr/>
          <p:nvPr/>
        </p:nvSpPr>
        <p:spPr bwMode="auto">
          <a:xfrm>
            <a:off x="351692" y="3581400"/>
            <a:ext cx="8792308" cy="762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dirty="0"/>
              <a:t> </a:t>
            </a:r>
            <a:r>
              <a:rPr lang="en-US" sz="1600" b="1" dirty="0">
                <a:solidFill>
                  <a:srgbClr val="6600CC"/>
                </a:solidFill>
              </a:rPr>
              <a:t>Salary Info: </a:t>
            </a: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MPO-1/1/1993                Time Scale-                        Scale:</a:t>
            </a:r>
          </a:p>
          <a:p>
            <a:pPr>
              <a:defRPr/>
            </a:pPr>
            <a:r>
              <a:rPr lang="en-US" dirty="0"/>
              <a:t> Payscale-8000,  Bassic-8115,  HR-500,  Medi-300,  Others-1600,  Net Salary-10035</a:t>
            </a:r>
            <a:r>
              <a:rPr lang="en-US" sz="2400" dirty="0"/>
              <a:t>                                                   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9" name="Snip Diagonal Corner Rectangle 8"/>
          <p:cNvSpPr/>
          <p:nvPr/>
        </p:nvSpPr>
        <p:spPr bwMode="auto">
          <a:xfrm>
            <a:off x="350227" y="2514600"/>
            <a:ext cx="8622323" cy="3048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sz="1400" b="1" dirty="0">
                <a:solidFill>
                  <a:srgbClr val="6600CC"/>
                </a:solidFill>
              </a:rPr>
              <a:t>Teaching Subject: </a:t>
            </a:r>
            <a:r>
              <a:rPr lang="en-US" sz="1400" b="1" dirty="0"/>
              <a:t>Class 6-Quran, Class7-Quran, Class 8-Quran, Class 9-Quran, Class 10-Quran</a:t>
            </a:r>
            <a:r>
              <a:rPr lang="en-US" sz="1400" dirty="0"/>
              <a:t>                                                      </a:t>
            </a:r>
            <a:endParaRPr lang="en-US" sz="16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0" name="Snip Diagonal Corner Rectangle 9"/>
          <p:cNvSpPr/>
          <p:nvPr/>
        </p:nvSpPr>
        <p:spPr bwMode="auto">
          <a:xfrm>
            <a:off x="351692" y="2819400"/>
            <a:ext cx="8792308" cy="381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dirty="0"/>
              <a:t> </a:t>
            </a:r>
            <a:r>
              <a:rPr lang="en-US" sz="1600" b="1" dirty="0"/>
              <a:t>Training Info:</a:t>
            </a:r>
            <a:r>
              <a:rPr lang="en-US" sz="1600" dirty="0"/>
              <a:t> </a:t>
            </a:r>
            <a:r>
              <a:rPr lang="en-US" sz="1600" b="1" dirty="0"/>
              <a:t>BMTI</a:t>
            </a:r>
            <a:r>
              <a:rPr lang="en-US" sz="1600" dirty="0"/>
              <a:t> (</a:t>
            </a:r>
            <a:r>
              <a:rPr lang="en-US" sz="1600" dirty="0" err="1"/>
              <a:t>Gazi</a:t>
            </a:r>
            <a:r>
              <a:rPr lang="en-US" sz="1600" dirty="0"/>
              <a:t>)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1" name="Snip Diagonal Corner Rectangle 10"/>
          <p:cNvSpPr/>
          <p:nvPr/>
        </p:nvSpPr>
        <p:spPr bwMode="auto">
          <a:xfrm>
            <a:off x="367812" y="3200400"/>
            <a:ext cx="8776188" cy="381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dirty="0"/>
              <a:t> </a:t>
            </a:r>
            <a:r>
              <a:rPr lang="en-US" b="1" dirty="0"/>
              <a:t>Experience: </a:t>
            </a:r>
            <a:endParaRPr lang="en-US" sz="16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2" name="Snip Diagonal Corner Rectangle 11"/>
          <p:cNvSpPr/>
          <p:nvPr/>
        </p:nvSpPr>
        <p:spPr bwMode="auto">
          <a:xfrm>
            <a:off x="351692" y="4343400"/>
            <a:ext cx="8792308" cy="25146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sz="1400" b="1" dirty="0"/>
              <a:t>Home Address: </a:t>
            </a:r>
            <a:r>
              <a:rPr lang="en-US" sz="1400" dirty="0"/>
              <a:t>        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6155" name="Picture 2" descr="F:\School-Madrasa Student Picture\SR.Madrasas PP+St\Teacher\vbbnnngg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554" y="0"/>
            <a:ext cx="154744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 bwMode="auto">
          <a:xfrm>
            <a:off x="316523" y="0"/>
            <a:ext cx="7420708" cy="8382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400" dirty="0"/>
              <a:t>                                                   </a:t>
            </a:r>
            <a:r>
              <a:rPr lang="en-US" sz="1400" dirty="0" err="1"/>
              <a:t>Sreepur</a:t>
            </a:r>
            <a:r>
              <a:rPr lang="en-US" sz="1400" dirty="0"/>
              <a:t> </a:t>
            </a:r>
            <a:r>
              <a:rPr lang="en-US" sz="1400" dirty="0" err="1"/>
              <a:t>Ramnagar</a:t>
            </a:r>
            <a:r>
              <a:rPr lang="en-US" sz="1400" dirty="0"/>
              <a:t> </a:t>
            </a:r>
            <a:r>
              <a:rPr lang="en-US" sz="1400" dirty="0" err="1"/>
              <a:t>Alim</a:t>
            </a:r>
            <a:r>
              <a:rPr lang="en-US" sz="1400" dirty="0"/>
              <a:t> </a:t>
            </a:r>
            <a:r>
              <a:rPr lang="en-US" sz="1400" dirty="0" err="1"/>
              <a:t>Madrasah</a:t>
            </a:r>
            <a:r>
              <a:rPr lang="en-US" sz="1400" dirty="0"/>
              <a:t>  </a:t>
            </a:r>
            <a:endParaRPr lang="en-US" sz="1200" dirty="0"/>
          </a:p>
          <a:p>
            <a:pPr>
              <a:defRPr/>
            </a:pPr>
            <a:r>
              <a:rPr lang="en-US" sz="1200" dirty="0"/>
              <a:t>                    </a:t>
            </a:r>
            <a:r>
              <a:rPr lang="en-US" sz="1200" dirty="0" err="1"/>
              <a:t>Post:Saipara</a:t>
            </a:r>
            <a:r>
              <a:rPr lang="en-US" sz="1200" dirty="0"/>
              <a:t>, </a:t>
            </a:r>
            <a:r>
              <a:rPr lang="en-US" sz="1200" dirty="0" err="1"/>
              <a:t>Bagmara</a:t>
            </a:r>
            <a:r>
              <a:rPr lang="en-US" sz="1200" dirty="0"/>
              <a:t>, </a:t>
            </a:r>
            <a:r>
              <a:rPr lang="en-US" sz="1200" dirty="0" err="1"/>
              <a:t>Rajshahi</a:t>
            </a:r>
            <a:r>
              <a:rPr lang="en-US" sz="1200" dirty="0"/>
              <a:t> EIIN:126393, </a:t>
            </a:r>
            <a:r>
              <a:rPr lang="en-US" sz="1200" dirty="0" err="1"/>
              <a:t>Email:sreepurmadrasha@gmai.com</a:t>
            </a:r>
            <a:r>
              <a:rPr lang="en-US" sz="1200" dirty="0"/>
              <a:t> </a:t>
            </a:r>
          </a:p>
          <a:p>
            <a:pPr>
              <a:defRPr/>
            </a:pPr>
            <a:r>
              <a:rPr lang="en-US" sz="1400" b="1" dirty="0"/>
              <a:t>                                                                  </a:t>
            </a:r>
            <a:r>
              <a:rPr lang="en-US" sz="1600" b="1" dirty="0"/>
              <a:t>Teacher’s Info.04</a:t>
            </a:r>
            <a:endParaRPr lang="en-US" sz="1400" b="1" dirty="0"/>
          </a:p>
        </p:txBody>
      </p:sp>
      <p:sp>
        <p:nvSpPr>
          <p:cNvPr id="5" name="Snip Diagonal Corner Rectangle 4"/>
          <p:cNvSpPr/>
          <p:nvPr/>
        </p:nvSpPr>
        <p:spPr bwMode="auto">
          <a:xfrm>
            <a:off x="357554" y="838200"/>
            <a:ext cx="7379677" cy="6858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/>
              <a:t>Name: </a:t>
            </a:r>
            <a:r>
              <a:rPr lang="en-US" b="1" dirty="0"/>
              <a:t>MD. ABUL KALAM AZAD</a:t>
            </a:r>
            <a:endParaRPr lang="en-US" dirty="0"/>
          </a:p>
          <a:p>
            <a:pPr>
              <a:defRPr/>
            </a:pPr>
            <a:r>
              <a:rPr lang="en-US" sz="1600" dirty="0"/>
              <a:t>Designation: </a:t>
            </a:r>
            <a:r>
              <a:rPr lang="en-US" sz="1600" b="1" dirty="0"/>
              <a:t>Asst. </a:t>
            </a:r>
            <a:r>
              <a:rPr lang="en-US" sz="1600" b="1" dirty="0" err="1"/>
              <a:t>Maolana</a:t>
            </a:r>
            <a:r>
              <a:rPr lang="en-US" sz="1200" dirty="0"/>
              <a:t>                   </a:t>
            </a:r>
            <a:r>
              <a:rPr lang="en-US" sz="1600" dirty="0"/>
              <a:t>MPO Index:</a:t>
            </a:r>
            <a:r>
              <a:rPr lang="en-US" sz="1600" b="1" dirty="0"/>
              <a:t>385258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Snip Diagonal Corner Rectangle 5"/>
          <p:cNvSpPr/>
          <p:nvPr/>
        </p:nvSpPr>
        <p:spPr bwMode="auto">
          <a:xfrm>
            <a:off x="357554" y="1524000"/>
            <a:ext cx="7379677" cy="381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600" b="1" dirty="0">
                <a:solidFill>
                  <a:srgbClr val="6600CC"/>
                </a:solidFill>
              </a:rPr>
              <a:t>Join Date: </a:t>
            </a:r>
            <a:r>
              <a:rPr lang="en-US" b="1" dirty="0"/>
              <a:t>20-11-1989</a:t>
            </a:r>
            <a:r>
              <a:rPr lang="en-US" dirty="0"/>
              <a:t>,           </a:t>
            </a:r>
            <a:r>
              <a:rPr lang="en-US" sz="1600" b="1" dirty="0">
                <a:solidFill>
                  <a:srgbClr val="6600CC"/>
                </a:solidFill>
              </a:rPr>
              <a:t>Birth Date:</a:t>
            </a:r>
            <a:r>
              <a:rPr lang="en-US" sz="1600" dirty="0"/>
              <a:t> </a:t>
            </a:r>
            <a:r>
              <a:rPr lang="en-US" sz="1600" b="1" dirty="0"/>
              <a:t>02</a:t>
            </a:r>
            <a:r>
              <a:rPr lang="en-US" b="1" dirty="0"/>
              <a:t>-03-1970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" name="Snip Diagonal Corner Rectangle 6"/>
          <p:cNvSpPr/>
          <p:nvPr/>
        </p:nvSpPr>
        <p:spPr bwMode="auto">
          <a:xfrm>
            <a:off x="351692" y="1905000"/>
            <a:ext cx="8792308" cy="6096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dirty="0">
                <a:solidFill>
                  <a:srgbClr val="6600CC"/>
                </a:solidFill>
              </a:rPr>
              <a:t>Educational Qualification:                                                       </a:t>
            </a:r>
          </a:p>
          <a:p>
            <a:pPr>
              <a:defRPr/>
            </a:pPr>
            <a:r>
              <a:rPr lang="en-US" sz="1600" dirty="0"/>
              <a:t>Dakhil-3</a:t>
            </a:r>
            <a:r>
              <a:rPr lang="en-US" sz="1600" baseline="30000" dirty="0"/>
              <a:t>rd</a:t>
            </a:r>
            <a:r>
              <a:rPr lang="en-US" sz="1600" dirty="0"/>
              <a:t>-1985 (MB),  Alim-3</a:t>
            </a:r>
            <a:r>
              <a:rPr lang="en-US" sz="1600" baseline="30000" dirty="0"/>
              <a:t>rd</a:t>
            </a:r>
            <a:r>
              <a:rPr lang="en-US" sz="1600" dirty="0"/>
              <a:t>-1988(MB),  Fazil-3</a:t>
            </a:r>
            <a:r>
              <a:rPr lang="en-US" sz="1600" baseline="30000" dirty="0"/>
              <a:t>rd</a:t>
            </a:r>
            <a:r>
              <a:rPr lang="en-US" sz="1600" dirty="0"/>
              <a:t>-1995(MB),   Kamil-3</a:t>
            </a:r>
            <a:r>
              <a:rPr lang="en-US" sz="1600" baseline="30000" dirty="0"/>
              <a:t>rd</a:t>
            </a:r>
            <a:r>
              <a:rPr lang="en-US" sz="1600" dirty="0"/>
              <a:t>-1998(MB)                            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Snip Diagonal Corner Rectangle 7"/>
          <p:cNvSpPr/>
          <p:nvPr/>
        </p:nvSpPr>
        <p:spPr bwMode="auto">
          <a:xfrm>
            <a:off x="351692" y="3581400"/>
            <a:ext cx="8792308" cy="762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dirty="0"/>
              <a:t> </a:t>
            </a:r>
            <a:r>
              <a:rPr lang="en-US" sz="1600" b="1" dirty="0">
                <a:solidFill>
                  <a:srgbClr val="6600CC"/>
                </a:solidFill>
              </a:rPr>
              <a:t>Salary Info: </a:t>
            </a: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MPO-1/1/1993                Time Scale-                        Scale:</a:t>
            </a:r>
          </a:p>
          <a:p>
            <a:pPr>
              <a:defRPr/>
            </a:pPr>
            <a:r>
              <a:rPr lang="en-US" dirty="0"/>
              <a:t> Payscale-8000,  Bassic-8115,  HR-500,  Medi-300,  Others-1600,  Net Salary-10035</a:t>
            </a:r>
            <a:r>
              <a:rPr lang="en-US" sz="2400" dirty="0"/>
              <a:t>                                                   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9" name="Snip Diagonal Corner Rectangle 8"/>
          <p:cNvSpPr/>
          <p:nvPr/>
        </p:nvSpPr>
        <p:spPr bwMode="auto">
          <a:xfrm>
            <a:off x="350227" y="2514600"/>
            <a:ext cx="8622323" cy="3048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sz="1400" b="1" dirty="0">
                <a:solidFill>
                  <a:srgbClr val="6600CC"/>
                </a:solidFill>
              </a:rPr>
              <a:t>Teaching </a:t>
            </a:r>
            <a:r>
              <a:rPr lang="en-US" sz="1400" b="1" dirty="0" err="1">
                <a:solidFill>
                  <a:srgbClr val="6600CC"/>
                </a:solidFill>
              </a:rPr>
              <a:t>Subject:</a:t>
            </a:r>
            <a:r>
              <a:rPr lang="en-US" sz="1400" b="1" dirty="0" err="1"/>
              <a:t>Class</a:t>
            </a:r>
            <a:r>
              <a:rPr lang="en-US" sz="1400" b="1" dirty="0"/>
              <a:t> 6-Arabic-II, Class7-Arabic-II, Class 8-Arabic-I, Class 9-Fiqh &amp; </a:t>
            </a:r>
            <a:r>
              <a:rPr lang="en-US" sz="1400" b="1" dirty="0" err="1"/>
              <a:t>Hadith</a:t>
            </a:r>
            <a:r>
              <a:rPr lang="en-US" sz="1400" b="1" dirty="0"/>
              <a:t>, Class 10- </a:t>
            </a:r>
            <a:r>
              <a:rPr lang="en-US" sz="1400" b="1" dirty="0" err="1"/>
              <a:t>Fiqh</a:t>
            </a:r>
            <a:r>
              <a:rPr lang="en-US" sz="1400" dirty="0"/>
              <a:t>                                                      </a:t>
            </a:r>
            <a:endParaRPr lang="en-US" sz="16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0" name="Snip Diagonal Corner Rectangle 9"/>
          <p:cNvSpPr/>
          <p:nvPr/>
        </p:nvSpPr>
        <p:spPr bwMode="auto">
          <a:xfrm>
            <a:off x="351692" y="2819400"/>
            <a:ext cx="8792308" cy="381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dirty="0"/>
              <a:t> </a:t>
            </a:r>
            <a:r>
              <a:rPr lang="en-US" sz="1600" b="1" dirty="0"/>
              <a:t>Training Info:</a:t>
            </a:r>
            <a:r>
              <a:rPr lang="en-US" sz="1600" dirty="0"/>
              <a:t> </a:t>
            </a:r>
            <a:r>
              <a:rPr lang="en-US" sz="1600" b="1" dirty="0"/>
              <a:t>BMTI</a:t>
            </a:r>
            <a:r>
              <a:rPr lang="en-US" sz="1600" dirty="0"/>
              <a:t> (</a:t>
            </a:r>
            <a:r>
              <a:rPr lang="en-US" sz="1600" dirty="0" err="1"/>
              <a:t>Gazi</a:t>
            </a:r>
            <a:r>
              <a:rPr lang="en-US" sz="1600" dirty="0"/>
              <a:t>)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1" name="Snip Diagonal Corner Rectangle 10"/>
          <p:cNvSpPr/>
          <p:nvPr/>
        </p:nvSpPr>
        <p:spPr bwMode="auto">
          <a:xfrm>
            <a:off x="367812" y="3200400"/>
            <a:ext cx="8776188" cy="381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dirty="0"/>
              <a:t> </a:t>
            </a:r>
            <a:r>
              <a:rPr lang="en-US" b="1" dirty="0"/>
              <a:t>Experience: </a:t>
            </a:r>
            <a:endParaRPr lang="en-US" sz="16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2" name="Snip Diagonal Corner Rectangle 11"/>
          <p:cNvSpPr/>
          <p:nvPr/>
        </p:nvSpPr>
        <p:spPr bwMode="auto">
          <a:xfrm>
            <a:off x="351692" y="4343400"/>
            <a:ext cx="8792308" cy="25146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sz="1400" b="1" dirty="0"/>
              <a:t>Home Address: </a:t>
            </a:r>
            <a:r>
              <a:rPr lang="en-US" sz="1400" dirty="0"/>
              <a:t>        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7179" name="Picture 2" descr="F:\School-Madrasa Student Picture\SR.Madrasas PP+St\Teacher\cvvvvvb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9228" y="0"/>
            <a:ext cx="155477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304800"/>
            <a:ext cx="2667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আলোচনা শেষে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371600"/>
            <a:ext cx="8153400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নিয়মিতভাবে সংশ্লিষ্ট প্রতিষ্ঠানের সাথে যোগাযোগ করবো।</a:t>
            </a:r>
            <a:endParaRPr lang="bn-BD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নাম, ঠিকানা, প্রতিষ্ঠাকাল, স্বীকৃতি ও কমিটির তথ্য সংরক্ষণ করবো।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অবস্থান ও ইতিহাস সংরক্ষণ লিপিবদ্ধ করবো।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ভৌত সুযোগ-সুবিধা ও সম্পদের বিবরণ।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শিক্ষক-কর্মচারী ও ছাত্র-ছাত্রীর তথ্য সংরক্ষণ করব।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৫। কম্পিউটার শাখা, বিজ্ঞান শাখা, পরীক্ষা ও ফলাফল সংরক্ষণ করবো।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 bwMode="auto">
          <a:xfrm>
            <a:off x="316523" y="0"/>
            <a:ext cx="7209692" cy="8382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400" dirty="0"/>
              <a:t>                                                   </a:t>
            </a:r>
            <a:r>
              <a:rPr lang="en-US" sz="1400" dirty="0" err="1"/>
              <a:t>Sreepur</a:t>
            </a:r>
            <a:r>
              <a:rPr lang="en-US" sz="1400" dirty="0"/>
              <a:t> </a:t>
            </a:r>
            <a:r>
              <a:rPr lang="en-US" sz="1400" dirty="0" err="1"/>
              <a:t>Ramnagar</a:t>
            </a:r>
            <a:r>
              <a:rPr lang="en-US" sz="1400" dirty="0"/>
              <a:t> </a:t>
            </a:r>
            <a:r>
              <a:rPr lang="en-US" sz="1400" dirty="0" err="1"/>
              <a:t>Alim</a:t>
            </a:r>
            <a:r>
              <a:rPr lang="en-US" sz="1400" dirty="0"/>
              <a:t> </a:t>
            </a:r>
            <a:r>
              <a:rPr lang="en-US" sz="1400" dirty="0" err="1"/>
              <a:t>Madrasah</a:t>
            </a:r>
            <a:r>
              <a:rPr lang="en-US" sz="1400" dirty="0"/>
              <a:t>  </a:t>
            </a:r>
            <a:endParaRPr lang="en-US" sz="1200" dirty="0"/>
          </a:p>
          <a:p>
            <a:pPr>
              <a:defRPr/>
            </a:pPr>
            <a:r>
              <a:rPr lang="en-US" sz="1200" dirty="0"/>
              <a:t>                    </a:t>
            </a:r>
            <a:r>
              <a:rPr lang="en-US" sz="1200" dirty="0" err="1"/>
              <a:t>Post:Saipara</a:t>
            </a:r>
            <a:r>
              <a:rPr lang="en-US" sz="1200" dirty="0"/>
              <a:t>, </a:t>
            </a:r>
            <a:r>
              <a:rPr lang="en-US" sz="1200" dirty="0" err="1"/>
              <a:t>Bagmara</a:t>
            </a:r>
            <a:r>
              <a:rPr lang="en-US" sz="1200" dirty="0"/>
              <a:t>, </a:t>
            </a:r>
            <a:r>
              <a:rPr lang="en-US" sz="1200" dirty="0" err="1"/>
              <a:t>Rajshahi</a:t>
            </a:r>
            <a:r>
              <a:rPr lang="en-US" sz="1200" dirty="0"/>
              <a:t> EIIN:126393, </a:t>
            </a:r>
            <a:r>
              <a:rPr lang="en-US" sz="1200" dirty="0" err="1"/>
              <a:t>Email:sreepurmadrasha@gmai.com</a:t>
            </a:r>
            <a:r>
              <a:rPr lang="en-US" sz="1200" dirty="0"/>
              <a:t> </a:t>
            </a:r>
          </a:p>
          <a:p>
            <a:pPr>
              <a:defRPr/>
            </a:pPr>
            <a:r>
              <a:rPr lang="en-US" sz="1400" b="1" dirty="0"/>
              <a:t>                                                                  </a:t>
            </a:r>
            <a:r>
              <a:rPr lang="en-US" sz="1600" b="1" dirty="0"/>
              <a:t>Teacher’s Info. 06</a:t>
            </a:r>
            <a:endParaRPr lang="en-US" sz="1400" b="1" dirty="0"/>
          </a:p>
        </p:txBody>
      </p:sp>
      <p:sp>
        <p:nvSpPr>
          <p:cNvPr id="5" name="Snip Diagonal Corner Rectangle 4"/>
          <p:cNvSpPr/>
          <p:nvPr/>
        </p:nvSpPr>
        <p:spPr bwMode="auto">
          <a:xfrm>
            <a:off x="357554" y="838200"/>
            <a:ext cx="7168662" cy="6858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/>
              <a:t>Name: </a:t>
            </a:r>
            <a:r>
              <a:rPr lang="en-US" b="1" dirty="0"/>
              <a:t>MD. ASRAFUZZAMAN PRAMANIK</a:t>
            </a:r>
          </a:p>
          <a:p>
            <a:pPr>
              <a:defRPr/>
            </a:pPr>
            <a:r>
              <a:rPr lang="en-US" sz="1600" dirty="0"/>
              <a:t>Designation</a:t>
            </a:r>
            <a:r>
              <a:rPr lang="en-US" sz="1600" b="1" dirty="0"/>
              <a:t>: Asst. Teacher(Social)</a:t>
            </a:r>
            <a:r>
              <a:rPr lang="en-US" sz="1200" dirty="0"/>
              <a:t>                           </a:t>
            </a:r>
            <a:r>
              <a:rPr lang="en-US" sz="1600" dirty="0"/>
              <a:t>MPO Index</a:t>
            </a:r>
            <a:r>
              <a:rPr lang="en-US" sz="1600" b="1" dirty="0"/>
              <a:t>:385255</a:t>
            </a:r>
            <a:endParaRPr lang="en-US" sz="16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Snip Diagonal Corner Rectangle 5"/>
          <p:cNvSpPr/>
          <p:nvPr/>
        </p:nvSpPr>
        <p:spPr bwMode="auto">
          <a:xfrm>
            <a:off x="357554" y="1524000"/>
            <a:ext cx="7168662" cy="4572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600" b="1" dirty="0">
                <a:solidFill>
                  <a:srgbClr val="6600CC"/>
                </a:solidFill>
              </a:rPr>
              <a:t>Join Date: </a:t>
            </a:r>
            <a:r>
              <a:rPr lang="en-US" sz="1600" b="1" dirty="0"/>
              <a:t>01-01-1987</a:t>
            </a:r>
            <a:r>
              <a:rPr lang="en-US" dirty="0"/>
              <a:t>,                                   </a:t>
            </a:r>
            <a:r>
              <a:rPr lang="en-US" sz="1600" b="1" dirty="0">
                <a:solidFill>
                  <a:srgbClr val="6600CC"/>
                </a:solidFill>
              </a:rPr>
              <a:t>Birth Date:</a:t>
            </a:r>
            <a:r>
              <a:rPr lang="en-US" sz="1600" dirty="0"/>
              <a:t> </a:t>
            </a:r>
            <a:r>
              <a:rPr lang="en-US" b="1" dirty="0"/>
              <a:t>02-12-1960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" name="Snip Diagonal Corner Rectangle 6"/>
          <p:cNvSpPr/>
          <p:nvPr/>
        </p:nvSpPr>
        <p:spPr bwMode="auto">
          <a:xfrm>
            <a:off x="351692" y="1905000"/>
            <a:ext cx="8792308" cy="6858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dirty="0">
                <a:solidFill>
                  <a:srgbClr val="6600CC"/>
                </a:solidFill>
              </a:rPr>
              <a:t>Educational Qualification:                                                       </a:t>
            </a:r>
          </a:p>
          <a:p>
            <a:pPr>
              <a:defRPr/>
            </a:pPr>
            <a:r>
              <a:rPr lang="en-US" sz="1600" dirty="0"/>
              <a:t>SSC-3</a:t>
            </a:r>
            <a:r>
              <a:rPr lang="en-US" sz="1600" baseline="30000" dirty="0"/>
              <a:t>rd</a:t>
            </a:r>
            <a:r>
              <a:rPr lang="en-US" sz="1600" dirty="0"/>
              <a:t>-1978 (RB),  HSC-2</a:t>
            </a:r>
            <a:r>
              <a:rPr lang="en-US" sz="1600" baseline="30000" dirty="0"/>
              <a:t>nd</a:t>
            </a:r>
            <a:r>
              <a:rPr lang="en-US" sz="1600" dirty="0"/>
              <a:t>-1980(RB),  BA-3</a:t>
            </a:r>
            <a:r>
              <a:rPr lang="en-US" sz="1600" baseline="30000" dirty="0"/>
              <a:t>rd</a:t>
            </a:r>
            <a:r>
              <a:rPr lang="en-US" sz="1600" dirty="0"/>
              <a:t>-1982(RU),  B Ed-2</a:t>
            </a:r>
            <a:r>
              <a:rPr lang="en-US" sz="1600" baseline="30000" dirty="0"/>
              <a:t>nd</a:t>
            </a:r>
            <a:r>
              <a:rPr lang="en-US" sz="1600" dirty="0"/>
              <a:t>-2010(NU)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Snip Diagonal Corner Rectangle 7"/>
          <p:cNvSpPr/>
          <p:nvPr/>
        </p:nvSpPr>
        <p:spPr bwMode="auto">
          <a:xfrm>
            <a:off x="351692" y="3733800"/>
            <a:ext cx="8792308" cy="762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dirty="0"/>
              <a:t> </a:t>
            </a:r>
            <a:r>
              <a:rPr lang="en-US" sz="1600" b="1" dirty="0">
                <a:solidFill>
                  <a:srgbClr val="6600CC"/>
                </a:solidFill>
              </a:rPr>
              <a:t>Salary Info: </a:t>
            </a: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 MPO Date-01/01/1993,       Time Scale-</a:t>
            </a:r>
          </a:p>
          <a:p>
            <a:pPr>
              <a:defRPr/>
            </a:pPr>
            <a:r>
              <a:rPr lang="en-US" dirty="0"/>
              <a:t> Payscale-8000,  Bassic-5115,  HR-500,  Medi-300,  Others-1600,  Net Salary-1035</a:t>
            </a:r>
            <a:r>
              <a:rPr lang="en-US" sz="2400" dirty="0"/>
              <a:t>                                                   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9" name="Snip Diagonal Corner Rectangle 8"/>
          <p:cNvSpPr/>
          <p:nvPr/>
        </p:nvSpPr>
        <p:spPr bwMode="auto">
          <a:xfrm>
            <a:off x="350228" y="2590800"/>
            <a:ext cx="8793773" cy="381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sz="1400" b="1" dirty="0">
                <a:solidFill>
                  <a:srgbClr val="6600CC"/>
                </a:solidFill>
              </a:rPr>
              <a:t>Teaching Subject: </a:t>
            </a:r>
            <a:r>
              <a:rPr lang="en-US" sz="1400" b="1" dirty="0"/>
              <a:t>Class6-English, Class 7-English , Class 8-English, Class 9-English I, Class 10-English-I </a:t>
            </a:r>
            <a:r>
              <a:rPr lang="en-US" sz="1400" dirty="0"/>
              <a:t>                                                      </a:t>
            </a:r>
            <a:endParaRPr lang="en-US" sz="16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0" name="Snip Diagonal Corner Rectangle 9"/>
          <p:cNvSpPr/>
          <p:nvPr/>
        </p:nvSpPr>
        <p:spPr bwMode="auto">
          <a:xfrm>
            <a:off x="351692" y="2971800"/>
            <a:ext cx="8792308" cy="381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dirty="0"/>
              <a:t> </a:t>
            </a:r>
            <a:r>
              <a:rPr lang="en-US" sz="1600" dirty="0"/>
              <a:t>Training Info: </a:t>
            </a:r>
            <a:r>
              <a:rPr lang="en-US" sz="1600" b="1" dirty="0"/>
              <a:t>ELTIP(Raj),  STC,  CQS-(Raj)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1" name="Snip Diagonal Corner Rectangle 10"/>
          <p:cNvSpPr/>
          <p:nvPr/>
        </p:nvSpPr>
        <p:spPr bwMode="auto">
          <a:xfrm>
            <a:off x="367812" y="3352800"/>
            <a:ext cx="8776188" cy="381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dirty="0"/>
              <a:t> Experience: </a:t>
            </a:r>
            <a:r>
              <a:rPr lang="en-US" b="1" dirty="0"/>
              <a:t>Headmaster In High School for 2 Years</a:t>
            </a:r>
            <a:endParaRPr lang="en-US" sz="16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2" name="Snip Diagonal Corner Rectangle 11"/>
          <p:cNvSpPr/>
          <p:nvPr/>
        </p:nvSpPr>
        <p:spPr bwMode="auto">
          <a:xfrm>
            <a:off x="351692" y="4495800"/>
            <a:ext cx="8792308" cy="23622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dirty="0"/>
              <a:t> </a:t>
            </a:r>
            <a:r>
              <a:rPr lang="en-US" sz="1400" b="1" dirty="0"/>
              <a:t>Home Address: </a:t>
            </a:r>
            <a:r>
              <a:rPr lang="en-US" sz="1400" dirty="0"/>
              <a:t>        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8203" name="Picture 14" descr="F:\School-Madrasa Student Picture\SR.Madrasas PP+St\Teacher\2gghhh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7938" y="0"/>
            <a:ext cx="1606062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 bwMode="auto">
          <a:xfrm>
            <a:off x="281354" y="0"/>
            <a:ext cx="7526215" cy="762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400" dirty="0"/>
              <a:t>                                                   </a:t>
            </a:r>
            <a:r>
              <a:rPr lang="en-US" sz="1400" dirty="0" err="1"/>
              <a:t>Sreepur</a:t>
            </a:r>
            <a:r>
              <a:rPr lang="en-US" sz="1400" dirty="0"/>
              <a:t> </a:t>
            </a:r>
            <a:r>
              <a:rPr lang="en-US" sz="1400" dirty="0" err="1"/>
              <a:t>Ramnagar</a:t>
            </a:r>
            <a:r>
              <a:rPr lang="en-US" sz="1400" dirty="0"/>
              <a:t> </a:t>
            </a:r>
            <a:r>
              <a:rPr lang="en-US" sz="1400" dirty="0" err="1"/>
              <a:t>Alim</a:t>
            </a:r>
            <a:r>
              <a:rPr lang="en-US" sz="1400" dirty="0"/>
              <a:t> </a:t>
            </a:r>
            <a:r>
              <a:rPr lang="en-US" sz="1400" dirty="0" err="1"/>
              <a:t>Madrasah</a:t>
            </a:r>
            <a:r>
              <a:rPr lang="en-US" sz="1400" dirty="0"/>
              <a:t>  </a:t>
            </a:r>
            <a:endParaRPr lang="en-US" sz="1200" dirty="0"/>
          </a:p>
          <a:p>
            <a:pPr>
              <a:defRPr/>
            </a:pPr>
            <a:r>
              <a:rPr lang="en-US" sz="1200" dirty="0"/>
              <a:t>                    </a:t>
            </a:r>
            <a:r>
              <a:rPr lang="en-US" sz="1200" dirty="0" err="1"/>
              <a:t>Post:Saipara</a:t>
            </a:r>
            <a:r>
              <a:rPr lang="en-US" sz="1200" dirty="0"/>
              <a:t>, </a:t>
            </a:r>
            <a:r>
              <a:rPr lang="en-US" sz="1200" dirty="0" err="1"/>
              <a:t>Bagmara</a:t>
            </a:r>
            <a:r>
              <a:rPr lang="en-US" sz="1200" dirty="0"/>
              <a:t>, </a:t>
            </a:r>
            <a:r>
              <a:rPr lang="en-US" sz="1200" dirty="0" err="1"/>
              <a:t>Rajshahi</a:t>
            </a:r>
            <a:r>
              <a:rPr lang="en-US" sz="1200" dirty="0"/>
              <a:t> EIIN:126393, </a:t>
            </a:r>
            <a:r>
              <a:rPr lang="en-US" sz="1200" dirty="0" err="1"/>
              <a:t>Email:sreepurmadrasha@gmai.com</a:t>
            </a:r>
            <a:r>
              <a:rPr lang="en-US" sz="1200" dirty="0"/>
              <a:t> </a:t>
            </a:r>
          </a:p>
          <a:p>
            <a:pPr>
              <a:defRPr/>
            </a:pPr>
            <a:r>
              <a:rPr lang="en-US" sz="1400" b="1" dirty="0"/>
              <a:t>                                                                  </a:t>
            </a:r>
            <a:r>
              <a:rPr lang="en-US" sz="1600" b="1" dirty="0"/>
              <a:t>Teacher’s Info. 08</a:t>
            </a:r>
            <a:endParaRPr lang="en-US" sz="1400" b="1" dirty="0"/>
          </a:p>
        </p:txBody>
      </p:sp>
      <p:sp>
        <p:nvSpPr>
          <p:cNvPr id="5" name="Snip Diagonal Corner Rectangle 4"/>
          <p:cNvSpPr/>
          <p:nvPr/>
        </p:nvSpPr>
        <p:spPr bwMode="auto">
          <a:xfrm>
            <a:off x="281354" y="762000"/>
            <a:ext cx="7455877" cy="6858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/>
              <a:t>Name: </a:t>
            </a:r>
            <a:r>
              <a:rPr lang="en-US" b="1" dirty="0"/>
              <a:t>MD. ABU BAKAR SIDDIQE</a:t>
            </a:r>
          </a:p>
          <a:p>
            <a:pPr>
              <a:defRPr/>
            </a:pPr>
            <a:r>
              <a:rPr lang="en-US" sz="1600" dirty="0"/>
              <a:t>Designation: </a:t>
            </a:r>
            <a:r>
              <a:rPr lang="en-US" sz="1600" b="1" dirty="0"/>
              <a:t>Asst Teacher (Science)</a:t>
            </a:r>
            <a:r>
              <a:rPr lang="en-US" sz="1200" b="1" dirty="0"/>
              <a:t>		</a:t>
            </a:r>
            <a:r>
              <a:rPr lang="en-US" sz="1600" dirty="0"/>
              <a:t>MPO Index:</a:t>
            </a:r>
            <a:r>
              <a:rPr lang="en-US" sz="1600" b="1" dirty="0"/>
              <a:t>396181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Snip Diagonal Corner Rectangle 5"/>
          <p:cNvSpPr/>
          <p:nvPr/>
        </p:nvSpPr>
        <p:spPr bwMode="auto">
          <a:xfrm>
            <a:off x="281354" y="1447800"/>
            <a:ext cx="7455877" cy="381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600" dirty="0"/>
              <a:t>Join Date: </a:t>
            </a:r>
            <a:r>
              <a:rPr lang="en-US" b="1" dirty="0"/>
              <a:t>01-09-1998</a:t>
            </a:r>
            <a:r>
              <a:rPr lang="en-US" dirty="0"/>
              <a:t>,			</a:t>
            </a:r>
            <a:r>
              <a:rPr lang="en-US" sz="1600" dirty="0"/>
              <a:t>Birth Date: </a:t>
            </a:r>
            <a:r>
              <a:rPr lang="en-US" b="1" dirty="0"/>
              <a:t>25-09-1971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" name="Snip Diagonal Corner Rectangle 6"/>
          <p:cNvSpPr/>
          <p:nvPr/>
        </p:nvSpPr>
        <p:spPr bwMode="auto">
          <a:xfrm>
            <a:off x="281354" y="1855788"/>
            <a:ext cx="8862646" cy="6858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sz="1600" b="1" dirty="0"/>
              <a:t>Educational Qualification: </a:t>
            </a:r>
          </a:p>
          <a:p>
            <a:pPr>
              <a:defRPr/>
            </a:pPr>
            <a:r>
              <a:rPr lang="en-US" sz="1600" dirty="0"/>
              <a:t>SSC-2</a:t>
            </a:r>
            <a:r>
              <a:rPr lang="en-US" sz="1600" baseline="30000" dirty="0"/>
              <a:t>nd</a:t>
            </a:r>
            <a:r>
              <a:rPr lang="en-US" sz="1600" dirty="0"/>
              <a:t>-1988 (RB),  HSC-3</a:t>
            </a:r>
            <a:r>
              <a:rPr lang="en-US" sz="1600" baseline="30000" dirty="0"/>
              <a:t>rd</a:t>
            </a:r>
            <a:r>
              <a:rPr lang="en-US" sz="1600" dirty="0"/>
              <a:t>-1990(RB),  BSC-3</a:t>
            </a:r>
            <a:r>
              <a:rPr lang="en-US" sz="1600" baseline="30000" dirty="0"/>
              <a:t>rd</a:t>
            </a:r>
            <a:r>
              <a:rPr lang="en-US" sz="1600" dirty="0"/>
              <a:t>-1995(NU), B Ed-1</a:t>
            </a:r>
            <a:r>
              <a:rPr lang="en-US" sz="1600" baseline="30000" dirty="0"/>
              <a:t>st</a:t>
            </a:r>
            <a:r>
              <a:rPr lang="en-US" sz="1600" dirty="0"/>
              <a:t>-2001(NU)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Snip Diagonal Corner Rectangle 7"/>
          <p:cNvSpPr/>
          <p:nvPr/>
        </p:nvSpPr>
        <p:spPr bwMode="auto">
          <a:xfrm>
            <a:off x="281354" y="3657600"/>
            <a:ext cx="8862646" cy="762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dirty="0"/>
              <a:t> </a:t>
            </a:r>
            <a:r>
              <a:rPr lang="en-US" sz="1600" b="1" dirty="0"/>
              <a:t>Salary Info: </a:t>
            </a: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MPO Date-01/09/98  	Time Scale-1/9/10(8000)</a:t>
            </a:r>
          </a:p>
          <a:p>
            <a:pPr>
              <a:defRPr/>
            </a:pPr>
            <a:r>
              <a:rPr lang="en-US" dirty="0"/>
              <a:t> Payscale-11000,	Bassic-11125,     HR-500,	Medi-300,  Others-2200,  Net Salary-13465</a:t>
            </a:r>
            <a:r>
              <a:rPr lang="en-US" sz="2400" dirty="0"/>
              <a:t>                                                   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9" name="Snip Diagonal Corner Rectangle 8"/>
          <p:cNvSpPr/>
          <p:nvPr/>
        </p:nvSpPr>
        <p:spPr bwMode="auto">
          <a:xfrm>
            <a:off x="281354" y="2514600"/>
            <a:ext cx="8862646" cy="381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sz="1400" b="1" dirty="0"/>
              <a:t>Teaching Subject:  Class 9-Math, Physics, Chemistry &amp; Biology</a:t>
            </a:r>
            <a:r>
              <a:rPr lang="en-US" sz="1400" dirty="0"/>
              <a:t>                                                      </a:t>
            </a:r>
            <a:endParaRPr lang="en-US" sz="16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0" name="Snip Diagonal Corner Rectangle 9"/>
          <p:cNvSpPr/>
          <p:nvPr/>
        </p:nvSpPr>
        <p:spPr bwMode="auto">
          <a:xfrm>
            <a:off x="281354" y="2895600"/>
            <a:ext cx="8862646" cy="381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dirty="0"/>
              <a:t> </a:t>
            </a:r>
            <a:r>
              <a:rPr lang="en-US" sz="1600" dirty="0"/>
              <a:t>Training Info: CQS (</a:t>
            </a:r>
            <a:r>
              <a:rPr lang="en-US" sz="1600"/>
              <a:t>Raj)</a:t>
            </a:r>
            <a:r>
              <a:rPr lang="en-US" sz="1600" dirty="0"/>
              <a:t>	                        </a:t>
            </a:r>
            <a:endParaRPr lang="en-US" dirty="0"/>
          </a:p>
        </p:txBody>
      </p:sp>
      <p:sp>
        <p:nvSpPr>
          <p:cNvPr id="11" name="Snip Diagonal Corner Rectangle 10"/>
          <p:cNvSpPr/>
          <p:nvPr/>
        </p:nvSpPr>
        <p:spPr bwMode="auto">
          <a:xfrm>
            <a:off x="281354" y="3276600"/>
            <a:ext cx="8862646" cy="381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dirty="0"/>
              <a:t> Experience:</a:t>
            </a:r>
            <a:endParaRPr lang="en-US" sz="16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2" name="Snip Diagonal Corner Rectangle 11"/>
          <p:cNvSpPr/>
          <p:nvPr/>
        </p:nvSpPr>
        <p:spPr bwMode="auto">
          <a:xfrm>
            <a:off x="281354" y="4419600"/>
            <a:ext cx="8862646" cy="24384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sz="1400" b="1" dirty="0"/>
              <a:t>Home Address:</a:t>
            </a:r>
          </a:p>
          <a:p>
            <a:pPr>
              <a:defRPr/>
            </a:pPr>
            <a:r>
              <a:rPr lang="en-US" sz="1400" dirty="0"/>
              <a:t>Father: ………………………</a:t>
            </a:r>
          </a:p>
          <a:p>
            <a:pPr>
              <a:defRPr/>
            </a:pPr>
            <a:r>
              <a:rPr lang="en-US" sz="1400" dirty="0"/>
              <a:t>Mother: ……………………..</a:t>
            </a:r>
          </a:p>
          <a:p>
            <a:pPr>
              <a:defRPr/>
            </a:pPr>
            <a:r>
              <a:rPr lang="en-US" sz="1400" dirty="0"/>
              <a:t>Wife: ………………………..</a:t>
            </a:r>
          </a:p>
          <a:p>
            <a:pPr>
              <a:defRPr/>
            </a:pPr>
            <a:r>
              <a:rPr lang="en-US" sz="1400" dirty="0" err="1"/>
              <a:t>Vill</a:t>
            </a:r>
            <a:r>
              <a:rPr lang="en-US" sz="1400" dirty="0"/>
              <a:t>: </a:t>
            </a:r>
            <a:r>
              <a:rPr lang="en-US" sz="1400" b="1" dirty="0" err="1"/>
              <a:t>Saipara</a:t>
            </a:r>
            <a:r>
              <a:rPr lang="en-US" sz="1400" b="1" dirty="0"/>
              <a:t>, </a:t>
            </a:r>
            <a:r>
              <a:rPr lang="en-US" sz="1400" b="1" dirty="0" err="1"/>
              <a:t>Post:Saipara</a:t>
            </a:r>
            <a:endParaRPr lang="en-US" sz="1400" b="1" dirty="0"/>
          </a:p>
          <a:p>
            <a:pPr>
              <a:defRPr/>
            </a:pPr>
            <a:r>
              <a:rPr lang="en-US" sz="1400" b="1" dirty="0"/>
              <a:t>        </a:t>
            </a:r>
            <a:r>
              <a:rPr lang="en-US" sz="1400" b="1" dirty="0" err="1"/>
              <a:t>Bagmara</a:t>
            </a:r>
            <a:r>
              <a:rPr lang="en-US" sz="1400" b="1" dirty="0"/>
              <a:t>, </a:t>
            </a:r>
            <a:r>
              <a:rPr lang="en-US" sz="1400" b="1" dirty="0" err="1"/>
              <a:t>Rajshahi</a:t>
            </a:r>
            <a:r>
              <a:rPr lang="en-US" sz="1400" b="1" dirty="0"/>
              <a:t>.</a:t>
            </a:r>
          </a:p>
          <a:p>
            <a:pPr>
              <a:defRPr/>
            </a:pPr>
            <a:r>
              <a:rPr lang="en-US" sz="1400" dirty="0" err="1"/>
              <a:t>Cotact</a:t>
            </a:r>
            <a:r>
              <a:rPr lang="en-US" sz="1400" dirty="0"/>
              <a:t>: </a:t>
            </a:r>
            <a:r>
              <a:rPr lang="en-US" sz="1400" b="1" dirty="0"/>
              <a:t>01728654403 </a:t>
            </a:r>
          </a:p>
          <a:p>
            <a:pPr>
              <a:defRPr/>
            </a:pPr>
            <a:r>
              <a:rPr lang="en-US" sz="1400" dirty="0" err="1"/>
              <a:t>Emai</a:t>
            </a:r>
            <a:r>
              <a:rPr lang="en-US" sz="1400" dirty="0"/>
              <a:t>: </a:t>
            </a:r>
            <a:r>
              <a:rPr lang="en-US" sz="1400" b="1" dirty="0" err="1"/>
              <a:t>sreepurmadrasha@gmil</a:t>
            </a:r>
            <a:r>
              <a:rPr lang="en-US" sz="1400" dirty="0"/>
              <a:t>        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9227" name="Picture 2" descr="F:\School-Madrasa Student Picture\SR.Madrasas PP+St\Teacher\mama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6892" y="0"/>
            <a:ext cx="1477108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 bwMode="auto">
          <a:xfrm>
            <a:off x="281354" y="0"/>
            <a:ext cx="7385538" cy="7620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sz="1400" dirty="0"/>
              <a:t>                                                   </a:t>
            </a:r>
            <a:r>
              <a:rPr lang="en-US" sz="1400" dirty="0" err="1"/>
              <a:t>Sreepur</a:t>
            </a:r>
            <a:r>
              <a:rPr lang="en-US" sz="1400" dirty="0"/>
              <a:t> </a:t>
            </a:r>
            <a:r>
              <a:rPr lang="en-US" sz="1400" dirty="0" err="1"/>
              <a:t>Ramnagar</a:t>
            </a:r>
            <a:r>
              <a:rPr lang="en-US" sz="1400" dirty="0"/>
              <a:t> </a:t>
            </a:r>
            <a:r>
              <a:rPr lang="en-US" sz="1400" dirty="0" err="1"/>
              <a:t>Alim</a:t>
            </a:r>
            <a:r>
              <a:rPr lang="en-US" sz="1400" dirty="0"/>
              <a:t> </a:t>
            </a:r>
            <a:r>
              <a:rPr lang="en-US" sz="1400" dirty="0" err="1"/>
              <a:t>Madrasah</a:t>
            </a:r>
            <a:r>
              <a:rPr lang="en-US" sz="1400" dirty="0"/>
              <a:t>  </a:t>
            </a:r>
            <a:endParaRPr lang="en-US" sz="1200" dirty="0"/>
          </a:p>
          <a:p>
            <a:pPr>
              <a:defRPr/>
            </a:pPr>
            <a:r>
              <a:rPr lang="en-US" sz="1200" dirty="0"/>
              <a:t>                    </a:t>
            </a:r>
            <a:r>
              <a:rPr lang="en-US" sz="1200" dirty="0" err="1"/>
              <a:t>Post:Saipara</a:t>
            </a:r>
            <a:r>
              <a:rPr lang="en-US" sz="1200" dirty="0"/>
              <a:t>, </a:t>
            </a:r>
            <a:r>
              <a:rPr lang="en-US" sz="1200" dirty="0" err="1"/>
              <a:t>Bagmara</a:t>
            </a:r>
            <a:r>
              <a:rPr lang="en-US" sz="1200" dirty="0"/>
              <a:t>, </a:t>
            </a:r>
            <a:r>
              <a:rPr lang="en-US" sz="1200" dirty="0" err="1"/>
              <a:t>Rajshahi</a:t>
            </a:r>
            <a:r>
              <a:rPr lang="en-US" sz="1200" dirty="0"/>
              <a:t> EIIN:126393, </a:t>
            </a:r>
            <a:r>
              <a:rPr lang="en-US" sz="1200" dirty="0" err="1"/>
              <a:t>Email:sreepurmadrasha@gmai.com</a:t>
            </a:r>
            <a:r>
              <a:rPr lang="en-US" sz="1200" dirty="0"/>
              <a:t> </a:t>
            </a:r>
          </a:p>
          <a:p>
            <a:pPr>
              <a:defRPr/>
            </a:pPr>
            <a:r>
              <a:rPr lang="en-US" sz="1400" b="1" dirty="0"/>
              <a:t>                                                                  </a:t>
            </a:r>
            <a:r>
              <a:rPr lang="en-US" sz="1600" b="1" dirty="0"/>
              <a:t>Teacher’s Info. 09</a:t>
            </a:r>
            <a:endParaRPr lang="en-US" sz="1400" b="1" dirty="0"/>
          </a:p>
        </p:txBody>
      </p:sp>
      <p:sp>
        <p:nvSpPr>
          <p:cNvPr id="5" name="Snip Diagonal Corner Rectangle 4"/>
          <p:cNvSpPr/>
          <p:nvPr/>
        </p:nvSpPr>
        <p:spPr bwMode="auto">
          <a:xfrm>
            <a:off x="281354" y="762000"/>
            <a:ext cx="7385538" cy="6858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dirty="0"/>
              <a:t>Name: </a:t>
            </a:r>
            <a:r>
              <a:rPr lang="en-US" b="1" dirty="0"/>
              <a:t>K. M. AMINUL ISLAM   </a:t>
            </a:r>
          </a:p>
          <a:p>
            <a:pPr>
              <a:defRPr/>
            </a:pPr>
            <a:r>
              <a:rPr lang="en-US" sz="1600" dirty="0"/>
              <a:t>Designation: </a:t>
            </a:r>
            <a:r>
              <a:rPr lang="en-US" sz="1600" b="1" dirty="0"/>
              <a:t>Asst Teacher (Computer)</a:t>
            </a:r>
            <a:r>
              <a:rPr lang="en-US" sz="1200" b="1" dirty="0"/>
              <a:t>		</a:t>
            </a:r>
            <a:r>
              <a:rPr lang="en-US" sz="1600" dirty="0"/>
              <a:t>MPO Index:</a:t>
            </a:r>
            <a:r>
              <a:rPr lang="en-US" sz="1600" b="1" dirty="0"/>
              <a:t>390358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Snip Diagonal Corner Rectangle 5"/>
          <p:cNvSpPr/>
          <p:nvPr/>
        </p:nvSpPr>
        <p:spPr bwMode="auto">
          <a:xfrm>
            <a:off x="281354" y="1447800"/>
            <a:ext cx="7385538" cy="3810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sz="1600" dirty="0"/>
              <a:t>Join Date: </a:t>
            </a:r>
            <a:r>
              <a:rPr lang="en-US" b="1" dirty="0"/>
              <a:t>31-01-2002</a:t>
            </a:r>
            <a:r>
              <a:rPr lang="en-US" dirty="0"/>
              <a:t>,			</a:t>
            </a:r>
            <a:r>
              <a:rPr lang="en-US" sz="1600" dirty="0"/>
              <a:t>Birth Date: </a:t>
            </a:r>
            <a:r>
              <a:rPr lang="en-US" b="1" dirty="0"/>
              <a:t>05-10-1972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" name="Snip Diagonal Corner Rectangle 6"/>
          <p:cNvSpPr/>
          <p:nvPr/>
        </p:nvSpPr>
        <p:spPr bwMode="auto">
          <a:xfrm>
            <a:off x="281354" y="1828800"/>
            <a:ext cx="8862646" cy="6858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2000" tIns="36000"/>
          <a:lstStyle/>
          <a:p>
            <a:pPr>
              <a:defRPr/>
            </a:pPr>
            <a:r>
              <a:rPr lang="en-US" dirty="0"/>
              <a:t>Educational Qualification: </a:t>
            </a:r>
            <a:r>
              <a:rPr lang="en-US" sz="1600" dirty="0"/>
              <a:t>SSC-1</a:t>
            </a:r>
            <a:r>
              <a:rPr lang="en-US" sz="1600" baseline="30000" dirty="0"/>
              <a:t>st</a:t>
            </a:r>
            <a:r>
              <a:rPr lang="en-US" sz="1600" dirty="0"/>
              <a:t>-1987 (RB),  HSC-2</a:t>
            </a:r>
            <a:r>
              <a:rPr lang="en-US" sz="1600" baseline="30000" dirty="0"/>
              <a:t>nd</a:t>
            </a:r>
            <a:r>
              <a:rPr lang="en-US" sz="1600" dirty="0"/>
              <a:t>-1991(RB),  BSS-3</a:t>
            </a:r>
            <a:r>
              <a:rPr lang="en-US" sz="1600" baseline="30000" dirty="0"/>
              <a:t>rd</a:t>
            </a:r>
            <a:r>
              <a:rPr lang="en-US" sz="1600" dirty="0"/>
              <a:t>-1999(NU),             MSS-2</a:t>
            </a:r>
            <a:r>
              <a:rPr lang="en-US" sz="1600" baseline="30000" dirty="0"/>
              <a:t>nd</a:t>
            </a:r>
            <a:r>
              <a:rPr lang="en-US" sz="1600" dirty="0"/>
              <a:t>-2002(NU), B Ed-1</a:t>
            </a:r>
            <a:r>
              <a:rPr lang="en-US" sz="1600" baseline="30000" dirty="0"/>
              <a:t>st</a:t>
            </a:r>
            <a:r>
              <a:rPr lang="en-US" sz="1600" dirty="0"/>
              <a:t>-2012(NU), Diploma in Comp.-A+2000-6 Mon(</a:t>
            </a:r>
            <a:r>
              <a:rPr lang="en-US" sz="1600" dirty="0" err="1"/>
              <a:t>Notrams</a:t>
            </a:r>
            <a:r>
              <a:rPr lang="en-US" sz="1600" dirty="0"/>
              <a:t>)M Ed(14-15)(OU)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Snip Diagonal Corner Rectangle 7"/>
          <p:cNvSpPr/>
          <p:nvPr/>
        </p:nvSpPr>
        <p:spPr bwMode="auto">
          <a:xfrm>
            <a:off x="281354" y="3657600"/>
            <a:ext cx="8862646" cy="7620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2000" tIns="36000"/>
          <a:lstStyle/>
          <a:p>
            <a:pPr>
              <a:defRPr/>
            </a:pPr>
            <a:r>
              <a:rPr lang="en-US" dirty="0"/>
              <a:t> </a:t>
            </a:r>
            <a:r>
              <a:rPr lang="en-US" sz="1600" b="1" dirty="0"/>
              <a:t>Salary Info: </a:t>
            </a: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MPO Date-1/5/02(3400),	Time Scale-1/9/10(8000)</a:t>
            </a:r>
          </a:p>
          <a:p>
            <a:pPr>
              <a:defRPr/>
            </a:pPr>
            <a:r>
              <a:rPr lang="en-US" dirty="0"/>
              <a:t> Payscale-11000,	Bassic-11125,     HR-500,	Medi-300,  Others-2200,  Net Salary-13465</a:t>
            </a:r>
            <a:r>
              <a:rPr lang="en-US" sz="2400" dirty="0"/>
              <a:t>                                                   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9" name="Snip Diagonal Corner Rectangle 8"/>
          <p:cNvSpPr/>
          <p:nvPr/>
        </p:nvSpPr>
        <p:spPr bwMode="auto">
          <a:xfrm>
            <a:off x="281354" y="2514600"/>
            <a:ext cx="8862646" cy="3810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2000" tIns="36000"/>
          <a:lstStyle/>
          <a:p>
            <a:pPr>
              <a:defRPr/>
            </a:pPr>
            <a:r>
              <a:rPr lang="en-US" sz="1400" b="1" dirty="0"/>
              <a:t>Teaching Subject: Class 6-ICT, Class 8-English I, Class 9-English II &amp; Computer, Class 10-Eng II &amp; Computer</a:t>
            </a:r>
            <a:r>
              <a:rPr lang="en-US" sz="1400" dirty="0"/>
              <a:t>                                                      </a:t>
            </a:r>
            <a:endParaRPr lang="en-US" sz="16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0" name="Snip Diagonal Corner Rectangle 9"/>
          <p:cNvSpPr/>
          <p:nvPr/>
        </p:nvSpPr>
        <p:spPr bwMode="auto">
          <a:xfrm>
            <a:off x="281354" y="2895600"/>
            <a:ext cx="8862646" cy="3810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2000" tIns="36000"/>
          <a:lstStyle/>
          <a:p>
            <a:pPr>
              <a:defRPr/>
            </a:pPr>
            <a:r>
              <a:rPr lang="en-US" dirty="0"/>
              <a:t> </a:t>
            </a:r>
            <a:r>
              <a:rPr lang="en-US" sz="1600" dirty="0"/>
              <a:t>Training Info: ELTIP (Raj),	CQS (Raj),	BKITCE (BANBEIS),	</a:t>
            </a:r>
            <a:r>
              <a:rPr lang="en-US" sz="1400" dirty="0"/>
              <a:t>I</a:t>
            </a:r>
            <a:r>
              <a:rPr lang="en-US" sz="1600" dirty="0"/>
              <a:t>CT (NAEM)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1" name="Snip Diagonal Corner Rectangle 10"/>
          <p:cNvSpPr/>
          <p:nvPr/>
        </p:nvSpPr>
        <p:spPr bwMode="auto">
          <a:xfrm>
            <a:off x="281354" y="3276600"/>
            <a:ext cx="8862646" cy="3810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2000" tIns="36000"/>
          <a:lstStyle/>
          <a:p>
            <a:pPr>
              <a:defRPr/>
            </a:pPr>
            <a:r>
              <a:rPr lang="en-US" dirty="0"/>
              <a:t> Experience: Examiner-BMEB,		Clark (6 years)</a:t>
            </a:r>
            <a:endParaRPr lang="en-US" sz="16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2" name="Snip Diagonal Corner Rectangle 11"/>
          <p:cNvSpPr/>
          <p:nvPr/>
        </p:nvSpPr>
        <p:spPr bwMode="auto">
          <a:xfrm>
            <a:off x="281354" y="4419600"/>
            <a:ext cx="8862646" cy="24384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2000" tIns="36000"/>
          <a:lstStyle/>
          <a:p>
            <a:pPr>
              <a:defRPr/>
            </a:pPr>
            <a:r>
              <a:rPr lang="en-US" sz="1400" b="1" dirty="0"/>
              <a:t>Home Address:</a:t>
            </a:r>
          </a:p>
          <a:p>
            <a:pPr>
              <a:defRPr/>
            </a:pPr>
            <a:r>
              <a:rPr lang="en-US" sz="1400" dirty="0"/>
              <a:t>Father: </a:t>
            </a:r>
            <a:r>
              <a:rPr lang="en-US" sz="1400" b="1" dirty="0"/>
              <a:t>Md. </a:t>
            </a:r>
            <a:r>
              <a:rPr lang="en-US" sz="1400" b="1" dirty="0" err="1"/>
              <a:t>Akbor</a:t>
            </a:r>
            <a:r>
              <a:rPr lang="en-US" sz="1400" b="1" dirty="0"/>
              <a:t> Ali </a:t>
            </a:r>
          </a:p>
          <a:p>
            <a:pPr>
              <a:defRPr/>
            </a:pPr>
            <a:r>
              <a:rPr lang="en-US" sz="1400" dirty="0"/>
              <a:t>Mother: </a:t>
            </a:r>
            <a:r>
              <a:rPr lang="en-US" sz="1400" b="1" dirty="0" err="1"/>
              <a:t>Razia</a:t>
            </a:r>
            <a:r>
              <a:rPr lang="en-US" sz="1400" b="1" dirty="0"/>
              <a:t> </a:t>
            </a:r>
            <a:r>
              <a:rPr lang="en-US" sz="1400" b="1" dirty="0" err="1"/>
              <a:t>Bibi</a:t>
            </a:r>
            <a:endParaRPr lang="en-US" sz="1400" b="1" dirty="0"/>
          </a:p>
          <a:p>
            <a:pPr>
              <a:defRPr/>
            </a:pPr>
            <a:r>
              <a:rPr lang="en-US" sz="1400" dirty="0"/>
              <a:t>Wife: </a:t>
            </a:r>
            <a:r>
              <a:rPr lang="en-US" sz="1400" b="1" dirty="0" err="1"/>
              <a:t>Rabeya</a:t>
            </a:r>
            <a:r>
              <a:rPr lang="en-US" sz="1400" b="1" dirty="0"/>
              <a:t> </a:t>
            </a:r>
            <a:r>
              <a:rPr lang="en-US" sz="1400" b="1" dirty="0" err="1"/>
              <a:t>Bibi</a:t>
            </a:r>
            <a:endParaRPr lang="en-US" sz="1400" b="1" dirty="0"/>
          </a:p>
          <a:p>
            <a:pPr>
              <a:defRPr/>
            </a:pPr>
            <a:r>
              <a:rPr lang="en-US" sz="1400" dirty="0" err="1"/>
              <a:t>Vill</a:t>
            </a:r>
            <a:r>
              <a:rPr lang="en-US" sz="1400" dirty="0"/>
              <a:t>: </a:t>
            </a:r>
            <a:r>
              <a:rPr lang="en-US" sz="1400" b="1" dirty="0" err="1"/>
              <a:t>Bosontopur</a:t>
            </a:r>
            <a:r>
              <a:rPr lang="en-US" sz="1400" b="1" dirty="0"/>
              <a:t>, </a:t>
            </a:r>
            <a:r>
              <a:rPr lang="en-US" sz="1400" b="1" dirty="0" err="1"/>
              <a:t>Post:Saipara</a:t>
            </a:r>
            <a:endParaRPr lang="en-US" sz="1400" b="1" dirty="0"/>
          </a:p>
          <a:p>
            <a:pPr>
              <a:defRPr/>
            </a:pPr>
            <a:r>
              <a:rPr lang="en-US" sz="1400" b="1" dirty="0"/>
              <a:t>        </a:t>
            </a:r>
            <a:r>
              <a:rPr lang="en-US" sz="1400" b="1" dirty="0" err="1"/>
              <a:t>Bagmara</a:t>
            </a:r>
            <a:r>
              <a:rPr lang="en-US" sz="1400" b="1" dirty="0"/>
              <a:t>, </a:t>
            </a:r>
            <a:r>
              <a:rPr lang="en-US" sz="1400" b="1" dirty="0" err="1"/>
              <a:t>Rajshahi</a:t>
            </a:r>
            <a:r>
              <a:rPr lang="en-US" sz="1400" b="1" dirty="0"/>
              <a:t>.</a:t>
            </a:r>
          </a:p>
          <a:p>
            <a:pPr>
              <a:defRPr/>
            </a:pPr>
            <a:r>
              <a:rPr lang="en-US" sz="1400" dirty="0" err="1"/>
              <a:t>Cotact</a:t>
            </a:r>
            <a:r>
              <a:rPr lang="en-US" sz="1400" dirty="0"/>
              <a:t>: </a:t>
            </a:r>
            <a:r>
              <a:rPr lang="en-US" sz="1400" b="1" dirty="0"/>
              <a:t>01734122271 </a:t>
            </a:r>
          </a:p>
          <a:p>
            <a:pPr>
              <a:defRPr/>
            </a:pPr>
            <a:r>
              <a:rPr lang="en-US" sz="1400" dirty="0" err="1"/>
              <a:t>Emai</a:t>
            </a:r>
            <a:r>
              <a:rPr lang="en-US" sz="1400" dirty="0"/>
              <a:t>: </a:t>
            </a:r>
            <a:r>
              <a:rPr lang="en-US" sz="1400" b="1" dirty="0" err="1"/>
              <a:t>sreepurmadrasha@gmil</a:t>
            </a:r>
            <a:r>
              <a:rPr lang="en-US" sz="1400" dirty="0"/>
              <a:t>        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10251" name="Picture 7" descr="am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6892" y="-9525"/>
            <a:ext cx="1471246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1" descr="cxcxc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4215" y="4419600"/>
            <a:ext cx="31652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2" descr="fffffff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9446" y="4419600"/>
            <a:ext cx="302455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 bwMode="auto">
          <a:xfrm>
            <a:off x="281354" y="0"/>
            <a:ext cx="7526215" cy="762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400" dirty="0"/>
              <a:t>                                                   </a:t>
            </a:r>
            <a:r>
              <a:rPr lang="en-US" sz="1400" dirty="0" err="1"/>
              <a:t>Sreepur</a:t>
            </a:r>
            <a:r>
              <a:rPr lang="en-US" sz="1400" dirty="0"/>
              <a:t> </a:t>
            </a:r>
            <a:r>
              <a:rPr lang="en-US" sz="1400" dirty="0" err="1"/>
              <a:t>Ramnagar</a:t>
            </a:r>
            <a:r>
              <a:rPr lang="en-US" sz="1400" dirty="0"/>
              <a:t> </a:t>
            </a:r>
            <a:r>
              <a:rPr lang="en-US" sz="1400" dirty="0" err="1"/>
              <a:t>Alim</a:t>
            </a:r>
            <a:r>
              <a:rPr lang="en-US" sz="1400" dirty="0"/>
              <a:t> </a:t>
            </a:r>
            <a:r>
              <a:rPr lang="en-US" sz="1400" dirty="0" err="1"/>
              <a:t>Madrasah</a:t>
            </a:r>
            <a:r>
              <a:rPr lang="en-US" sz="1400" dirty="0"/>
              <a:t>  </a:t>
            </a:r>
            <a:endParaRPr lang="en-US" sz="1200" dirty="0"/>
          </a:p>
          <a:p>
            <a:pPr>
              <a:defRPr/>
            </a:pPr>
            <a:r>
              <a:rPr lang="en-US" sz="1200" dirty="0"/>
              <a:t>                    </a:t>
            </a:r>
            <a:r>
              <a:rPr lang="en-US" sz="1200" dirty="0" err="1"/>
              <a:t>Post:Saipara</a:t>
            </a:r>
            <a:r>
              <a:rPr lang="en-US" sz="1200" dirty="0"/>
              <a:t>, </a:t>
            </a:r>
            <a:r>
              <a:rPr lang="en-US" sz="1200" dirty="0" err="1"/>
              <a:t>Bagmara</a:t>
            </a:r>
            <a:r>
              <a:rPr lang="en-US" sz="1200" dirty="0"/>
              <a:t>, </a:t>
            </a:r>
            <a:r>
              <a:rPr lang="en-US" sz="1200" dirty="0" err="1"/>
              <a:t>Rajshahi</a:t>
            </a:r>
            <a:r>
              <a:rPr lang="en-US" sz="1200" dirty="0"/>
              <a:t> EIIN:126393, </a:t>
            </a:r>
            <a:r>
              <a:rPr lang="en-US" sz="1200" dirty="0" err="1"/>
              <a:t>Email:sreepurmadrasha@gmai.com</a:t>
            </a:r>
            <a:r>
              <a:rPr lang="en-US" sz="1200" dirty="0"/>
              <a:t> </a:t>
            </a:r>
          </a:p>
          <a:p>
            <a:pPr>
              <a:defRPr/>
            </a:pPr>
            <a:r>
              <a:rPr lang="en-US" sz="1400" b="1" dirty="0"/>
              <a:t>                                                                  </a:t>
            </a:r>
            <a:r>
              <a:rPr lang="en-US" sz="1600" b="1" dirty="0"/>
              <a:t>Teacher’s Info. 10</a:t>
            </a:r>
            <a:endParaRPr lang="en-US" sz="1400" b="1" dirty="0"/>
          </a:p>
        </p:txBody>
      </p:sp>
      <p:sp>
        <p:nvSpPr>
          <p:cNvPr id="5" name="Snip Diagonal Corner Rectangle 4"/>
          <p:cNvSpPr/>
          <p:nvPr/>
        </p:nvSpPr>
        <p:spPr bwMode="auto">
          <a:xfrm>
            <a:off x="281354" y="762000"/>
            <a:ext cx="7526215" cy="6858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/>
              <a:t>Name: </a:t>
            </a:r>
            <a:r>
              <a:rPr lang="en-US" b="1" dirty="0"/>
              <a:t>MD. HABIBUR RAHMAN SARDAR</a:t>
            </a:r>
          </a:p>
          <a:p>
            <a:pPr>
              <a:defRPr/>
            </a:pPr>
            <a:r>
              <a:rPr lang="en-US" sz="1600" dirty="0"/>
              <a:t>Designation: </a:t>
            </a:r>
            <a:r>
              <a:rPr lang="en-US" sz="1600" b="1" dirty="0"/>
              <a:t>Asst Teacher (BP Ed)</a:t>
            </a:r>
            <a:r>
              <a:rPr lang="en-US" sz="1200" b="1" dirty="0"/>
              <a:t>		</a:t>
            </a:r>
            <a:r>
              <a:rPr lang="en-US" sz="1600" dirty="0"/>
              <a:t>MPO Index:</a:t>
            </a:r>
            <a:r>
              <a:rPr lang="en-US" sz="1600" b="1" dirty="0"/>
              <a:t>394911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Snip Diagonal Corner Rectangle 5"/>
          <p:cNvSpPr/>
          <p:nvPr/>
        </p:nvSpPr>
        <p:spPr bwMode="auto">
          <a:xfrm>
            <a:off x="281354" y="1447800"/>
            <a:ext cx="7526215" cy="381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600" dirty="0"/>
              <a:t>Join Date: </a:t>
            </a:r>
            <a:r>
              <a:rPr lang="en-US" b="1" dirty="0"/>
              <a:t>10-10-1998</a:t>
            </a:r>
            <a:r>
              <a:rPr lang="en-US" dirty="0"/>
              <a:t>,			</a:t>
            </a:r>
            <a:r>
              <a:rPr lang="en-US" sz="1600" dirty="0"/>
              <a:t>Birth Date: </a:t>
            </a:r>
            <a:r>
              <a:rPr lang="en-US" b="1" dirty="0"/>
              <a:t>05-07-1971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" name="Snip Diagonal Corner Rectangle 6"/>
          <p:cNvSpPr/>
          <p:nvPr/>
        </p:nvSpPr>
        <p:spPr bwMode="auto">
          <a:xfrm>
            <a:off x="281354" y="1828800"/>
            <a:ext cx="8862646" cy="6858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sz="1600" b="1" dirty="0"/>
              <a:t>Educational Qualification: </a:t>
            </a:r>
            <a:r>
              <a:rPr lang="en-US" sz="1600" dirty="0"/>
              <a:t>SSC-3</a:t>
            </a:r>
            <a:r>
              <a:rPr lang="en-US" sz="1600" baseline="30000" dirty="0"/>
              <a:t>rd</a:t>
            </a:r>
            <a:r>
              <a:rPr lang="en-US" sz="1600" dirty="0"/>
              <a:t>-1986 (RB),  HSC-3</a:t>
            </a:r>
            <a:r>
              <a:rPr lang="en-US" sz="1600" baseline="30000" dirty="0"/>
              <a:t>rd</a:t>
            </a:r>
            <a:r>
              <a:rPr lang="en-US" sz="1600" dirty="0"/>
              <a:t>-1990(RB),  BA-3</a:t>
            </a:r>
            <a:r>
              <a:rPr lang="en-US" sz="1600" baseline="30000" dirty="0"/>
              <a:t>rd</a:t>
            </a:r>
            <a:r>
              <a:rPr lang="en-US" sz="1600" dirty="0"/>
              <a:t>-1993(NU)                                                            BP Ed-2</a:t>
            </a:r>
            <a:r>
              <a:rPr lang="en-US" sz="1600" baseline="30000" dirty="0"/>
              <a:t>nd</a:t>
            </a:r>
            <a:r>
              <a:rPr lang="en-US" sz="1600" dirty="0"/>
              <a:t>-2001(NU)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Snip Diagonal Corner Rectangle 7"/>
          <p:cNvSpPr/>
          <p:nvPr/>
        </p:nvSpPr>
        <p:spPr bwMode="auto">
          <a:xfrm>
            <a:off x="281354" y="3657600"/>
            <a:ext cx="8862646" cy="762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dirty="0"/>
              <a:t> </a:t>
            </a:r>
            <a:r>
              <a:rPr lang="en-US" sz="1600" b="1" dirty="0"/>
              <a:t>Salary Info: </a:t>
            </a: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MPO Date-10/10/98  	Time Scale-1/9/10(8000)</a:t>
            </a:r>
          </a:p>
          <a:p>
            <a:pPr>
              <a:defRPr/>
            </a:pPr>
            <a:r>
              <a:rPr lang="en-US" dirty="0"/>
              <a:t> Payscale-11000,	Bassic-11125,     HR-500,	Medi-300,  Others-2200,  Net Salary-13465</a:t>
            </a:r>
            <a:r>
              <a:rPr lang="en-US" sz="2400" dirty="0"/>
              <a:t>                                                   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9" name="Snip Diagonal Corner Rectangle 8"/>
          <p:cNvSpPr/>
          <p:nvPr/>
        </p:nvSpPr>
        <p:spPr bwMode="auto">
          <a:xfrm>
            <a:off x="281354" y="2514600"/>
            <a:ext cx="8862646" cy="381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sz="1400" b="1" dirty="0"/>
              <a:t>Teaching Subject:  Class 6-Bengali &amp; Physical, Class 7-Bengali &amp; Social Science</a:t>
            </a:r>
            <a:r>
              <a:rPr lang="en-US" sz="1400" dirty="0"/>
              <a:t>                                                      </a:t>
            </a:r>
            <a:endParaRPr lang="en-US" sz="16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0" name="Snip Diagonal Corner Rectangle 9"/>
          <p:cNvSpPr/>
          <p:nvPr/>
        </p:nvSpPr>
        <p:spPr bwMode="auto">
          <a:xfrm>
            <a:off x="281354" y="2895600"/>
            <a:ext cx="8862646" cy="381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dirty="0"/>
              <a:t> </a:t>
            </a:r>
            <a:r>
              <a:rPr lang="en-US" sz="1600" dirty="0"/>
              <a:t>Training Info: CQS (Raj),	                        </a:t>
            </a:r>
            <a:endParaRPr lang="en-US" dirty="0"/>
          </a:p>
        </p:txBody>
      </p:sp>
      <p:sp>
        <p:nvSpPr>
          <p:cNvPr id="11" name="Snip Diagonal Corner Rectangle 10"/>
          <p:cNvSpPr/>
          <p:nvPr/>
        </p:nvSpPr>
        <p:spPr bwMode="auto">
          <a:xfrm>
            <a:off x="281354" y="3276600"/>
            <a:ext cx="8862646" cy="381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dirty="0"/>
              <a:t> Experience:</a:t>
            </a:r>
            <a:endParaRPr lang="en-US" sz="16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2" name="Snip Diagonal Corner Rectangle 11"/>
          <p:cNvSpPr/>
          <p:nvPr/>
        </p:nvSpPr>
        <p:spPr bwMode="auto">
          <a:xfrm>
            <a:off x="281354" y="4419600"/>
            <a:ext cx="8862646" cy="24384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sz="1400" b="1" dirty="0"/>
              <a:t>Home Address:</a:t>
            </a:r>
          </a:p>
          <a:p>
            <a:pPr>
              <a:defRPr/>
            </a:pPr>
            <a:r>
              <a:rPr lang="en-US" sz="1400" dirty="0"/>
              <a:t>Father: </a:t>
            </a:r>
            <a:r>
              <a:rPr lang="en-US" sz="1400" b="1" dirty="0"/>
              <a:t>………………………</a:t>
            </a:r>
          </a:p>
          <a:p>
            <a:pPr>
              <a:defRPr/>
            </a:pPr>
            <a:r>
              <a:rPr lang="en-US" sz="1400" dirty="0"/>
              <a:t>Mother: </a:t>
            </a:r>
            <a:r>
              <a:rPr lang="en-US" sz="1400" b="1" dirty="0"/>
              <a:t>……………………..</a:t>
            </a:r>
          </a:p>
          <a:p>
            <a:pPr>
              <a:defRPr/>
            </a:pPr>
            <a:r>
              <a:rPr lang="en-US" sz="1400" dirty="0"/>
              <a:t>Wife: </a:t>
            </a:r>
            <a:r>
              <a:rPr lang="en-US" sz="1400" b="1" dirty="0"/>
              <a:t>………………………..</a:t>
            </a:r>
          </a:p>
          <a:p>
            <a:pPr>
              <a:defRPr/>
            </a:pPr>
            <a:r>
              <a:rPr lang="en-US" sz="1400" dirty="0" err="1"/>
              <a:t>Vill</a:t>
            </a:r>
            <a:r>
              <a:rPr lang="en-US" sz="1400" dirty="0"/>
              <a:t>: </a:t>
            </a:r>
            <a:r>
              <a:rPr lang="en-US" sz="1400" b="1" dirty="0" err="1"/>
              <a:t>Balanagar,Post:Balanagar</a:t>
            </a:r>
            <a:endParaRPr lang="en-US" sz="1400" b="1" dirty="0"/>
          </a:p>
          <a:p>
            <a:pPr>
              <a:defRPr/>
            </a:pPr>
            <a:r>
              <a:rPr lang="en-US" sz="1400" b="1" dirty="0"/>
              <a:t>        </a:t>
            </a:r>
            <a:r>
              <a:rPr lang="en-US" sz="1400" b="1" dirty="0" err="1"/>
              <a:t>Bagmara</a:t>
            </a:r>
            <a:r>
              <a:rPr lang="en-US" sz="1400" b="1" dirty="0"/>
              <a:t>, </a:t>
            </a:r>
            <a:r>
              <a:rPr lang="en-US" sz="1400" b="1" dirty="0" err="1"/>
              <a:t>Rajshahi</a:t>
            </a:r>
            <a:r>
              <a:rPr lang="en-US" sz="1400" b="1" dirty="0"/>
              <a:t>.</a:t>
            </a:r>
          </a:p>
          <a:p>
            <a:pPr>
              <a:defRPr/>
            </a:pPr>
            <a:r>
              <a:rPr lang="en-US" sz="1400" dirty="0" err="1"/>
              <a:t>Cotact</a:t>
            </a:r>
            <a:r>
              <a:rPr lang="en-US" sz="1400" dirty="0"/>
              <a:t>: </a:t>
            </a:r>
            <a:r>
              <a:rPr lang="en-US" sz="1400" b="1" dirty="0"/>
              <a:t>01735213377</a:t>
            </a:r>
          </a:p>
          <a:p>
            <a:pPr>
              <a:defRPr/>
            </a:pPr>
            <a:r>
              <a:rPr lang="en-US" sz="1400" dirty="0" err="1"/>
              <a:t>Emai</a:t>
            </a:r>
            <a:r>
              <a:rPr lang="en-US" sz="1400" dirty="0"/>
              <a:t>: </a:t>
            </a:r>
            <a:r>
              <a:rPr lang="en-US" sz="1400" b="1" dirty="0" err="1"/>
              <a:t>sreepurmadrasha@gmil</a:t>
            </a:r>
            <a:r>
              <a:rPr lang="en-US" sz="1400" dirty="0"/>
              <a:t>        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11275" name="Picture 2" descr="F:\School-Madrasa Student Picture\SR.Madrasas PP+St\Teacher\jjjjjjjjjjjjjjjjj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6893" y="1"/>
            <a:ext cx="149176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 bwMode="auto">
          <a:xfrm>
            <a:off x="281354" y="0"/>
            <a:ext cx="7526215" cy="762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400" dirty="0"/>
              <a:t>                                                   </a:t>
            </a:r>
            <a:r>
              <a:rPr lang="en-US" sz="1400" dirty="0" err="1"/>
              <a:t>Sreepur</a:t>
            </a:r>
            <a:r>
              <a:rPr lang="en-US" sz="1400" dirty="0"/>
              <a:t> </a:t>
            </a:r>
            <a:r>
              <a:rPr lang="en-US" sz="1400" dirty="0" err="1"/>
              <a:t>Ramnagar</a:t>
            </a:r>
            <a:r>
              <a:rPr lang="en-US" sz="1400" dirty="0"/>
              <a:t> </a:t>
            </a:r>
            <a:r>
              <a:rPr lang="en-US" sz="1400" dirty="0" err="1"/>
              <a:t>Alim</a:t>
            </a:r>
            <a:r>
              <a:rPr lang="en-US" sz="1400" dirty="0"/>
              <a:t> </a:t>
            </a:r>
            <a:r>
              <a:rPr lang="en-US" sz="1400" dirty="0" err="1"/>
              <a:t>Madrasah</a:t>
            </a:r>
            <a:r>
              <a:rPr lang="en-US" sz="1400" dirty="0"/>
              <a:t>  </a:t>
            </a:r>
            <a:endParaRPr lang="en-US" sz="1200" dirty="0"/>
          </a:p>
          <a:p>
            <a:pPr>
              <a:defRPr/>
            </a:pPr>
            <a:r>
              <a:rPr lang="en-US" sz="1200" dirty="0"/>
              <a:t>                    </a:t>
            </a:r>
            <a:r>
              <a:rPr lang="en-US" sz="1200" dirty="0" err="1"/>
              <a:t>Post:Saipara</a:t>
            </a:r>
            <a:r>
              <a:rPr lang="en-US" sz="1200" dirty="0"/>
              <a:t>, </a:t>
            </a:r>
            <a:r>
              <a:rPr lang="en-US" sz="1200" dirty="0" err="1"/>
              <a:t>Bagmara</a:t>
            </a:r>
            <a:r>
              <a:rPr lang="en-US" sz="1200" dirty="0"/>
              <a:t>, </a:t>
            </a:r>
            <a:r>
              <a:rPr lang="en-US" sz="1200" dirty="0" err="1"/>
              <a:t>Rajshahi</a:t>
            </a:r>
            <a:r>
              <a:rPr lang="en-US" sz="1200" dirty="0"/>
              <a:t> EIIN:126393, </a:t>
            </a:r>
            <a:r>
              <a:rPr lang="en-US" sz="1200" dirty="0" err="1"/>
              <a:t>Email:sreepurmadrasha@gmai.com</a:t>
            </a:r>
            <a:r>
              <a:rPr lang="en-US" sz="1200" dirty="0"/>
              <a:t> </a:t>
            </a:r>
          </a:p>
          <a:p>
            <a:pPr>
              <a:defRPr/>
            </a:pPr>
            <a:r>
              <a:rPr lang="en-US" sz="1400" b="1" dirty="0"/>
              <a:t>                                                                  </a:t>
            </a:r>
            <a:r>
              <a:rPr lang="en-US" sz="1600" b="1" dirty="0"/>
              <a:t>Teacher’s Info. 11</a:t>
            </a:r>
            <a:endParaRPr lang="en-US" sz="1400" b="1" dirty="0"/>
          </a:p>
        </p:txBody>
      </p:sp>
      <p:sp>
        <p:nvSpPr>
          <p:cNvPr id="5" name="Snip Diagonal Corner Rectangle 4"/>
          <p:cNvSpPr/>
          <p:nvPr/>
        </p:nvSpPr>
        <p:spPr bwMode="auto">
          <a:xfrm>
            <a:off x="281354" y="762000"/>
            <a:ext cx="7526215" cy="6858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/>
              <a:t>Name: </a:t>
            </a:r>
            <a:r>
              <a:rPr lang="en-US" b="1" dirty="0"/>
              <a:t>MD. MINHAZ UDDIN</a:t>
            </a:r>
          </a:p>
          <a:p>
            <a:pPr>
              <a:defRPr/>
            </a:pPr>
            <a:r>
              <a:rPr lang="en-US" sz="1600" dirty="0"/>
              <a:t>Designation: </a:t>
            </a:r>
            <a:r>
              <a:rPr lang="en-US" sz="1600" b="1" dirty="0"/>
              <a:t>Asst Teacher (Agriculture)</a:t>
            </a:r>
            <a:r>
              <a:rPr lang="en-US" sz="1200" b="1" dirty="0"/>
              <a:t>		</a:t>
            </a:r>
            <a:r>
              <a:rPr lang="en-US" sz="1600" dirty="0"/>
              <a:t>MPO Index:</a:t>
            </a:r>
            <a:r>
              <a:rPr lang="en-US" sz="1600" b="1" dirty="0"/>
              <a:t>557642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Snip Diagonal Corner Rectangle 5"/>
          <p:cNvSpPr/>
          <p:nvPr/>
        </p:nvSpPr>
        <p:spPr bwMode="auto">
          <a:xfrm>
            <a:off x="281354" y="1447800"/>
            <a:ext cx="7526215" cy="381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600" dirty="0"/>
              <a:t>Join Date: </a:t>
            </a:r>
            <a:r>
              <a:rPr lang="en-US" b="1" dirty="0"/>
              <a:t>30-04-2002</a:t>
            </a:r>
            <a:r>
              <a:rPr lang="en-US" dirty="0"/>
              <a:t>,			</a:t>
            </a:r>
            <a:r>
              <a:rPr lang="en-US" sz="1600" dirty="0"/>
              <a:t>Birth Date: </a:t>
            </a:r>
            <a:r>
              <a:rPr lang="en-US" b="1" dirty="0"/>
              <a:t>18-01-1979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" name="Snip Diagonal Corner Rectangle 6"/>
          <p:cNvSpPr/>
          <p:nvPr/>
        </p:nvSpPr>
        <p:spPr bwMode="auto">
          <a:xfrm>
            <a:off x="281354" y="1828800"/>
            <a:ext cx="8862646" cy="6858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sz="1600" b="1" dirty="0"/>
              <a:t>Educational Qualification: </a:t>
            </a:r>
            <a:r>
              <a:rPr lang="en-US" sz="1600" dirty="0"/>
              <a:t>SSC-1</a:t>
            </a:r>
            <a:r>
              <a:rPr lang="en-US" sz="1600" baseline="30000" dirty="0"/>
              <a:t>st</a:t>
            </a:r>
            <a:r>
              <a:rPr lang="en-US" sz="1600" dirty="0"/>
              <a:t>-1994 (RB),  HSC-2</a:t>
            </a:r>
            <a:r>
              <a:rPr lang="en-US" sz="1600" baseline="30000" dirty="0"/>
              <a:t>nd</a:t>
            </a:r>
            <a:r>
              <a:rPr lang="en-US" sz="1600" dirty="0"/>
              <a:t>-1996(RB),  BSC-3</a:t>
            </a:r>
            <a:r>
              <a:rPr lang="en-US" sz="1600" baseline="30000" dirty="0"/>
              <a:t>rd</a:t>
            </a:r>
            <a:r>
              <a:rPr lang="en-US" sz="1600" dirty="0"/>
              <a:t>-2000(NU)                      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Snip Diagonal Corner Rectangle 7"/>
          <p:cNvSpPr/>
          <p:nvPr/>
        </p:nvSpPr>
        <p:spPr bwMode="auto">
          <a:xfrm>
            <a:off x="281354" y="3657600"/>
            <a:ext cx="8862646" cy="762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dirty="0"/>
              <a:t> </a:t>
            </a:r>
            <a:r>
              <a:rPr lang="en-US" sz="1600" b="1" dirty="0"/>
              <a:t>Salary Info: </a:t>
            </a: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MPO Date-01/05/2002  	Time Scale-</a:t>
            </a:r>
          </a:p>
          <a:p>
            <a:pPr>
              <a:defRPr/>
            </a:pPr>
            <a:r>
              <a:rPr lang="en-US" dirty="0"/>
              <a:t> Payscale-11000,	Bassic-11125,     HR-500,	Medi-300,  Others-2200,  Net Salary-13465</a:t>
            </a:r>
            <a:r>
              <a:rPr lang="en-US" sz="2400" dirty="0"/>
              <a:t>                                                   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9" name="Snip Diagonal Corner Rectangle 8"/>
          <p:cNvSpPr/>
          <p:nvPr/>
        </p:nvSpPr>
        <p:spPr bwMode="auto">
          <a:xfrm>
            <a:off x="281354" y="2514600"/>
            <a:ext cx="8862646" cy="381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sz="1400" b="1" dirty="0"/>
              <a:t>Teaching </a:t>
            </a:r>
            <a:r>
              <a:rPr lang="en-US" sz="1400" b="1" dirty="0" err="1"/>
              <a:t>Subj:Class</a:t>
            </a:r>
            <a:r>
              <a:rPr lang="en-US" sz="1400" b="1" dirty="0"/>
              <a:t> 6-G Science &amp; </a:t>
            </a:r>
            <a:r>
              <a:rPr lang="en-US" sz="1400" b="1" dirty="0" err="1"/>
              <a:t>Agri,Class</a:t>
            </a:r>
            <a:r>
              <a:rPr lang="en-US" sz="1400" b="1" dirty="0"/>
              <a:t> 7-GScience &amp; </a:t>
            </a:r>
            <a:r>
              <a:rPr lang="en-US" sz="1400" b="1" dirty="0" err="1"/>
              <a:t>Agri,Class</a:t>
            </a:r>
            <a:r>
              <a:rPr lang="en-US" sz="1400" b="1" dirty="0"/>
              <a:t> 8-Math,Class 9-Agri,Class10-Agri&amp; </a:t>
            </a:r>
            <a:r>
              <a:rPr lang="en-US" sz="1400" b="1" dirty="0" err="1"/>
              <a:t>Phy</a:t>
            </a:r>
            <a:r>
              <a:rPr lang="en-US" sz="1400" dirty="0"/>
              <a:t>                                                      </a:t>
            </a:r>
            <a:endParaRPr lang="en-US" sz="16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0" name="Snip Diagonal Corner Rectangle 9"/>
          <p:cNvSpPr/>
          <p:nvPr/>
        </p:nvSpPr>
        <p:spPr bwMode="auto">
          <a:xfrm>
            <a:off x="281354" y="2895600"/>
            <a:ext cx="8862646" cy="381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dirty="0"/>
              <a:t> </a:t>
            </a:r>
            <a:r>
              <a:rPr lang="en-US" sz="1600" dirty="0"/>
              <a:t>Training Info: 	                        </a:t>
            </a:r>
            <a:endParaRPr lang="en-US" dirty="0"/>
          </a:p>
        </p:txBody>
      </p:sp>
      <p:sp>
        <p:nvSpPr>
          <p:cNvPr id="11" name="Snip Diagonal Corner Rectangle 10"/>
          <p:cNvSpPr/>
          <p:nvPr/>
        </p:nvSpPr>
        <p:spPr bwMode="auto">
          <a:xfrm>
            <a:off x="281354" y="3276600"/>
            <a:ext cx="8862646" cy="381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dirty="0"/>
              <a:t> Experience:</a:t>
            </a:r>
            <a:endParaRPr lang="en-US" sz="16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2" name="Snip Diagonal Corner Rectangle 11"/>
          <p:cNvSpPr/>
          <p:nvPr/>
        </p:nvSpPr>
        <p:spPr bwMode="auto">
          <a:xfrm>
            <a:off x="281354" y="4419600"/>
            <a:ext cx="8862646" cy="24384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sz="1400" b="1" dirty="0"/>
              <a:t>Home Address:</a:t>
            </a:r>
          </a:p>
          <a:p>
            <a:pPr>
              <a:defRPr/>
            </a:pPr>
            <a:r>
              <a:rPr lang="en-US" sz="1400" dirty="0"/>
              <a:t>Father: </a:t>
            </a:r>
            <a:r>
              <a:rPr lang="en-US" sz="1400" b="1" dirty="0"/>
              <a:t>Md. </a:t>
            </a:r>
            <a:r>
              <a:rPr lang="en-US" sz="1400" b="1" dirty="0" err="1"/>
              <a:t>Riaz</a:t>
            </a:r>
            <a:r>
              <a:rPr lang="en-US" sz="1400" b="1" dirty="0"/>
              <a:t> </a:t>
            </a:r>
            <a:r>
              <a:rPr lang="en-US" sz="1400" b="1" dirty="0" err="1"/>
              <a:t>Uddin</a:t>
            </a:r>
            <a:endParaRPr lang="en-US" sz="1400" b="1" dirty="0"/>
          </a:p>
          <a:p>
            <a:pPr>
              <a:defRPr/>
            </a:pPr>
            <a:r>
              <a:rPr lang="en-US" sz="1400" dirty="0"/>
              <a:t>Mother: </a:t>
            </a:r>
            <a:r>
              <a:rPr lang="en-US" sz="1400" b="1" dirty="0"/>
              <a:t>……………………..</a:t>
            </a:r>
          </a:p>
          <a:p>
            <a:pPr>
              <a:defRPr/>
            </a:pPr>
            <a:r>
              <a:rPr lang="en-US" sz="1400" dirty="0"/>
              <a:t>Wife: </a:t>
            </a:r>
            <a:r>
              <a:rPr lang="en-US" sz="1400" b="1" dirty="0"/>
              <a:t>………………………..</a:t>
            </a:r>
          </a:p>
          <a:p>
            <a:pPr>
              <a:defRPr/>
            </a:pPr>
            <a:r>
              <a:rPr lang="en-US" sz="1400" dirty="0" err="1"/>
              <a:t>Vill</a:t>
            </a:r>
            <a:r>
              <a:rPr lang="en-US" sz="1400" dirty="0"/>
              <a:t>: </a:t>
            </a:r>
            <a:r>
              <a:rPr lang="en-US" sz="1400" b="1" dirty="0" err="1"/>
              <a:t>Baigasa</a:t>
            </a:r>
            <a:r>
              <a:rPr lang="en-US" sz="1400" b="1" dirty="0"/>
              <a:t>, </a:t>
            </a:r>
            <a:r>
              <a:rPr lang="en-US" sz="1400" b="1" dirty="0" err="1"/>
              <a:t>Post:Baigasa</a:t>
            </a:r>
            <a:endParaRPr lang="en-US" sz="1400" b="1" dirty="0"/>
          </a:p>
          <a:p>
            <a:pPr>
              <a:defRPr/>
            </a:pPr>
            <a:r>
              <a:rPr lang="en-US" sz="1400" b="1" dirty="0"/>
              <a:t>        </a:t>
            </a:r>
            <a:r>
              <a:rPr lang="en-US" sz="1400" b="1" dirty="0" err="1"/>
              <a:t>Bagmara</a:t>
            </a:r>
            <a:r>
              <a:rPr lang="en-US" sz="1400" b="1" dirty="0"/>
              <a:t>, </a:t>
            </a:r>
            <a:r>
              <a:rPr lang="en-US" sz="1400" b="1" dirty="0" err="1"/>
              <a:t>Rajshahi</a:t>
            </a:r>
            <a:r>
              <a:rPr lang="en-US" sz="1400" b="1" dirty="0"/>
              <a:t>.</a:t>
            </a:r>
          </a:p>
          <a:p>
            <a:pPr>
              <a:defRPr/>
            </a:pPr>
            <a:r>
              <a:rPr lang="en-US" sz="1400" dirty="0" err="1"/>
              <a:t>Cotact</a:t>
            </a:r>
            <a:r>
              <a:rPr lang="en-US" sz="1400" dirty="0"/>
              <a:t>: </a:t>
            </a:r>
            <a:r>
              <a:rPr lang="en-US" sz="1400" b="1" dirty="0"/>
              <a:t>001922771572</a:t>
            </a:r>
          </a:p>
          <a:p>
            <a:pPr>
              <a:defRPr/>
            </a:pPr>
            <a:r>
              <a:rPr lang="en-US" sz="1400" dirty="0" err="1"/>
              <a:t>Emai</a:t>
            </a:r>
            <a:r>
              <a:rPr lang="en-US" sz="1400" dirty="0"/>
              <a:t>: </a:t>
            </a:r>
            <a:r>
              <a:rPr lang="en-US" sz="1400" b="1" dirty="0" err="1"/>
              <a:t>sreepurmadrasha@gmil</a:t>
            </a:r>
            <a:r>
              <a:rPr lang="en-US" sz="1400" dirty="0"/>
              <a:t>        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12299" name="Picture 11" descr="C:\Documents and Settings\Administrator\Desktop\dfdfdffd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0597" y="0"/>
            <a:ext cx="144340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 bwMode="auto">
          <a:xfrm>
            <a:off x="281354" y="0"/>
            <a:ext cx="7526215" cy="762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400" dirty="0"/>
              <a:t>                                                   </a:t>
            </a:r>
            <a:r>
              <a:rPr lang="en-US" sz="1400" dirty="0" err="1"/>
              <a:t>Sreepur</a:t>
            </a:r>
            <a:r>
              <a:rPr lang="en-US" sz="1400" dirty="0"/>
              <a:t> </a:t>
            </a:r>
            <a:r>
              <a:rPr lang="en-US" sz="1400" dirty="0" err="1"/>
              <a:t>Ramnagar</a:t>
            </a:r>
            <a:r>
              <a:rPr lang="en-US" sz="1400" dirty="0"/>
              <a:t> </a:t>
            </a:r>
            <a:r>
              <a:rPr lang="en-US" sz="1400" dirty="0" err="1"/>
              <a:t>Alim</a:t>
            </a:r>
            <a:r>
              <a:rPr lang="en-US" sz="1400" dirty="0"/>
              <a:t> </a:t>
            </a:r>
            <a:r>
              <a:rPr lang="en-US" sz="1400" dirty="0" err="1"/>
              <a:t>Madrasah</a:t>
            </a:r>
            <a:r>
              <a:rPr lang="en-US" sz="1400" dirty="0"/>
              <a:t>  </a:t>
            </a:r>
            <a:endParaRPr lang="en-US" sz="1200" dirty="0"/>
          </a:p>
          <a:p>
            <a:pPr>
              <a:defRPr/>
            </a:pPr>
            <a:r>
              <a:rPr lang="en-US" sz="1200" dirty="0"/>
              <a:t>                    </a:t>
            </a:r>
            <a:r>
              <a:rPr lang="en-US" sz="1200" dirty="0" err="1"/>
              <a:t>Post:Saipara</a:t>
            </a:r>
            <a:r>
              <a:rPr lang="en-US" sz="1200" dirty="0"/>
              <a:t>, </a:t>
            </a:r>
            <a:r>
              <a:rPr lang="en-US" sz="1200" dirty="0" err="1"/>
              <a:t>Bagmara</a:t>
            </a:r>
            <a:r>
              <a:rPr lang="en-US" sz="1200" dirty="0"/>
              <a:t>, </a:t>
            </a:r>
            <a:r>
              <a:rPr lang="en-US" sz="1200" dirty="0" err="1"/>
              <a:t>Rajshahi</a:t>
            </a:r>
            <a:r>
              <a:rPr lang="en-US" sz="1200" dirty="0"/>
              <a:t> EIIN:126393, </a:t>
            </a:r>
            <a:r>
              <a:rPr lang="en-US" sz="1200" dirty="0" err="1"/>
              <a:t>Email:sreepurmadrasha@gmai.com</a:t>
            </a:r>
            <a:r>
              <a:rPr lang="en-US" sz="1200" dirty="0"/>
              <a:t> </a:t>
            </a:r>
          </a:p>
          <a:p>
            <a:pPr>
              <a:defRPr/>
            </a:pPr>
            <a:r>
              <a:rPr lang="en-US" sz="1400" b="1" dirty="0"/>
              <a:t>                                                                  </a:t>
            </a:r>
            <a:r>
              <a:rPr lang="en-US" sz="1600" b="1" dirty="0"/>
              <a:t>Teacher’s Info. 12</a:t>
            </a:r>
            <a:endParaRPr lang="en-US" sz="1400" b="1" dirty="0"/>
          </a:p>
        </p:txBody>
      </p:sp>
      <p:sp>
        <p:nvSpPr>
          <p:cNvPr id="5" name="Snip Diagonal Corner Rectangle 4"/>
          <p:cNvSpPr/>
          <p:nvPr/>
        </p:nvSpPr>
        <p:spPr bwMode="auto">
          <a:xfrm>
            <a:off x="281354" y="762000"/>
            <a:ext cx="7526215" cy="6858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/>
              <a:t>Name: </a:t>
            </a:r>
            <a:r>
              <a:rPr lang="en-US" b="1" dirty="0"/>
              <a:t>MD. HABIBUR RAHMAN</a:t>
            </a:r>
          </a:p>
          <a:p>
            <a:pPr>
              <a:defRPr/>
            </a:pPr>
            <a:r>
              <a:rPr lang="en-US" sz="1600" dirty="0"/>
              <a:t>Designation: </a:t>
            </a:r>
            <a:r>
              <a:rPr lang="en-US" sz="1600" b="1" dirty="0"/>
              <a:t>Asst Teacher </a:t>
            </a:r>
            <a:r>
              <a:rPr lang="en-US" sz="1200" b="1" dirty="0"/>
              <a:t>			</a:t>
            </a:r>
            <a:r>
              <a:rPr lang="en-US" sz="1600" dirty="0"/>
              <a:t>MPO Index:</a:t>
            </a:r>
            <a:r>
              <a:rPr lang="en-US" sz="1600" b="1" dirty="0"/>
              <a:t>385256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Snip Diagonal Corner Rectangle 5"/>
          <p:cNvSpPr/>
          <p:nvPr/>
        </p:nvSpPr>
        <p:spPr bwMode="auto">
          <a:xfrm>
            <a:off x="281354" y="1447800"/>
            <a:ext cx="7526215" cy="381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600" dirty="0"/>
              <a:t>Join Date: </a:t>
            </a:r>
            <a:r>
              <a:rPr lang="en-US" b="1" dirty="0"/>
              <a:t>01-01-1987</a:t>
            </a:r>
            <a:r>
              <a:rPr lang="en-US" dirty="0"/>
              <a:t>,			</a:t>
            </a:r>
            <a:r>
              <a:rPr lang="en-US" sz="1600" dirty="0"/>
              <a:t>Birth Date: </a:t>
            </a:r>
            <a:r>
              <a:rPr lang="en-US" b="1" dirty="0"/>
              <a:t>18-01-1979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" name="Snip Diagonal Corner Rectangle 6"/>
          <p:cNvSpPr/>
          <p:nvPr/>
        </p:nvSpPr>
        <p:spPr bwMode="auto">
          <a:xfrm>
            <a:off x="281354" y="1828800"/>
            <a:ext cx="8862646" cy="6858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sz="1600" b="1" dirty="0"/>
              <a:t>Educational Qualification: </a:t>
            </a:r>
            <a:r>
              <a:rPr lang="en-US" sz="1600" dirty="0"/>
              <a:t>SSC-2</a:t>
            </a:r>
            <a:r>
              <a:rPr lang="en-US" sz="1600" baseline="30000" dirty="0"/>
              <a:t>nd</a:t>
            </a:r>
            <a:r>
              <a:rPr lang="en-US" sz="1600" dirty="0"/>
              <a:t>-1982 (RB),  HSC-3</a:t>
            </a:r>
            <a:r>
              <a:rPr lang="en-US" sz="1600" baseline="30000" dirty="0"/>
              <a:t>rd</a:t>
            </a:r>
            <a:r>
              <a:rPr lang="en-US" sz="1600" dirty="0"/>
              <a:t>-1984(RB),                        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Snip Diagonal Corner Rectangle 7"/>
          <p:cNvSpPr/>
          <p:nvPr/>
        </p:nvSpPr>
        <p:spPr bwMode="auto">
          <a:xfrm>
            <a:off x="281354" y="3657600"/>
            <a:ext cx="8862646" cy="762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dirty="0"/>
              <a:t> </a:t>
            </a:r>
            <a:r>
              <a:rPr lang="en-US" sz="1600" b="1" dirty="0"/>
              <a:t>Salary Info: </a:t>
            </a: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MPO Date-01/01/1994  	Time Scale-</a:t>
            </a:r>
          </a:p>
          <a:p>
            <a:pPr>
              <a:defRPr/>
            </a:pPr>
            <a:r>
              <a:rPr lang="en-US" dirty="0"/>
              <a:t> Payscale-5100,	Bassic-5170,     HR-500,	Medi-300,  Others-1500,  Net Salary-7116</a:t>
            </a:r>
            <a:r>
              <a:rPr lang="en-US" sz="2400" dirty="0"/>
              <a:t>                                                   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9" name="Snip Diagonal Corner Rectangle 8"/>
          <p:cNvSpPr/>
          <p:nvPr/>
        </p:nvSpPr>
        <p:spPr bwMode="auto">
          <a:xfrm>
            <a:off x="281354" y="2514600"/>
            <a:ext cx="8862646" cy="381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sz="1400" b="1" dirty="0"/>
              <a:t>Teaching </a:t>
            </a:r>
            <a:r>
              <a:rPr lang="en-US" sz="1400" b="1" dirty="0" err="1"/>
              <a:t>Subj:Class</a:t>
            </a:r>
            <a:r>
              <a:rPr lang="en-US" sz="1400" b="1" dirty="0"/>
              <a:t> 6-Math, Class 7-Math, Class 8-G Science &amp; Agriculture</a:t>
            </a:r>
            <a:r>
              <a:rPr lang="en-US" sz="1400" dirty="0"/>
              <a:t>                                                      </a:t>
            </a:r>
            <a:endParaRPr lang="en-US" sz="16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0" name="Snip Diagonal Corner Rectangle 9"/>
          <p:cNvSpPr/>
          <p:nvPr/>
        </p:nvSpPr>
        <p:spPr bwMode="auto">
          <a:xfrm>
            <a:off x="281354" y="2895600"/>
            <a:ext cx="8862646" cy="381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dirty="0"/>
              <a:t> </a:t>
            </a:r>
            <a:r>
              <a:rPr lang="en-US" sz="1600" dirty="0"/>
              <a:t>Training Info: 	                        </a:t>
            </a:r>
            <a:endParaRPr lang="en-US" dirty="0"/>
          </a:p>
        </p:txBody>
      </p:sp>
      <p:sp>
        <p:nvSpPr>
          <p:cNvPr id="11" name="Snip Diagonal Corner Rectangle 10"/>
          <p:cNvSpPr/>
          <p:nvPr/>
        </p:nvSpPr>
        <p:spPr bwMode="auto">
          <a:xfrm>
            <a:off x="281354" y="3276600"/>
            <a:ext cx="8862646" cy="3810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dirty="0"/>
              <a:t> Experience:</a:t>
            </a:r>
            <a:endParaRPr lang="en-US" sz="16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2" name="Snip Diagonal Corner Rectangle 11"/>
          <p:cNvSpPr/>
          <p:nvPr/>
        </p:nvSpPr>
        <p:spPr bwMode="auto">
          <a:xfrm>
            <a:off x="281354" y="4419600"/>
            <a:ext cx="8862646" cy="2438400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/>
          <a:lstStyle/>
          <a:p>
            <a:pPr>
              <a:defRPr/>
            </a:pPr>
            <a:r>
              <a:rPr lang="en-US" sz="1400" b="1" dirty="0"/>
              <a:t>Home Address:</a:t>
            </a:r>
          </a:p>
          <a:p>
            <a:pPr>
              <a:defRPr/>
            </a:pPr>
            <a:r>
              <a:rPr lang="en-US" sz="1400" dirty="0"/>
              <a:t>Father: ………………………</a:t>
            </a:r>
          </a:p>
          <a:p>
            <a:pPr>
              <a:defRPr/>
            </a:pPr>
            <a:r>
              <a:rPr lang="en-US" sz="1400" dirty="0"/>
              <a:t>Mother: ……………………..</a:t>
            </a:r>
          </a:p>
          <a:p>
            <a:pPr>
              <a:defRPr/>
            </a:pPr>
            <a:r>
              <a:rPr lang="en-US" sz="1400" dirty="0"/>
              <a:t>Wife: ………………………..</a:t>
            </a:r>
          </a:p>
          <a:p>
            <a:pPr>
              <a:defRPr/>
            </a:pPr>
            <a:r>
              <a:rPr lang="en-US" sz="1400" dirty="0" err="1"/>
              <a:t>Vill</a:t>
            </a:r>
            <a:r>
              <a:rPr lang="en-US" sz="1400" dirty="0"/>
              <a:t>: </a:t>
            </a:r>
            <a:r>
              <a:rPr lang="en-US" sz="1400" b="1" dirty="0" err="1"/>
              <a:t>Kamnagar</a:t>
            </a:r>
            <a:r>
              <a:rPr lang="en-US" sz="1400" b="1" dirty="0"/>
              <a:t>, </a:t>
            </a:r>
            <a:r>
              <a:rPr lang="en-US" sz="1400" b="1" dirty="0" err="1"/>
              <a:t>Post:Dipnagar</a:t>
            </a:r>
            <a:endParaRPr lang="en-US" sz="1400" b="1" dirty="0"/>
          </a:p>
          <a:p>
            <a:pPr>
              <a:defRPr/>
            </a:pPr>
            <a:r>
              <a:rPr lang="en-US" sz="1400" b="1" dirty="0"/>
              <a:t>        </a:t>
            </a:r>
            <a:r>
              <a:rPr lang="en-US" sz="1400" b="1" dirty="0" err="1"/>
              <a:t>Bagmara</a:t>
            </a:r>
            <a:r>
              <a:rPr lang="en-US" sz="1400" b="1" dirty="0"/>
              <a:t>, </a:t>
            </a:r>
            <a:r>
              <a:rPr lang="en-US" sz="1400" b="1" dirty="0" err="1"/>
              <a:t>Rajshahi</a:t>
            </a:r>
            <a:r>
              <a:rPr lang="en-US" sz="1400" b="1" dirty="0"/>
              <a:t>.</a:t>
            </a:r>
          </a:p>
          <a:p>
            <a:pPr>
              <a:defRPr/>
            </a:pPr>
            <a:r>
              <a:rPr lang="en-US" sz="1400" dirty="0" err="1"/>
              <a:t>Cotact</a:t>
            </a:r>
            <a:r>
              <a:rPr lang="en-US" sz="1400" dirty="0"/>
              <a:t>: </a:t>
            </a:r>
            <a:r>
              <a:rPr lang="en-US" sz="1400" b="1" dirty="0"/>
              <a:t>01725874275</a:t>
            </a:r>
          </a:p>
          <a:p>
            <a:pPr>
              <a:defRPr/>
            </a:pPr>
            <a:r>
              <a:rPr lang="en-US" sz="1400" dirty="0" err="1"/>
              <a:t>Emai</a:t>
            </a:r>
            <a:r>
              <a:rPr lang="en-US" sz="1400" dirty="0"/>
              <a:t>: </a:t>
            </a:r>
            <a:r>
              <a:rPr lang="en-US" sz="1400" b="1" dirty="0" err="1"/>
              <a:t>sreepurmadrasha@gmil</a:t>
            </a:r>
            <a:r>
              <a:rPr lang="en-US" sz="1400" dirty="0"/>
              <a:t>        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13323" name="Picture 2" descr="F:\School-Madrasa Student Picture\SR.Madrasas PP+St\Teacher\gggvcc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0597" y="0"/>
            <a:ext cx="144340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 bwMode="auto">
          <a:xfrm>
            <a:off x="281354" y="0"/>
            <a:ext cx="7526215" cy="7620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sz="1400" dirty="0"/>
              <a:t>                                                   </a:t>
            </a:r>
            <a:r>
              <a:rPr lang="en-US" sz="1400" dirty="0" err="1"/>
              <a:t>Sreepur</a:t>
            </a:r>
            <a:r>
              <a:rPr lang="en-US" sz="1400" dirty="0"/>
              <a:t> </a:t>
            </a:r>
            <a:r>
              <a:rPr lang="en-US" sz="1400" dirty="0" err="1"/>
              <a:t>Ramnagar</a:t>
            </a:r>
            <a:r>
              <a:rPr lang="en-US" sz="1400" dirty="0"/>
              <a:t> </a:t>
            </a:r>
            <a:r>
              <a:rPr lang="en-US" sz="1400" dirty="0" err="1"/>
              <a:t>Alim</a:t>
            </a:r>
            <a:r>
              <a:rPr lang="en-US" sz="1400" dirty="0"/>
              <a:t> </a:t>
            </a:r>
            <a:r>
              <a:rPr lang="en-US" sz="1400" dirty="0" err="1"/>
              <a:t>Madrasah</a:t>
            </a:r>
            <a:r>
              <a:rPr lang="en-US" sz="1400" dirty="0"/>
              <a:t>  </a:t>
            </a:r>
            <a:endParaRPr lang="en-US" sz="1200" dirty="0"/>
          </a:p>
          <a:p>
            <a:pPr>
              <a:defRPr/>
            </a:pPr>
            <a:r>
              <a:rPr lang="en-US" sz="1200" dirty="0"/>
              <a:t>                    </a:t>
            </a:r>
            <a:r>
              <a:rPr lang="en-US" sz="1200" dirty="0" err="1"/>
              <a:t>Post:Saipara</a:t>
            </a:r>
            <a:r>
              <a:rPr lang="en-US" sz="1200" dirty="0"/>
              <a:t>, </a:t>
            </a:r>
            <a:r>
              <a:rPr lang="en-US" sz="1200" dirty="0" err="1"/>
              <a:t>Bagmara</a:t>
            </a:r>
            <a:r>
              <a:rPr lang="en-US" sz="1200" dirty="0"/>
              <a:t>, </a:t>
            </a:r>
            <a:r>
              <a:rPr lang="en-US" sz="1200" dirty="0" err="1"/>
              <a:t>Rajshahi</a:t>
            </a:r>
            <a:r>
              <a:rPr lang="en-US" sz="1200" dirty="0"/>
              <a:t> EIIN:126393, </a:t>
            </a:r>
            <a:r>
              <a:rPr lang="en-US" sz="1200" dirty="0" err="1"/>
              <a:t>Email:sreepurmadrasha@gmai.com</a:t>
            </a:r>
            <a:r>
              <a:rPr lang="en-US" sz="1200" dirty="0"/>
              <a:t> </a:t>
            </a:r>
          </a:p>
          <a:p>
            <a:pPr>
              <a:defRPr/>
            </a:pPr>
            <a:r>
              <a:rPr lang="en-US" sz="1400" b="1" dirty="0"/>
              <a:t>                                                                  </a:t>
            </a:r>
            <a:r>
              <a:rPr lang="en-US" sz="1600" b="1" dirty="0"/>
              <a:t>Teacher’s Info. 13</a:t>
            </a:r>
            <a:endParaRPr lang="en-US" sz="1400" b="1" dirty="0"/>
          </a:p>
        </p:txBody>
      </p:sp>
      <p:sp>
        <p:nvSpPr>
          <p:cNvPr id="5" name="Snip Diagonal Corner Rectangle 4"/>
          <p:cNvSpPr/>
          <p:nvPr/>
        </p:nvSpPr>
        <p:spPr bwMode="auto">
          <a:xfrm>
            <a:off x="281354" y="762000"/>
            <a:ext cx="7526215" cy="6858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dirty="0"/>
              <a:t>Name: </a:t>
            </a:r>
            <a:r>
              <a:rPr lang="en-US" b="1" dirty="0"/>
              <a:t>MD. SADEK ALI</a:t>
            </a:r>
          </a:p>
          <a:p>
            <a:pPr>
              <a:defRPr/>
            </a:pPr>
            <a:r>
              <a:rPr lang="en-US" sz="1600" dirty="0"/>
              <a:t>Designation: </a:t>
            </a:r>
            <a:r>
              <a:rPr lang="en-US" sz="1600" b="1" dirty="0"/>
              <a:t>Asst Teacher </a:t>
            </a:r>
            <a:r>
              <a:rPr lang="en-US" sz="1200" b="1" dirty="0"/>
              <a:t>			</a:t>
            </a:r>
            <a:r>
              <a:rPr lang="en-US" sz="1600" dirty="0"/>
              <a:t>MPO Index:</a:t>
            </a:r>
            <a:r>
              <a:rPr lang="en-US" sz="1600" b="1" dirty="0"/>
              <a:t>385259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Snip Diagonal Corner Rectangle 5"/>
          <p:cNvSpPr/>
          <p:nvPr/>
        </p:nvSpPr>
        <p:spPr bwMode="auto">
          <a:xfrm>
            <a:off x="281354" y="1447800"/>
            <a:ext cx="7526215" cy="3810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sz="1600" dirty="0"/>
              <a:t>Join Date: </a:t>
            </a:r>
            <a:r>
              <a:rPr lang="en-US" b="1" dirty="0"/>
              <a:t>01-01-1987</a:t>
            </a:r>
            <a:r>
              <a:rPr lang="en-US" dirty="0"/>
              <a:t>,			</a:t>
            </a:r>
            <a:r>
              <a:rPr lang="en-US" sz="1600" dirty="0"/>
              <a:t>Birth Date: </a:t>
            </a:r>
            <a:r>
              <a:rPr lang="en-US" b="1" dirty="0"/>
              <a:t>01-01-1964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" name="Snip Diagonal Corner Rectangle 6"/>
          <p:cNvSpPr/>
          <p:nvPr/>
        </p:nvSpPr>
        <p:spPr bwMode="auto">
          <a:xfrm>
            <a:off x="281354" y="1828800"/>
            <a:ext cx="8862646" cy="6858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2000" tIns="36000"/>
          <a:lstStyle/>
          <a:p>
            <a:pPr>
              <a:defRPr/>
            </a:pPr>
            <a:r>
              <a:rPr lang="en-US" sz="1600" b="1" dirty="0"/>
              <a:t>Educational Qualification: </a:t>
            </a:r>
            <a:r>
              <a:rPr lang="en-US" sz="1600" dirty="0"/>
              <a:t>SSC-2</a:t>
            </a:r>
            <a:r>
              <a:rPr lang="en-US" sz="1600" baseline="30000" dirty="0"/>
              <a:t>nd</a:t>
            </a:r>
            <a:r>
              <a:rPr lang="en-US" sz="1600" dirty="0"/>
              <a:t>-1982 (RB),  HSC-3</a:t>
            </a:r>
            <a:r>
              <a:rPr lang="en-US" sz="1600" baseline="30000" dirty="0"/>
              <a:t>rd</a:t>
            </a:r>
            <a:r>
              <a:rPr lang="en-US" sz="1600" dirty="0"/>
              <a:t>-1984(RB),                        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Snip Diagonal Corner Rectangle 7"/>
          <p:cNvSpPr/>
          <p:nvPr/>
        </p:nvSpPr>
        <p:spPr bwMode="auto">
          <a:xfrm>
            <a:off x="281354" y="3657600"/>
            <a:ext cx="8862646" cy="7620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2000" tIns="36000"/>
          <a:lstStyle/>
          <a:p>
            <a:pPr>
              <a:defRPr/>
            </a:pPr>
            <a:r>
              <a:rPr lang="en-US" dirty="0"/>
              <a:t> </a:t>
            </a:r>
            <a:r>
              <a:rPr lang="en-US" sz="1600" b="1" dirty="0"/>
              <a:t>Salary Info: </a:t>
            </a: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MPO Date-01/01/1994  	Time Scale-</a:t>
            </a:r>
          </a:p>
          <a:p>
            <a:pPr>
              <a:defRPr/>
            </a:pPr>
            <a:r>
              <a:rPr lang="en-US" dirty="0"/>
              <a:t> Payscale-5100,	Bassic-5170,     HR-500,	Medi-300,  Others-1500,  Net Salary-7116</a:t>
            </a:r>
            <a:r>
              <a:rPr lang="en-US" sz="2400" dirty="0"/>
              <a:t>                                                   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9" name="Snip Diagonal Corner Rectangle 8"/>
          <p:cNvSpPr/>
          <p:nvPr/>
        </p:nvSpPr>
        <p:spPr bwMode="auto">
          <a:xfrm>
            <a:off x="281354" y="2514600"/>
            <a:ext cx="8862646" cy="3810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2000" tIns="36000"/>
          <a:lstStyle/>
          <a:p>
            <a:pPr>
              <a:defRPr/>
            </a:pPr>
            <a:r>
              <a:rPr lang="en-US" sz="1400" b="1" dirty="0"/>
              <a:t>Teaching </a:t>
            </a:r>
            <a:r>
              <a:rPr lang="en-US" sz="1400" b="1" dirty="0" err="1"/>
              <a:t>Subj</a:t>
            </a:r>
            <a:r>
              <a:rPr lang="en-US" sz="1400" b="1" dirty="0"/>
              <a:t>: Class 6-Social Science, Class 8-Bengali, Class 9-Bengali, Class 10-Bengali</a:t>
            </a:r>
            <a:r>
              <a:rPr lang="en-US" sz="1400" dirty="0"/>
              <a:t>                                                      </a:t>
            </a:r>
            <a:endParaRPr lang="en-US" sz="16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0" name="Snip Diagonal Corner Rectangle 9"/>
          <p:cNvSpPr/>
          <p:nvPr/>
        </p:nvSpPr>
        <p:spPr bwMode="auto">
          <a:xfrm>
            <a:off x="281354" y="2895600"/>
            <a:ext cx="8862646" cy="3810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2000" tIns="36000"/>
          <a:lstStyle/>
          <a:p>
            <a:pPr>
              <a:defRPr/>
            </a:pPr>
            <a:r>
              <a:rPr lang="en-US" dirty="0"/>
              <a:t> </a:t>
            </a:r>
            <a:r>
              <a:rPr lang="en-US" sz="1600" dirty="0"/>
              <a:t>Training Info: 	                        </a:t>
            </a:r>
            <a:endParaRPr lang="en-US" dirty="0"/>
          </a:p>
        </p:txBody>
      </p:sp>
      <p:sp>
        <p:nvSpPr>
          <p:cNvPr id="11" name="Snip Diagonal Corner Rectangle 10"/>
          <p:cNvSpPr/>
          <p:nvPr/>
        </p:nvSpPr>
        <p:spPr bwMode="auto">
          <a:xfrm>
            <a:off x="281354" y="3276600"/>
            <a:ext cx="8862646" cy="3810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2000" tIns="36000"/>
          <a:lstStyle/>
          <a:p>
            <a:pPr>
              <a:defRPr/>
            </a:pPr>
            <a:r>
              <a:rPr lang="en-US" dirty="0"/>
              <a:t> Experience:</a:t>
            </a:r>
            <a:endParaRPr lang="en-US" sz="16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2" name="Snip Diagonal Corner Rectangle 11"/>
          <p:cNvSpPr/>
          <p:nvPr/>
        </p:nvSpPr>
        <p:spPr bwMode="auto">
          <a:xfrm>
            <a:off x="281354" y="4419600"/>
            <a:ext cx="8862646" cy="24384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2000" tIns="36000"/>
          <a:lstStyle/>
          <a:p>
            <a:pPr>
              <a:defRPr/>
            </a:pPr>
            <a:r>
              <a:rPr lang="en-US" sz="1400" b="1" dirty="0"/>
              <a:t>Home Address:</a:t>
            </a:r>
          </a:p>
          <a:p>
            <a:pPr>
              <a:defRPr/>
            </a:pPr>
            <a:r>
              <a:rPr lang="en-US" sz="1400" dirty="0"/>
              <a:t>Father: ………………………</a:t>
            </a:r>
            <a:endParaRPr lang="en-US" sz="1400" b="1" dirty="0"/>
          </a:p>
          <a:p>
            <a:pPr>
              <a:defRPr/>
            </a:pPr>
            <a:r>
              <a:rPr lang="en-US" sz="1400" dirty="0"/>
              <a:t>Mother: ……………………..</a:t>
            </a:r>
          </a:p>
          <a:p>
            <a:pPr>
              <a:defRPr/>
            </a:pPr>
            <a:r>
              <a:rPr lang="en-US" sz="1400" dirty="0"/>
              <a:t>Wife: ………………………..</a:t>
            </a:r>
          </a:p>
          <a:p>
            <a:pPr>
              <a:defRPr/>
            </a:pPr>
            <a:r>
              <a:rPr lang="en-US" sz="1400" dirty="0" err="1"/>
              <a:t>Vill</a:t>
            </a:r>
            <a:r>
              <a:rPr lang="en-US" sz="1400" dirty="0"/>
              <a:t>: </a:t>
            </a:r>
            <a:r>
              <a:rPr lang="en-US" sz="1400" b="1" dirty="0" err="1"/>
              <a:t>Islabari</a:t>
            </a:r>
            <a:r>
              <a:rPr lang="en-US" sz="1400" b="1" dirty="0"/>
              <a:t>, </a:t>
            </a:r>
            <a:r>
              <a:rPr lang="en-US" sz="1400" b="1" dirty="0" err="1"/>
              <a:t>Post:Dipnagar</a:t>
            </a:r>
            <a:endParaRPr lang="en-US" sz="1400" b="1" dirty="0"/>
          </a:p>
          <a:p>
            <a:pPr>
              <a:defRPr/>
            </a:pPr>
            <a:r>
              <a:rPr lang="en-US" sz="1400" b="1" dirty="0"/>
              <a:t>        </a:t>
            </a:r>
            <a:r>
              <a:rPr lang="en-US" sz="1400" b="1" dirty="0" err="1"/>
              <a:t>Bagmara</a:t>
            </a:r>
            <a:r>
              <a:rPr lang="en-US" sz="1400" b="1" dirty="0"/>
              <a:t>, </a:t>
            </a:r>
            <a:r>
              <a:rPr lang="en-US" sz="1400" b="1" dirty="0" err="1"/>
              <a:t>Rajshahi</a:t>
            </a:r>
            <a:r>
              <a:rPr lang="en-US" sz="1400" b="1" dirty="0"/>
              <a:t>.</a:t>
            </a:r>
          </a:p>
          <a:p>
            <a:pPr>
              <a:defRPr/>
            </a:pPr>
            <a:r>
              <a:rPr lang="en-US" sz="1400" dirty="0" err="1"/>
              <a:t>Cotact</a:t>
            </a:r>
            <a:r>
              <a:rPr lang="en-US" sz="1400" dirty="0"/>
              <a:t>: </a:t>
            </a:r>
            <a:r>
              <a:rPr lang="en-US" sz="1400" b="1" dirty="0"/>
              <a:t>01734184996</a:t>
            </a:r>
          </a:p>
          <a:p>
            <a:pPr>
              <a:defRPr/>
            </a:pPr>
            <a:r>
              <a:rPr lang="en-US" sz="1400" dirty="0" err="1"/>
              <a:t>Emai</a:t>
            </a:r>
            <a:r>
              <a:rPr lang="en-US" sz="1400" dirty="0"/>
              <a:t>: </a:t>
            </a:r>
            <a:r>
              <a:rPr lang="en-US" sz="1400" b="1" dirty="0" err="1"/>
              <a:t>sreepurmadrasha@gmil</a:t>
            </a:r>
            <a:r>
              <a:rPr lang="en-US" sz="1400" dirty="0"/>
              <a:t>        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14347" name="Picture 2" descr="C:\Documents and Settings\Administrator\Desktop\Sade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0597" y="0"/>
            <a:ext cx="144340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1" y="914400"/>
          <a:ext cx="8686799" cy="5931219"/>
        </p:xfrm>
        <a:graphic>
          <a:graphicData uri="http://schemas.openxmlformats.org/drawingml/2006/table">
            <a:tbl>
              <a:tblPr/>
              <a:tblGrid>
                <a:gridCol w="914399"/>
                <a:gridCol w="1066800"/>
                <a:gridCol w="914400"/>
                <a:gridCol w="838200"/>
                <a:gridCol w="1744992"/>
                <a:gridCol w="3208008"/>
              </a:tblGrid>
              <a:tr h="27311">
                <a:tc gridSpan="6">
                  <a:txBody>
                    <a:bodyPr/>
                    <a:lstStyle/>
                    <a:p>
                      <a:pPr algn="ctr" fontAlgn="b"/>
                      <a:endParaRPr lang="en-US" sz="1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5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Year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Examinee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Pass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%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latin typeface="Arial"/>
                        </a:rPr>
                        <a:t>Chart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1993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2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50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2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1994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3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67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2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1995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10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1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10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2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1996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11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8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73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2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1997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7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3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43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2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1998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7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2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29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2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1999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11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9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82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2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2000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26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15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58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2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2001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16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12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75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2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2002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28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16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57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2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2003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29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38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2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2004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18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15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84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2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2005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Arial"/>
                        </a:rPr>
                        <a:t> </a:t>
                      </a:r>
                      <a:r>
                        <a:rPr lang="en-US" sz="1600" b="0" i="0" u="none" strike="noStrike" dirty="0" smtClean="0">
                          <a:latin typeface="Arial"/>
                        </a:rPr>
                        <a:t>17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11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55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2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2006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Arial"/>
                        </a:rPr>
                        <a:t> </a:t>
                      </a:r>
                      <a:r>
                        <a:rPr lang="en-US" sz="1600" b="0" i="0" u="none" strike="noStrike" dirty="0" smtClean="0">
                          <a:latin typeface="Arial"/>
                        </a:rPr>
                        <a:t>31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30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98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2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2007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27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22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81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2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2008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22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22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95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2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2009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19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18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95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2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2010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28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25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89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2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2011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21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17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87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2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2012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32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28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87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2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2013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29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29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100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2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2014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20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18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90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2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2015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22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16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73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038600" y="1219200"/>
          <a:ext cx="4953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62200" y="152400"/>
            <a:ext cx="528952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sz="4000" dirty="0" smtClean="0"/>
              <a:t>S </a:t>
            </a:r>
            <a:r>
              <a:rPr lang="en-US" sz="4000" dirty="0" err="1" smtClean="0"/>
              <a:t>S</a:t>
            </a:r>
            <a:r>
              <a:rPr lang="en-US" sz="4000" dirty="0" smtClean="0"/>
              <a:t> C/</a:t>
            </a:r>
            <a:r>
              <a:rPr lang="en-US" sz="4000" dirty="0" err="1" smtClean="0"/>
              <a:t>Dakhil</a:t>
            </a:r>
            <a:r>
              <a:rPr lang="en-US" sz="4000" dirty="0" smtClean="0"/>
              <a:t> Exam Result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95250"/>
            <a:ext cx="8991600" cy="188595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Computer Lab Info. (2014)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b="1" dirty="0" err="1" smtClean="0"/>
              <a:t>Sreepur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Ramnagar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Alim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Madrasah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800" b="1" dirty="0" smtClean="0"/>
              <a:t>Establish:01-01-2002</a:t>
            </a:r>
            <a:br>
              <a:rPr lang="en-US" sz="2800" b="1" dirty="0" smtClean="0"/>
            </a:br>
            <a:r>
              <a:rPr lang="en-US" sz="1600" b="1" dirty="0" smtClean="0"/>
              <a:t>Post: </a:t>
            </a:r>
            <a:r>
              <a:rPr lang="en-US" sz="1600" b="1" dirty="0" err="1" smtClean="0"/>
              <a:t>Saipara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Bagmara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Rajshahi</a:t>
            </a:r>
            <a:r>
              <a:rPr lang="en-US" sz="1600" b="1" dirty="0" smtClean="0"/>
              <a:t>.</a:t>
            </a:r>
            <a:endParaRPr lang="en-US" sz="2000" b="1" dirty="0" smtClean="0"/>
          </a:p>
        </p:txBody>
      </p:sp>
      <p:sp>
        <p:nvSpPr>
          <p:cNvPr id="11268" name="Text Box 25"/>
          <p:cNvSpPr txBox="1">
            <a:spLocks noChangeArrowheads="1"/>
          </p:cNvSpPr>
          <p:nvPr/>
        </p:nvSpPr>
        <p:spPr bwMode="auto">
          <a:xfrm>
            <a:off x="7010400" y="2971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7625" y="4451350"/>
            <a:ext cx="8991600" cy="2286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+mj-lt"/>
                <a:ea typeface="+mj-ea"/>
                <a:cs typeface="+mj-cs"/>
              </a:rPr>
              <a:t/>
            </a:r>
            <a:br>
              <a:rPr lang="en-US" b="1" dirty="0">
                <a:latin typeface="+mj-lt"/>
                <a:ea typeface="+mj-ea"/>
                <a:cs typeface="+mj-cs"/>
              </a:rPr>
            </a:br>
            <a:r>
              <a:rPr lang="en-US" b="1" dirty="0">
                <a:latin typeface="+mj-lt"/>
                <a:ea typeface="+mj-ea"/>
                <a:cs typeface="+mj-cs"/>
              </a:rPr>
              <a:t/>
            </a:r>
            <a:br>
              <a:rPr lang="en-US" b="1" dirty="0">
                <a:latin typeface="+mj-lt"/>
                <a:ea typeface="+mj-ea"/>
                <a:cs typeface="+mj-cs"/>
              </a:rPr>
            </a:br>
            <a:r>
              <a:rPr lang="en-US" dirty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dirty="0">
                <a:latin typeface="+mj-lt"/>
                <a:ea typeface="+mj-ea"/>
                <a:cs typeface="+mj-cs"/>
              </a:rPr>
              <a:t/>
            </a:r>
            <a:br>
              <a:rPr lang="en-US" b="1" dirty="0">
                <a:latin typeface="+mj-lt"/>
                <a:ea typeface="+mj-ea"/>
                <a:cs typeface="+mj-cs"/>
              </a:rPr>
            </a:br>
            <a:r>
              <a:rPr lang="en-US" b="1" dirty="0">
                <a:latin typeface="+mj-lt"/>
                <a:ea typeface="+mj-ea"/>
                <a:cs typeface="+mj-cs"/>
              </a:rPr>
              <a:t/>
            </a:r>
            <a:br>
              <a:rPr lang="en-US" b="1" dirty="0">
                <a:latin typeface="+mj-lt"/>
                <a:ea typeface="+mj-ea"/>
                <a:cs typeface="+mj-cs"/>
              </a:rPr>
            </a:br>
            <a:r>
              <a:rPr lang="en-US" b="1" dirty="0">
                <a:latin typeface="+mj-lt"/>
                <a:ea typeface="+mj-ea"/>
                <a:cs typeface="+mj-cs"/>
              </a:rPr>
              <a:t/>
            </a:r>
            <a:br>
              <a:rPr lang="en-US" b="1" dirty="0">
                <a:latin typeface="+mj-lt"/>
                <a:ea typeface="+mj-ea"/>
                <a:cs typeface="+mj-cs"/>
              </a:rPr>
            </a:br>
            <a:endParaRPr lang="en-US" sz="2000" b="1" dirty="0">
              <a:solidFill>
                <a:srgbClr val="6600CC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Picture 6" descr="D:\Sreepur R.Mad\Computer Department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09800"/>
            <a:ext cx="3899421" cy="29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9" descr="D:\Sreepur R.Mad\Computer Department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09800"/>
            <a:ext cx="4267200" cy="29196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28600" y="2286000"/>
            <a:ext cx="8763000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Accommodation</a:t>
            </a:r>
            <a:r>
              <a:rPr lang="en-US" sz="2400" dirty="0" smtClean="0"/>
              <a:t>:  One </a:t>
            </a:r>
            <a:r>
              <a:rPr lang="en-US" sz="2400" dirty="0"/>
              <a:t>part of the facilities building room </a:t>
            </a:r>
            <a:r>
              <a:rPr lang="en-US" sz="1600" dirty="0"/>
              <a:t>( well furnished</a:t>
            </a:r>
            <a:r>
              <a:rPr lang="en-US" sz="1600" dirty="0" smtClean="0"/>
              <a:t>)</a:t>
            </a:r>
            <a:r>
              <a:rPr lang="en-US" sz="2400" dirty="0" smtClean="0"/>
              <a:t> </a:t>
            </a:r>
            <a:r>
              <a:rPr lang="en-US" sz="2400" dirty="0"/>
              <a:t>Machineries: PC-3 Desktops, </a:t>
            </a:r>
            <a:r>
              <a:rPr lang="en-US" sz="2400" dirty="0" smtClean="0"/>
              <a:t>Printer-1</a:t>
            </a:r>
            <a:r>
              <a:rPr lang="en-US" sz="2400" dirty="0"/>
              <a:t>, </a:t>
            </a:r>
            <a:r>
              <a:rPr lang="en-US" sz="2400" dirty="0" smtClean="0"/>
              <a:t> Scanner-1</a:t>
            </a:r>
            <a:r>
              <a:rPr lang="en-US" sz="2400" dirty="0"/>
              <a:t>, </a:t>
            </a:r>
            <a:endParaRPr lang="en-US" sz="2400" dirty="0" smtClean="0"/>
          </a:p>
          <a:p>
            <a:pPr>
              <a:spcBef>
                <a:spcPct val="50000"/>
              </a:spcBef>
            </a:pPr>
            <a:r>
              <a:rPr lang="en-US" sz="2400" dirty="0" smtClean="0"/>
              <a:t>                         D </a:t>
            </a:r>
            <a:r>
              <a:rPr lang="en-US" sz="2400" dirty="0"/>
              <a:t>Camera-1,   </a:t>
            </a:r>
            <a:r>
              <a:rPr lang="en-US" sz="2400" dirty="0" smtClean="0"/>
              <a:t>  Modem-1</a:t>
            </a:r>
            <a:r>
              <a:rPr lang="en-US" sz="2400" dirty="0"/>
              <a:t>, </a:t>
            </a:r>
            <a:r>
              <a:rPr lang="en-US" sz="2400" dirty="0" smtClean="0"/>
              <a:t>P </a:t>
            </a:r>
            <a:r>
              <a:rPr lang="en-US" sz="2400" dirty="0"/>
              <a:t>Drive-1, </a:t>
            </a:r>
            <a:r>
              <a:rPr lang="en-US" sz="2400" dirty="0" smtClean="0"/>
              <a:t>  Speaker-2</a:t>
            </a:r>
            <a:r>
              <a:rPr lang="en-US" sz="2400" dirty="0"/>
              <a:t>, </a:t>
            </a:r>
            <a:endParaRPr lang="en-US" sz="2400" dirty="0" smtClean="0"/>
          </a:p>
          <a:p>
            <a:pPr>
              <a:spcBef>
                <a:spcPct val="50000"/>
              </a:spcBef>
            </a:pPr>
            <a:r>
              <a:rPr lang="en-US" sz="2400" dirty="0" smtClean="0"/>
              <a:t>                         Multi </a:t>
            </a:r>
            <a:r>
              <a:rPr lang="en-US" sz="2400" dirty="0"/>
              <a:t>plug-1, </a:t>
            </a:r>
            <a:r>
              <a:rPr lang="en-US" sz="2400" dirty="0" smtClean="0"/>
              <a:t>   Tester-1</a:t>
            </a:r>
            <a:r>
              <a:rPr lang="en-US" sz="2400" dirty="0"/>
              <a:t>, </a:t>
            </a:r>
            <a:r>
              <a:rPr lang="en-US" sz="2400" dirty="0" smtClean="0"/>
              <a:t>   Star D-1,     </a:t>
            </a:r>
            <a:r>
              <a:rPr lang="en-US" sz="2400" dirty="0"/>
              <a:t>Soft Disk:22, 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Furniture: </a:t>
            </a:r>
            <a:r>
              <a:rPr lang="en-US" sz="2400" dirty="0" smtClean="0"/>
              <a:t>     Sec</a:t>
            </a:r>
            <a:r>
              <a:rPr lang="en-US" sz="2400" dirty="0"/>
              <a:t>. Table-1, Plain Table-2, Chair-3, Benches-4 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Demands: </a:t>
            </a:r>
            <a:r>
              <a:rPr lang="en-US" sz="2400" dirty="0" smtClean="0"/>
              <a:t>     Separate </a:t>
            </a:r>
            <a:r>
              <a:rPr lang="en-US" sz="2400" dirty="0"/>
              <a:t>Lab, UPS-3, Fund.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6200" y="95250"/>
            <a:ext cx="8991600" cy="18859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Computer Lab Info. (2014)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Sreepur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Ramnagar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Alim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Madrasah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Establish:01-01-2002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Post: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Saipara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Bagmara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Rajshahi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"/>
            <a:ext cx="6858000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971800" y="5562600"/>
            <a:ext cx="38862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www.dshe.gov.bd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1" hangingPunct="1"/>
            <a:r>
              <a:rPr lang="en-US" b="1" dirty="0" smtClean="0"/>
              <a:t>ICT Students Info (</a:t>
            </a:r>
            <a:r>
              <a:rPr lang="en-US" b="1" dirty="0" err="1" smtClean="0"/>
              <a:t>Dakhil</a:t>
            </a:r>
            <a:r>
              <a:rPr lang="en-US" b="1" dirty="0" smtClean="0"/>
              <a:t>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447800"/>
            <a:ext cx="2743200" cy="4495800"/>
          </a:xfrm>
          <a:solidFill>
            <a:schemeClr val="accent6">
              <a:lumMod val="20000"/>
              <a:lumOff val="8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 2002-03 (2004) = 08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 2003-04 (2005) = 05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 2004-05 (2006) = 09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 2005-06 (2007) = 11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 2006-07 (2008) = 05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 2007-08 (2009) = 13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 2008-09 (2010) = 16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 2009-10 (2011) = 16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 2010-11 (2012) = 08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 2011-12(2013)  = 17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 2012-13(2014)  = 18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 2013-14(2015)  = 22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 2014-15(2016)  = 24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 2015-16(2017)  = 21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 Total                   =194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  <p:graphicFrame>
        <p:nvGraphicFramePr>
          <p:cNvPr id="8" name="Chart 7"/>
          <p:cNvGraphicFramePr/>
          <p:nvPr/>
        </p:nvGraphicFramePr>
        <p:xfrm>
          <a:off x="3886200" y="1524000"/>
          <a:ext cx="4495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5715000"/>
            <a:ext cx="27432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MPO Notice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4800"/>
            <a:ext cx="6858000" cy="5353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Up Arrow 3"/>
          <p:cNvSpPr/>
          <p:nvPr/>
        </p:nvSpPr>
        <p:spPr>
          <a:xfrm>
            <a:off x="3810000" y="4419600"/>
            <a:ext cx="609600" cy="1295400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6096000"/>
            <a:ext cx="27432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Online MPO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8600"/>
            <a:ext cx="7010400" cy="571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ight Arrow 6"/>
          <p:cNvSpPr/>
          <p:nvPr/>
        </p:nvSpPr>
        <p:spPr>
          <a:xfrm>
            <a:off x="1143000" y="2514600"/>
            <a:ext cx="838200" cy="381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6019800"/>
            <a:ext cx="65532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www.educationministry.gov.bd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4800"/>
            <a:ext cx="7162800" cy="563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6019800"/>
            <a:ext cx="44196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www.banbeis.gov.bd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anbei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28600"/>
            <a:ext cx="7010400" cy="57186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Bent Arrow 3"/>
          <p:cNvSpPr/>
          <p:nvPr/>
        </p:nvSpPr>
        <p:spPr>
          <a:xfrm>
            <a:off x="1219200" y="4267200"/>
            <a:ext cx="609600" cy="381000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6258580"/>
            <a:ext cx="39624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www.facebook.com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"/>
            <a:ext cx="7162800" cy="6019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Notched Right Arrow 6"/>
          <p:cNvSpPr/>
          <p:nvPr/>
        </p:nvSpPr>
        <p:spPr>
          <a:xfrm>
            <a:off x="1066800" y="3657600"/>
            <a:ext cx="2971800" cy="914400"/>
          </a:xfrm>
          <a:prstGeom prst="notch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সামাজিক যোগাযোগ মাধ্যম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</TotalTime>
  <Words>2456</Words>
  <Application>Microsoft Office PowerPoint</Application>
  <PresentationFormat>On-screen Show (4:3)</PresentationFormat>
  <Paragraphs>615</Paragraphs>
  <Slides>40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  Staffing Pattern-2014 Sreepur Ramnagar Alim Madrasah Establish:01-01-2002 Post: Saipara, Bagmara, Rajshahi. Code:12956, EIIN:126393, Email: sreepurmadrasha@gmail.com   Teachers: 17, Employee: 04  In Details: Principal-1, Asst Sup.-1,   Asst. Maolana-3, Asst. Teachers(Social Science)-2,                                            Science T.-1, Computer T.-1, Physical T.-1, Agriculture T.-1, Extra-2,   Ebtadayee Head-1, Eb Gen. T.-1, Eb. Maolana-1, Eb. Qari-1 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Computer Lab Info. (2014) Sreepur Ramnagar Alim Madrasah Establish:01-01-2002 Post: Saipara, Bagmara, Rajshahi.</vt:lpstr>
      <vt:lpstr>Slide 39</vt:lpstr>
      <vt:lpstr>ICT Students Info (Dakhil)</vt:lpstr>
    </vt:vector>
  </TitlesOfParts>
  <Company>FAIR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FAIR</dc:creator>
  <cp:lastModifiedBy>Aminul Islam</cp:lastModifiedBy>
  <cp:revision>540</cp:revision>
  <dcterms:created xsi:type="dcterms:W3CDTF">2015-09-23T12:55:55Z</dcterms:created>
  <dcterms:modified xsi:type="dcterms:W3CDTF">2020-12-24T10:20:14Z</dcterms:modified>
</cp:coreProperties>
</file>