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350" r:id="rId4"/>
    <p:sldId id="352" r:id="rId5"/>
    <p:sldId id="360" r:id="rId6"/>
    <p:sldId id="258" r:id="rId7"/>
    <p:sldId id="349" r:id="rId8"/>
    <p:sldId id="386" r:id="rId9"/>
    <p:sldId id="385" r:id="rId10"/>
    <p:sldId id="384" r:id="rId11"/>
    <p:sldId id="383" r:id="rId12"/>
    <p:sldId id="382" r:id="rId13"/>
    <p:sldId id="381" r:id="rId14"/>
    <p:sldId id="380" r:id="rId15"/>
    <p:sldId id="379" r:id="rId16"/>
    <p:sldId id="378" r:id="rId17"/>
    <p:sldId id="368" r:id="rId18"/>
    <p:sldId id="391" r:id="rId19"/>
    <p:sldId id="387" r:id="rId20"/>
    <p:sldId id="389" r:id="rId21"/>
    <p:sldId id="390" r:id="rId22"/>
    <p:sldId id="353" r:id="rId23"/>
    <p:sldId id="364" r:id="rId24"/>
    <p:sldId id="366" r:id="rId25"/>
    <p:sldId id="358" r:id="rId26"/>
    <p:sldId id="359" r:id="rId27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28" autoAdjust="0"/>
  </p:normalViewPr>
  <p:slideViewPr>
    <p:cSldViewPr snapToGrid="0">
      <p:cViewPr varScale="1">
        <p:scale>
          <a:sx n="66" d="100"/>
          <a:sy n="66" d="100"/>
        </p:scale>
        <p:origin x="1032" y="7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1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5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5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5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1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3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A9D5-86FE-4B58-ADFD-41FBF4EDF868}" type="datetimeFigureOut">
              <a:rPr lang="en-US" smtClean="0"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609B-CA6C-4103-B0E8-C62A828F1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3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AB39786B-919F-4953-9DBE-E82DC739CEC9}"/>
              </a:ext>
            </a:extLst>
          </p:cNvPr>
          <p:cNvSpPr/>
          <p:nvPr userDrawn="1"/>
        </p:nvSpPr>
        <p:spPr>
          <a:xfrm>
            <a:off x="1" y="0"/>
            <a:ext cx="11430000" cy="6858000"/>
          </a:xfrm>
          <a:prstGeom prst="frame">
            <a:avLst>
              <a:gd name="adj1" fmla="val 2273"/>
            </a:avLst>
          </a:prstGeom>
          <a:gradFill flip="none" rotWithShape="1">
            <a:gsLst>
              <a:gs pos="0">
                <a:srgbClr val="FFFF00"/>
              </a:gs>
              <a:gs pos="23000">
                <a:schemeClr val="accent2">
                  <a:lumMod val="50000"/>
                </a:schemeClr>
              </a:gs>
              <a:gs pos="48000">
                <a:schemeClr val="accent6"/>
              </a:gs>
              <a:gs pos="76000">
                <a:srgbClr val="C00000"/>
              </a:gs>
              <a:gs pos="100000">
                <a:schemeClr val="accent2">
                  <a:lumMod val="75000"/>
                </a:schemeClr>
              </a:gs>
            </a:gsLst>
            <a:lin ang="81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6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hyperlink" Target="https://bn.vikaspedia.in/education/9939c79ac-9a89bf9b09cd9ad9b0-9b69bf9959cd9b79be/9959ae9cd9aa9bf98999f9be9b0-9b69bf9959cd9b79be/9959ae9cd9aa9bf98999f9be9b09c79b0-9ac9bf9ad9bf9a89cd9a8-9859829b6/9879a89aa9c199f-9a19bf9ad9be9879b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616" y="4438165"/>
            <a:ext cx="1310711" cy="19312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81AC0AC-D9FE-4430-9A68-C12C73AAF765}"/>
              </a:ext>
            </a:extLst>
          </p:cNvPr>
          <p:cNvSpPr txBox="1"/>
          <p:nvPr/>
        </p:nvSpPr>
        <p:spPr>
          <a:xfrm>
            <a:off x="3378664" y="664368"/>
            <a:ext cx="508633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34DEDE-54B8-4B2F-9C6A-C77FF0E81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44" y="1537206"/>
            <a:ext cx="6676571" cy="4097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3701143"/>
            <a:ext cx="1423252" cy="2668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436" y="3440984"/>
            <a:ext cx="2559070" cy="2559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55" y="2794930"/>
            <a:ext cx="1651768" cy="1582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570832"/>
            <a:ext cx="10364116" cy="798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7502" y="638102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0722" y="685913"/>
            <a:ext cx="2797341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হেডফোন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1955624"/>
            <a:ext cx="4571999" cy="25262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814285" y="5126755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হেডফোন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 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এক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ধরনের</a:t>
            </a:r>
            <a:r>
              <a:rPr lang="en-US" sz="2400" b="1" u="sng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আউটপুট</a:t>
            </a:r>
            <a:r>
              <a:rPr lang="en-US" sz="24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ডিভাইস</a:t>
            </a:r>
            <a:r>
              <a:rPr lang="en-US" sz="24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en-US" sz="24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যার</a:t>
            </a:r>
            <a:r>
              <a:rPr lang="en-US" sz="24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সাহায্যে</a:t>
            </a:r>
            <a:r>
              <a:rPr lang="en-US" sz="24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কানে</a:t>
            </a:r>
            <a:r>
              <a:rPr lang="en-US" sz="24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লাগিয়ে</a:t>
            </a:r>
            <a:r>
              <a:rPr lang="en-US" sz="24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কম্পিউটারের</a:t>
            </a:r>
            <a:r>
              <a:rPr lang="en-US" sz="24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কোন</a:t>
            </a:r>
            <a:r>
              <a:rPr lang="en-US" sz="24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শব্দ</a:t>
            </a:r>
            <a:r>
              <a:rPr lang="en-US" sz="24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বা</a:t>
            </a:r>
            <a:r>
              <a:rPr lang="en-US" sz="24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গান</a:t>
            </a:r>
            <a:r>
              <a:rPr lang="en-US" sz="24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শোনা</a:t>
            </a:r>
            <a:r>
              <a:rPr lang="en-US" sz="24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sz="24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যায়</a:t>
            </a:r>
            <a:r>
              <a:rPr lang="en-US" sz="24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</a:t>
            </a:r>
            <a:endParaRPr lang="en-US" sz="2400" u="sng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" y="5776686"/>
            <a:ext cx="10345059" cy="59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71044" y="594560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0923" y="653533"/>
            <a:ext cx="2797341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প্রকেক্টর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88457"/>
            <a:ext cx="5067299" cy="27571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862710" y="5157186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প্রকেক্টর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অনেক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বড়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আকারে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পর্দায়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" y="5776686"/>
            <a:ext cx="10345059" cy="59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71044" y="594560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1792" y="628525"/>
            <a:ext cx="2797341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জিপিএস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179" y="2199986"/>
            <a:ext cx="3915545" cy="25606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090419" y="5141269"/>
            <a:ext cx="8200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জিপিএস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গ্লোবাল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পজিশনিং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সিস্টেম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লোকেশনা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খুজে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" y="5776686"/>
            <a:ext cx="10345059" cy="59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71044" y="594560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44930" y="693976"/>
            <a:ext cx="2797341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সাউন্ডকার্ড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016827"/>
            <a:ext cx="5010150" cy="25785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052706" y="5128202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সাউন্ড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কার্ড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সাউন্ড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শব্দ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সৃষ্টি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" y="5776686"/>
            <a:ext cx="10345059" cy="59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71044" y="594560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4176" y="626925"/>
            <a:ext cx="3490696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ভিডিও</a:t>
            </a:r>
            <a:r>
              <a:rPr lang="en-US" sz="54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কার্ড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35" y="2081831"/>
            <a:ext cx="5734050" cy="24148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647375" y="5028227"/>
            <a:ext cx="8200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ভিডিও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কার্ড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ভিডিও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তৈরী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" y="5776686"/>
            <a:ext cx="10345059" cy="59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5558" y="594560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2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9526" y="631879"/>
            <a:ext cx="3490696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ব্রেইল</a:t>
            </a:r>
            <a:r>
              <a:rPr lang="en-US" sz="54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রিডার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2118874"/>
            <a:ext cx="4851399" cy="21770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044855" y="5096810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ব্রেইল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ডিডার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অন্ধ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লোকেরা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লেখা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পড়তে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" y="5776686"/>
            <a:ext cx="10345059" cy="59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5558" y="594560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5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2463" y="743428"/>
            <a:ext cx="5883730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স্পিচ</a:t>
            </a:r>
            <a:r>
              <a:rPr lang="en-US" sz="54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জেনারেটিং</a:t>
            </a:r>
            <a:r>
              <a:rPr lang="en-US" sz="5400" b="1" cap="none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076744"/>
            <a:ext cx="4699000" cy="2447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338256" y="5048270"/>
            <a:ext cx="7212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স্পিচ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জেনারেটিং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শব্দ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লেখায়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পরিনত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যন্ত্র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" y="5776686"/>
            <a:ext cx="10345059" cy="59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71044" y="594560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8080" y="678412"/>
            <a:ext cx="3490696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প্লটার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2156438"/>
            <a:ext cx="5194300" cy="25752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053773" y="5125845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প্লটার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বিশেষ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বড়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বড়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কাগজ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কাপরে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প্রিন্ট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" y="5776686"/>
            <a:ext cx="10345059" cy="59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1" y="598943"/>
            <a:ext cx="1537510" cy="1572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71044" y="594560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8920" y="643251"/>
            <a:ext cx="3490696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মডেম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20" y="2184712"/>
            <a:ext cx="4416880" cy="24923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851479" y="5164606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মডেম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আসলে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ইনপুট-আউটপুট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‍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" y="5776686"/>
            <a:ext cx="10345059" cy="59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5" y="598943"/>
            <a:ext cx="1537510" cy="1572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71044" y="609074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2138" y="732151"/>
            <a:ext cx="3490696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নেটওয়ার্ক</a:t>
            </a:r>
            <a:r>
              <a:rPr lang="en-GB" sz="54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কার্ড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2196339"/>
            <a:ext cx="4572000" cy="24192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830615" y="4991298"/>
            <a:ext cx="8200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CARD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ইনপুট-আউটপুট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ই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" y="5776686"/>
            <a:ext cx="10345059" cy="59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5" y="598943"/>
            <a:ext cx="1537510" cy="1572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71044" y="638102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8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" y="579298"/>
            <a:ext cx="10406743" cy="57015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CBBF11-171F-41C7-A621-D18A9C3F393B}"/>
              </a:ext>
            </a:extLst>
          </p:cNvPr>
          <p:cNvSpPr txBox="1"/>
          <p:nvPr/>
        </p:nvSpPr>
        <p:spPr>
          <a:xfrm>
            <a:off x="4561988" y="712354"/>
            <a:ext cx="2306445" cy="9002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4183E8C-51DC-4481-B00E-3D014EC15D96}"/>
              </a:ext>
            </a:extLst>
          </p:cNvPr>
          <p:cNvGrpSpPr/>
          <p:nvPr/>
        </p:nvGrpSpPr>
        <p:grpSpPr>
          <a:xfrm>
            <a:off x="1824560" y="1594604"/>
            <a:ext cx="4946935" cy="2902751"/>
            <a:chOff x="181821" y="3280871"/>
            <a:chExt cx="5653642" cy="31495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20C9B8F0-3F59-4C3D-84CF-5C4808B8C3C0}"/>
                </a:ext>
              </a:extLst>
            </p:cNvPr>
            <p:cNvSpPr txBox="1"/>
            <p:nvPr/>
          </p:nvSpPr>
          <p:spPr>
            <a:xfrm>
              <a:off x="379944" y="3380305"/>
              <a:ext cx="5455519" cy="2905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60" b="1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336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3360" b="1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336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60" b="1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আলী</a:t>
              </a:r>
              <a:endParaRPr lang="bn-IN" sz="336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360" b="1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প্রভাষক</a:t>
              </a:r>
              <a:r>
                <a:rPr lang="en-US" sz="336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3360" b="1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r>
                <a:rPr lang="en-US" sz="336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bn-IN" sz="336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360" b="1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ফজলুর</a:t>
              </a:r>
              <a:r>
                <a:rPr lang="en-US" sz="336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60" b="1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রহমান</a:t>
              </a:r>
              <a:r>
                <a:rPr lang="en-US" sz="336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60" b="1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মেমোরিয়্যাল</a:t>
              </a:r>
              <a:r>
                <a:rPr lang="en-US" sz="336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60" b="1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কলেজ</a:t>
              </a:r>
              <a:r>
                <a:rPr lang="en-US" sz="336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60" b="1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অব</a:t>
              </a:r>
              <a:r>
                <a:rPr lang="en-US" sz="336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360" b="1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টেকনোলজি</a:t>
              </a:r>
              <a:r>
                <a:rPr lang="en-US" sz="336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</a:p>
            <a:p>
              <a:pPr algn="ctr"/>
              <a:r>
                <a:rPr lang="en-US" sz="3360" b="1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বুড়িচং</a:t>
              </a:r>
              <a:r>
                <a:rPr lang="en-US" sz="336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360" b="1" dirty="0" err="1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কুমিল্লা</a:t>
              </a:r>
              <a:r>
                <a:rPr lang="en-US" sz="3360" b="1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36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E623A1D7-A6C6-4C24-98FC-B47B836690B2}"/>
                </a:ext>
              </a:extLst>
            </p:cNvPr>
            <p:cNvSpPr/>
            <p:nvPr/>
          </p:nvSpPr>
          <p:spPr>
            <a:xfrm>
              <a:off x="181821" y="3280871"/>
              <a:ext cx="5074171" cy="3149528"/>
            </a:xfrm>
            <a:prstGeom prst="roundRect">
              <a:avLst>
                <a:gd name="adj" fmla="val 2770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93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832278-73D3-4665-92F1-F1D2D851026B}"/>
              </a:ext>
            </a:extLst>
          </p:cNvPr>
          <p:cNvSpPr txBox="1"/>
          <p:nvPr/>
        </p:nvSpPr>
        <p:spPr>
          <a:xfrm>
            <a:off x="6771495" y="1823130"/>
            <a:ext cx="3923980" cy="30085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150" b="1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এসএসসি</a:t>
            </a:r>
            <a:r>
              <a:rPr lang="en-US" sz="3150" b="1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150" b="1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</a:t>
            </a:r>
            <a:r>
              <a:rPr lang="en-US" sz="3150" b="1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sz="3150" b="1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150" b="1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50" b="1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150" b="1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150" b="1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150" b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150" b="1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150" b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150" b="1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150" b="1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150" b="1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150" b="1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প্রযুক্তি-1</a:t>
            </a:r>
            <a:r>
              <a:rPr lang="bn-IN" sz="3150" b="1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50" b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150" b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3150" b="1" dirty="0" err="1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bn-IN" sz="3150" b="1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bn-IN" sz="3150" b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150" b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সময়-৪৫মি</a:t>
            </a:r>
            <a:r>
              <a:rPr lang="en-US" sz="3150" b="1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bn-IN" sz="3150" b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fld id="{BE1170D9-A07C-4B16-B965-3479F7BC7497}" type="datetime1">
              <a:rPr lang="en-US" sz="3200" b="1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 algn="ctr"/>
              <a:t>12/25/2020</a:t>
            </a:fld>
            <a:endParaRPr lang="en-US" sz="3200" b="1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BF24410-2548-4872-8212-76D4D664FEAC}"/>
              </a:ext>
            </a:extLst>
          </p:cNvPr>
          <p:cNvGrpSpPr/>
          <p:nvPr/>
        </p:nvGrpSpPr>
        <p:grpSpPr>
          <a:xfrm rot="20025048">
            <a:off x="1017218" y="799259"/>
            <a:ext cx="1886431" cy="1626681"/>
            <a:chOff x="4304714" y="1406769"/>
            <a:chExt cx="3629464" cy="3305906"/>
          </a:xfrm>
          <a:blipFill dpi="0" rotWithShape="0">
            <a:blip r:embed="rId3"/>
            <a:srcRect/>
            <a:stretch>
              <a:fillRect/>
            </a:stretch>
          </a:blip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C59C10C2-419C-4237-8762-76405364A66C}"/>
                </a:ext>
              </a:extLst>
            </p:cNvPr>
            <p:cNvSpPr/>
            <p:nvPr/>
          </p:nvSpPr>
          <p:spPr>
            <a:xfrm>
              <a:off x="4304714" y="1406769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EFA298D7-BB79-4D86-A842-97FA7954C986}"/>
                </a:ext>
              </a:extLst>
            </p:cNvPr>
            <p:cNvSpPr/>
            <p:nvPr/>
          </p:nvSpPr>
          <p:spPr>
            <a:xfrm>
              <a:off x="4304714" y="2250830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89A6F0B1-546F-494D-8A59-35DEF8F1B352}"/>
                </a:ext>
              </a:extLst>
            </p:cNvPr>
            <p:cNvSpPr/>
            <p:nvPr/>
          </p:nvSpPr>
          <p:spPr>
            <a:xfrm>
              <a:off x="4304714" y="3094891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A1BE7824-2A26-4229-B1CE-0EC9D0906791}"/>
                </a:ext>
              </a:extLst>
            </p:cNvPr>
            <p:cNvSpPr/>
            <p:nvPr/>
          </p:nvSpPr>
          <p:spPr>
            <a:xfrm>
              <a:off x="4304714" y="3938952"/>
              <a:ext cx="3629464" cy="773723"/>
            </a:xfrm>
            <a:prstGeom prst="roundRect">
              <a:avLst>
                <a:gd name="adj" fmla="val 493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638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9938" y="694051"/>
            <a:ext cx="3490696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টাচস্ক্রিন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77" y="2361440"/>
            <a:ext cx="4235657" cy="21770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895601" y="4975502"/>
            <a:ext cx="6375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টাচস্ক্রিন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জনপ্রিয়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দেখা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কিছু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লেখা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" y="5776686"/>
            <a:ext cx="10345059" cy="59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1" y="598943"/>
            <a:ext cx="1537510" cy="1572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6530" y="638102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1480" y="617116"/>
            <a:ext cx="4469499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ফ্যাক্সিমেইল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29" y="2056640"/>
            <a:ext cx="4241800" cy="26042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816101" y="5177094"/>
            <a:ext cx="8200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ফ্যাক্সিমেইল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ইনপুট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ধরনের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" y="5776686"/>
            <a:ext cx="10345059" cy="59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1" y="598943"/>
            <a:ext cx="1537510" cy="1572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6530" y="638102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D71A05-F4FB-4243-BE4A-39FE4F15C229}"/>
              </a:ext>
            </a:extLst>
          </p:cNvPr>
          <p:cNvSpPr txBox="1"/>
          <p:nvPr/>
        </p:nvSpPr>
        <p:spPr>
          <a:xfrm>
            <a:off x="4185123" y="563796"/>
            <a:ext cx="334240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3EF860A-AE48-4753-9655-27C37E434D8B}"/>
              </a:ext>
            </a:extLst>
          </p:cNvPr>
          <p:cNvGrpSpPr/>
          <p:nvPr/>
        </p:nvGrpSpPr>
        <p:grpSpPr>
          <a:xfrm>
            <a:off x="1137376" y="5101978"/>
            <a:ext cx="9732925" cy="805040"/>
            <a:chOff x="2705373" y="4468815"/>
            <a:chExt cx="6053354" cy="8050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22B5CC1A-267A-4C99-9059-C40F092D0F0E}"/>
                </a:ext>
              </a:extLst>
            </p:cNvPr>
            <p:cNvSpPr/>
            <p:nvPr/>
          </p:nvSpPr>
          <p:spPr>
            <a:xfrm>
              <a:off x="2705373" y="4468815"/>
              <a:ext cx="5861911" cy="665108"/>
            </a:xfrm>
            <a:prstGeom prst="roundRect">
              <a:avLst>
                <a:gd name="adj" fmla="val 3358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86B9E32-072C-4898-841B-8511AFCD73D5}"/>
                </a:ext>
              </a:extLst>
            </p:cNvPr>
            <p:cNvSpPr txBox="1"/>
            <p:nvPr/>
          </p:nvSpPr>
          <p:spPr>
            <a:xfrm>
              <a:off x="3105285" y="4504414"/>
              <a:ext cx="56534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কম্পিউটারের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আউটপুট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ডিভাইস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সমূহের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4400" b="1" dirty="0" smtClean="0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382F76F-FDE5-4F59-8B6A-37AF76BAB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314" y="2351315"/>
            <a:ext cx="3396343" cy="18311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293D17B-D3DD-4F38-B423-ED244DF0B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950">
            <a:off x="2313832" y="2616178"/>
            <a:ext cx="1600877" cy="1533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64E8BD1-A410-47AE-A730-939FF0DDB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76" y="1279390"/>
            <a:ext cx="1584794" cy="151823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91A4C3B-AE86-41E4-B009-1ABB1641546B}"/>
              </a:ext>
            </a:extLst>
          </p:cNvPr>
          <p:cNvSpPr/>
          <p:nvPr/>
        </p:nvSpPr>
        <p:spPr>
          <a:xfrm>
            <a:off x="3222171" y="1628512"/>
            <a:ext cx="4760687" cy="301606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" y="5776686"/>
            <a:ext cx="10345059" cy="599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1" y="598943"/>
            <a:ext cx="1537510" cy="15721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6530" y="638102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90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F501F3B-1F64-4242-9251-09946AAF534A}"/>
              </a:ext>
            </a:extLst>
          </p:cNvPr>
          <p:cNvSpPr/>
          <p:nvPr/>
        </p:nvSpPr>
        <p:spPr>
          <a:xfrm>
            <a:off x="395645" y="1464832"/>
            <a:ext cx="114488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১</a:t>
            </a:r>
            <a:r>
              <a:rPr lang="en-US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D024C5A-D747-4F54-9C53-56D3E515CEF7}"/>
              </a:ext>
            </a:extLst>
          </p:cNvPr>
          <p:cNvSpPr/>
          <p:nvPr/>
        </p:nvSpPr>
        <p:spPr>
          <a:xfrm>
            <a:off x="2736358" y="1923171"/>
            <a:ext cx="36388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3A6B576F-54ED-41AE-A91E-B313761A8873}"/>
              </a:ext>
            </a:extLst>
          </p:cNvPr>
          <p:cNvSpPr/>
          <p:nvPr/>
        </p:nvSpPr>
        <p:spPr>
          <a:xfrm>
            <a:off x="6073280" y="1855857"/>
            <a:ext cx="365980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46984696-86B1-4C85-97AC-645460493060}"/>
              </a:ext>
            </a:extLst>
          </p:cNvPr>
          <p:cNvSpPr/>
          <p:nvPr/>
        </p:nvSpPr>
        <p:spPr>
          <a:xfrm>
            <a:off x="2736359" y="2366083"/>
            <a:ext cx="34806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BFC3596-0FCF-4D36-B018-9E300A0AA07B}"/>
              </a:ext>
            </a:extLst>
          </p:cNvPr>
          <p:cNvSpPr/>
          <p:nvPr/>
        </p:nvSpPr>
        <p:spPr>
          <a:xfrm>
            <a:off x="6082984" y="2286998"/>
            <a:ext cx="327496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BB69A2C-95B3-4AD2-8A14-08F5A4B67FF0}"/>
              </a:ext>
            </a:extLst>
          </p:cNvPr>
          <p:cNvSpPr/>
          <p:nvPr/>
        </p:nvSpPr>
        <p:spPr>
          <a:xfrm>
            <a:off x="1978269" y="2815463"/>
            <a:ext cx="990070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ডিভাইসটিকে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ইনপুট-আউটপুট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F20C426-AC6B-4A10-AA3A-B815394DB06D}"/>
              </a:ext>
            </a:extLst>
          </p:cNvPr>
          <p:cNvSpPr/>
          <p:nvPr/>
        </p:nvSpPr>
        <p:spPr>
          <a:xfrm>
            <a:off x="2647023" y="3326785"/>
            <a:ext cx="21272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মডেম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EF3784F-2EC8-4E60-B04E-D107A75FDC39}"/>
              </a:ext>
            </a:extLst>
          </p:cNvPr>
          <p:cNvSpPr/>
          <p:nvPr/>
        </p:nvSpPr>
        <p:spPr>
          <a:xfrm>
            <a:off x="6460687" y="3321652"/>
            <a:ext cx="292950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B163EE4E-7CCB-4159-91B7-1D33D59D2964}"/>
              </a:ext>
            </a:extLst>
          </p:cNvPr>
          <p:cNvSpPr/>
          <p:nvPr/>
        </p:nvSpPr>
        <p:spPr>
          <a:xfrm>
            <a:off x="2647024" y="3804424"/>
            <a:ext cx="266792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07" y="2104456"/>
            <a:ext cx="619168" cy="568603"/>
          </a:xfrm>
          <a:prstGeom prst="rect">
            <a:avLst/>
          </a:prstGeom>
        </p:spPr>
      </p:pic>
      <p:sp>
        <p:nvSpPr>
          <p:cNvPr id="37" name="TextBox 20">
            <a:extLst>
              <a:ext uri="{FF2B5EF4-FFF2-40B4-BE49-F238E27FC236}">
                <a16:creationId xmlns="" xmlns:a16="http://schemas.microsoft.com/office/drawing/2014/main" id="{49AB57AE-8D0E-4766-84C3-84C5193746AD}"/>
              </a:ext>
            </a:extLst>
          </p:cNvPr>
          <p:cNvSpPr txBox="1"/>
          <p:nvPr/>
        </p:nvSpPr>
        <p:spPr>
          <a:xfrm>
            <a:off x="7017026" y="734219"/>
            <a:ext cx="2921213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28625">
              <a:defRPr/>
            </a:pP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উত্তরের জন্য ক্লিক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16" y="3236430"/>
            <a:ext cx="596980" cy="548227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5D13BC8-6AEA-488B-A349-0E44602F1865}"/>
              </a:ext>
            </a:extLst>
          </p:cNvPr>
          <p:cNvSpPr/>
          <p:nvPr/>
        </p:nvSpPr>
        <p:spPr>
          <a:xfrm>
            <a:off x="2053337" y="4326359"/>
            <a:ext cx="7561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ডিভাইসটি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483FF306-E7C3-4BD6-A670-8EC7175CB2FD}"/>
              </a:ext>
            </a:extLst>
          </p:cNvPr>
          <p:cNvSpPr/>
          <p:nvPr/>
        </p:nvSpPr>
        <p:spPr>
          <a:xfrm>
            <a:off x="2571765" y="4798854"/>
            <a:ext cx="3864219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1A27A9A6-6674-45EC-BD7A-35062A47D971}"/>
              </a:ext>
            </a:extLst>
          </p:cNvPr>
          <p:cNvSpPr/>
          <p:nvPr/>
        </p:nvSpPr>
        <p:spPr>
          <a:xfrm>
            <a:off x="6685161" y="4757272"/>
            <a:ext cx="427446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FD5A58D-271A-428E-8C9B-26D62B7A3022}"/>
              </a:ext>
            </a:extLst>
          </p:cNvPr>
          <p:cNvSpPr/>
          <p:nvPr/>
        </p:nvSpPr>
        <p:spPr>
          <a:xfrm>
            <a:off x="2637707" y="5382792"/>
            <a:ext cx="346460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28625">
              <a:defRPr/>
            </a:pP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2E3366B8-3729-45B2-95B9-458E9C0E2F86}"/>
              </a:ext>
            </a:extLst>
          </p:cNvPr>
          <p:cNvSpPr/>
          <p:nvPr/>
        </p:nvSpPr>
        <p:spPr>
          <a:xfrm>
            <a:off x="6685161" y="5177525"/>
            <a:ext cx="341721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960E7AC-60B1-4840-9057-882C95853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32" y="5074765"/>
            <a:ext cx="594656" cy="56860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2E3366B8-3729-45B2-95B9-458E9C0E2F86}"/>
              </a:ext>
            </a:extLst>
          </p:cNvPr>
          <p:cNvSpPr/>
          <p:nvPr/>
        </p:nvSpPr>
        <p:spPr>
          <a:xfrm>
            <a:off x="6563044" y="3806916"/>
            <a:ext cx="317004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প্লটার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386446" y="1549579"/>
            <a:ext cx="1484165" cy="3468566"/>
            <a:chOff x="1321922" y="1539240"/>
            <a:chExt cx="1799565" cy="3033388"/>
          </a:xfrm>
        </p:grpSpPr>
        <p:grpSp>
          <p:nvGrpSpPr>
            <p:cNvPr id="3" name="Group 18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4" name="Group 21"/>
              <p:cNvGrpSpPr/>
              <p:nvPr/>
            </p:nvGrpSpPr>
            <p:grpSpPr>
              <a:xfrm>
                <a:off x="1371600" y="2182178"/>
                <a:ext cx="1700214" cy="2265518"/>
                <a:chOff x="204764" y="2395052"/>
                <a:chExt cx="2364500" cy="3186918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=""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8" name="Notched Right Arrow 47"/>
                <p:cNvSpPr/>
                <p:nvPr/>
              </p:nvSpPr>
              <p:spPr>
                <a:xfrm rot="16200000">
                  <a:off x="215830" y="3743826"/>
                  <a:ext cx="2277457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=""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761192"/>
              <a:ext cx="1799565" cy="61309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262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41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" y="5776686"/>
            <a:ext cx="10345059" cy="5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18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1535009" y="1978956"/>
            <a:ext cx="8346949" cy="3247043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৫.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।?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6. 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প্রিন্টারের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।?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435570" y="1402542"/>
            <a:ext cx="1540322" cy="3933370"/>
            <a:chOff x="1350499" y="1539240"/>
            <a:chExt cx="1799565" cy="3033388"/>
          </a:xfrm>
        </p:grpSpPr>
        <p:grpSp>
          <p:nvGrpSpPr>
            <p:cNvPr id="3" name="Group 18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4" name="Group 21"/>
              <p:cNvGrpSpPr/>
              <p:nvPr/>
            </p:nvGrpSpPr>
            <p:grpSpPr>
              <a:xfrm>
                <a:off x="1371600" y="2182178"/>
                <a:ext cx="1700214" cy="2265518"/>
                <a:chOff x="204764" y="2395052"/>
                <a:chExt cx="2364500" cy="3186918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=""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" name="Notched Right Arrow 11"/>
                <p:cNvSpPr/>
                <p:nvPr/>
              </p:nvSpPr>
              <p:spPr>
                <a:xfrm rot="16200000">
                  <a:off x="215830" y="3743826"/>
                  <a:ext cx="2277457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=""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50499" y="2868863"/>
              <a:ext cx="1799565" cy="61309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262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41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314" y="4711699"/>
            <a:ext cx="1908368" cy="15432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" y="5776686"/>
            <a:ext cx="10345059" cy="5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2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17FC65-F5D6-41BD-B203-3FDB2963E6FD}"/>
              </a:ext>
            </a:extLst>
          </p:cNvPr>
          <p:cNvSpPr txBox="1"/>
          <p:nvPr/>
        </p:nvSpPr>
        <p:spPr>
          <a:xfrm>
            <a:off x="3713215" y="530774"/>
            <a:ext cx="38040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n/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00" y="1548290"/>
            <a:ext cx="4221843" cy="2602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96622" y="4651327"/>
            <a:ext cx="77152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আউটপুট</a:t>
            </a:r>
            <a:r>
              <a:rPr lang="en-US" sz="32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ডিভাইস</a:t>
            </a:r>
            <a:r>
              <a:rPr lang="en-US" sz="32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সমূহের</a:t>
            </a:r>
            <a:r>
              <a:rPr lang="en-US" sz="32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বর্ণনা</a:t>
            </a:r>
            <a:r>
              <a:rPr lang="en-US" sz="32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খাতায়</a:t>
            </a:r>
            <a:r>
              <a:rPr lang="en-US" sz="32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লিখে</a:t>
            </a:r>
            <a:r>
              <a:rPr lang="en-US" sz="32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32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পরবর্তী</a:t>
            </a:r>
            <a:r>
              <a:rPr lang="en-US" sz="32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ক্লাসে</a:t>
            </a:r>
            <a:r>
              <a:rPr lang="en-US" sz="32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32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দেখাবে</a:t>
            </a:r>
            <a:r>
              <a:rPr lang="en-US" sz="3200" b="1" spc="5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  <a:endParaRPr lang="en-US" sz="32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" y="5776686"/>
            <a:ext cx="10345059" cy="599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5" y="584429"/>
            <a:ext cx="1537510" cy="15721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71044" y="623588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45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7527DB-A0CB-4C05-8880-419C5E897130}"/>
              </a:ext>
            </a:extLst>
          </p:cNvPr>
          <p:cNvSpPr txBox="1"/>
          <p:nvPr/>
        </p:nvSpPr>
        <p:spPr>
          <a:xfrm>
            <a:off x="2679683" y="2888343"/>
            <a:ext cx="7184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অনেক ধন্যবাদ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70" y="943429"/>
            <a:ext cx="2420287" cy="547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9" y="1074058"/>
            <a:ext cx="1984982" cy="53130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9" y="5588565"/>
            <a:ext cx="10276192" cy="79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64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4DE215-F443-459C-A8CD-FA3DBF908621}"/>
              </a:ext>
            </a:extLst>
          </p:cNvPr>
          <p:cNvSpPr txBox="1"/>
          <p:nvPr/>
        </p:nvSpPr>
        <p:spPr>
          <a:xfrm>
            <a:off x="3129639" y="479091"/>
            <a:ext cx="512354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71" y="1534324"/>
            <a:ext cx="6763658" cy="41345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80" y="5697886"/>
            <a:ext cx="10345059" cy="599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4"/>
            <a:ext cx="1175146" cy="1201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83795" y="643184"/>
            <a:ext cx="1086297" cy="111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4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AC63A21-F9DB-4ABD-A38A-55E61A561BB6}"/>
              </a:ext>
            </a:extLst>
          </p:cNvPr>
          <p:cNvSpPr/>
          <p:nvPr/>
        </p:nvSpPr>
        <p:spPr>
          <a:xfrm>
            <a:off x="2739683" y="1427558"/>
            <a:ext cx="5950633" cy="3235571"/>
          </a:xfrm>
          <a:prstGeom prst="rect">
            <a:avLst/>
          </a:prstGeom>
          <a:solidFill>
            <a:schemeClr val="tx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6F9B67-9505-4F71-B33A-0DE97942C3FE}"/>
              </a:ext>
            </a:extLst>
          </p:cNvPr>
          <p:cNvSpPr txBox="1"/>
          <p:nvPr/>
        </p:nvSpPr>
        <p:spPr>
          <a:xfrm>
            <a:off x="3468915" y="1866654"/>
            <a:ext cx="465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</a:t>
            </a:r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6BC790-02B6-4B82-A676-7B06142F293D}"/>
              </a:ext>
            </a:extLst>
          </p:cNvPr>
          <p:cNvGrpSpPr/>
          <p:nvPr/>
        </p:nvGrpSpPr>
        <p:grpSpPr>
          <a:xfrm>
            <a:off x="4081975" y="2905724"/>
            <a:ext cx="1633025" cy="1549332"/>
            <a:chOff x="2920265" y="1590707"/>
            <a:chExt cx="1633025" cy="154933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FA2A336-9B23-43C4-A63A-23201B38F9FD}"/>
                </a:ext>
              </a:extLst>
            </p:cNvPr>
            <p:cNvSpPr/>
            <p:nvPr/>
          </p:nvSpPr>
          <p:spPr>
            <a:xfrm>
              <a:off x="3399239" y="1730327"/>
              <a:ext cx="211016" cy="4077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B3A50E1-8337-433A-BFF5-61AC2146B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7497" l="1375" r="98375">
                          <a14:backgroundMark x1="33750" y1="20949" x2="33750" y2="20949"/>
                          <a14:backgroundMark x1="38875" y1="22134" x2="38875" y2="221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265" y="1590707"/>
              <a:ext cx="1633025" cy="154933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959779" y="4455056"/>
            <a:ext cx="9785444" cy="1569660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endParaRPr lang="en-US" sz="3200" dirty="0">
              <a:hlinkClick r:id="rId4"/>
            </a:endParaRPr>
          </a:p>
          <a:p>
            <a:pPr algn="just"/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যে সব যন্ত্রাংশের মাধ্যমে 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ফলাফল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পাওয়া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সেগুলিকে বলে 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9666" y="508249"/>
            <a:ext cx="8745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</a:rPr>
              <a:t>চল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পারি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কি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না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দেখি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।</a:t>
            </a:r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" y="5712896"/>
            <a:ext cx="10345059" cy="59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7502" y="638102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5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4 -0.16875 L -0.04611 -0.15486 L -0.05069 -0.11527 L -0.04791 -0.08426 L -0.04194 -0.07476 L -0.02569 -0.15972 L -0.03111 -0.12176 L -0.02389 -0.12176 L -0.02569 -0.09814 L -0.03291 -0.0956 L -0.03944 -0.1449 L -0.02041 -0.16412 L -0.00764 -0.1618 L -0.00625 -0.16412 L -0.00625 -0.11527 L -0.00583 -0.07476 L -0.00166 -0.1618 L 0.01097 -0.16412 L 0.01097 -0.1287 L 0.01695 -0.12407 L 0.01945 -0.13588 L 0.02 -0.10069 L 0.01639 -0.0824 L 0.00917 -0.09143 L 0.00556 -0.11527 L 0.00306 -0.14351 L 0.02542 -0.17013 L 0.03097 -0.1449 L 0.03153 -0.10301 L 0.03097 -0.07476 L 0.03153 -0.16666 L 0.03917 -0.16412 L 0.04695 -0.13865 L 0.04403 -0.11713 L 0.05 -0.09814 L 0.05417 -0.07222 L 0.05417 -0.11527 L 0.05542 -0.14351 L 0.05139 -0.1618 L 0.05667 -0.16412 L 0.07709 -0.17013 L 0.0807 -0.15023 L 0.0832 -0.1287 L 0.07764 -0.10301 L 0.07347 -0.11713 L 0.08667 -0.14097 L 0.09097 -0.11713 L 0.09209 -0.07222 L 0.09139 -0.14351 L 0.09097 -0.16666 L 0.09764 -0.15972 L 0.10111 -0.17013 L 0.10056 -0.11898 L 0.10056 -0.07708 L 0.10417 -0.16875 L 0.11986 -0.16412 L 0.11542 -0.14097 L 0.11542 -0.11273 L 0.12403 -0.12176 L 0.12459 -0.09814 L 0.12042 -0.09143 L 0.11431 -0.0956 L 0.11014 -0.12662 L 0.10764 -0.15023 L 0.12764 -0.16412 L 0.13667 -0.15972 L 0.13667 -0.15902 L 0.14139 -0.10578 L 0.13972 -0.07222 L 0.14209 -0.16875 L 0.1607 -0.16412 L 0.15278 -0.1449 L 0.15222 -0.0824 L 0.15889 -0.07222 L 0.1625 -0.16412 L 0.17445 -0.1618 L 0.18125 -0.16875 L 0.17931 -0.14351 L 0.1782 -0.10995 L 0.17931 -0.07708 L 0.1757 -0.10833 L 0.17042 -0.12662 L 0.1625 -0.11273 L 0.16611 -0.10069 L 0.18653 -0.15972 L 0.18778 -0.17013 L 0.18778 -0.12407 L 0.18778 -0.10069 L 0.18778 -0.06689 L 0.1907 -0.15972 L 0.20417 -0.16412 " pathEditMode="relative" rAng="0" ptsTypes="AAAAAAAAAAAAAAAAAAAAAAAAAAAAA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25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C58A15C-BF2E-490D-BECB-817F0C936717}"/>
              </a:ext>
            </a:extLst>
          </p:cNvPr>
          <p:cNvSpPr/>
          <p:nvPr/>
        </p:nvSpPr>
        <p:spPr>
          <a:xfrm>
            <a:off x="2326174" y="4150616"/>
            <a:ext cx="8066333" cy="82230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C58A15C-BF2E-490D-BECB-817F0C936717}"/>
              </a:ext>
            </a:extLst>
          </p:cNvPr>
          <p:cNvSpPr/>
          <p:nvPr/>
        </p:nvSpPr>
        <p:spPr>
          <a:xfrm>
            <a:off x="2031918" y="1529078"/>
            <a:ext cx="8360590" cy="82230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7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c 5">
            <a:extLst>
              <a:ext uri="{FF2B5EF4-FFF2-40B4-BE49-F238E27FC236}">
                <a16:creationId xmlns="" xmlns:a16="http://schemas.microsoft.com/office/drawing/2014/main" id="{A3AB87E9-E9FF-4662-869D-057B8BE28294}"/>
              </a:ext>
            </a:extLst>
          </p:cNvPr>
          <p:cNvSpPr/>
          <p:nvPr/>
        </p:nvSpPr>
        <p:spPr>
          <a:xfrm>
            <a:off x="-1428565" y="1651854"/>
            <a:ext cx="4053069" cy="3629931"/>
          </a:xfrm>
          <a:prstGeom prst="arc">
            <a:avLst>
              <a:gd name="adj1" fmla="val 15819588"/>
              <a:gd name="adj2" fmla="val 5858937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85BD0C86-35A2-4C51-897A-615ED347360E}"/>
              </a:ext>
            </a:extLst>
          </p:cNvPr>
          <p:cNvSpPr/>
          <p:nvPr/>
        </p:nvSpPr>
        <p:spPr>
          <a:xfrm>
            <a:off x="1767305" y="1535554"/>
            <a:ext cx="860361" cy="894977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FF0DC8E-0EEA-4661-9CB5-306CC6109BB8}"/>
              </a:ext>
            </a:extLst>
          </p:cNvPr>
          <p:cNvSpPr/>
          <p:nvPr/>
        </p:nvSpPr>
        <p:spPr>
          <a:xfrm>
            <a:off x="2624506" y="2912873"/>
            <a:ext cx="7999952" cy="822305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3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E7123B9-8812-4456-99FA-BD370DA2CF82}"/>
              </a:ext>
            </a:extLst>
          </p:cNvPr>
          <p:cNvSpPr/>
          <p:nvPr/>
        </p:nvSpPr>
        <p:spPr>
          <a:xfrm>
            <a:off x="2081719" y="2902755"/>
            <a:ext cx="894593" cy="894976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C9CB57F5-462D-4D2F-BFBF-30F0904C017D}"/>
              </a:ext>
            </a:extLst>
          </p:cNvPr>
          <p:cNvSpPr/>
          <p:nvPr/>
        </p:nvSpPr>
        <p:spPr>
          <a:xfrm>
            <a:off x="1895993" y="4153275"/>
            <a:ext cx="860361" cy="903648"/>
          </a:xfrm>
          <a:prstGeom prst="ellipse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F38C6BE-1D54-4CA1-AFDE-3B4F4FF43971}"/>
              </a:ext>
            </a:extLst>
          </p:cNvPr>
          <p:cNvSpPr/>
          <p:nvPr/>
        </p:nvSpPr>
        <p:spPr>
          <a:xfrm>
            <a:off x="4235078" y="434815"/>
            <a:ext cx="3543319" cy="1044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6188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688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F0093C7-1275-4E6D-9F6D-526296C0C349}"/>
              </a:ext>
            </a:extLst>
          </p:cNvPr>
          <p:cNvGrpSpPr/>
          <p:nvPr/>
        </p:nvGrpSpPr>
        <p:grpSpPr>
          <a:xfrm rot="3000000">
            <a:off x="-24851" y="1254814"/>
            <a:ext cx="347870" cy="4348369"/>
            <a:chOff x="-92766" y="1109870"/>
            <a:chExt cx="371061" cy="4638260"/>
          </a:xfrm>
        </p:grpSpPr>
        <p:sp>
          <p:nvSpPr>
            <p:cNvPr id="2" name="Isosceles Triangle 1">
              <a:extLst>
                <a:ext uri="{FF2B5EF4-FFF2-40B4-BE49-F238E27FC236}">
                  <a16:creationId xmlns="" xmlns:a16="http://schemas.microsoft.com/office/drawing/2014/main" id="{D69EE11B-37FA-47EB-90EE-E073CDF2C1CA}"/>
                </a:ext>
              </a:extLst>
            </p:cNvPr>
            <p:cNvSpPr/>
            <p:nvPr/>
          </p:nvSpPr>
          <p:spPr>
            <a:xfrm>
              <a:off x="-92766" y="1109870"/>
              <a:ext cx="371061" cy="2319130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="" xmlns:a16="http://schemas.microsoft.com/office/drawing/2014/main" id="{DC33AA7D-B96E-438C-8070-0526A667BD6B}"/>
                </a:ext>
              </a:extLst>
            </p:cNvPr>
            <p:cNvSpPr/>
            <p:nvPr/>
          </p:nvSpPr>
          <p:spPr>
            <a:xfrm rot="10800000">
              <a:off x="-92766" y="3429000"/>
              <a:ext cx="371061" cy="2319130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</p:grpSp>
      <p:sp>
        <p:nvSpPr>
          <p:cNvPr id="5" name="Oval 4">
            <a:extLst>
              <a:ext uri="{FF2B5EF4-FFF2-40B4-BE49-F238E27FC236}">
                <a16:creationId xmlns="" xmlns:a16="http://schemas.microsoft.com/office/drawing/2014/main" id="{DAC37CF4-81F8-41D2-9D96-A6FC812C2A90}"/>
              </a:ext>
            </a:extLst>
          </p:cNvPr>
          <p:cNvSpPr/>
          <p:nvPr/>
        </p:nvSpPr>
        <p:spPr>
          <a:xfrm>
            <a:off x="-118029" y="3199158"/>
            <a:ext cx="534228" cy="459685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7" name="Rectangle 6"/>
          <p:cNvSpPr/>
          <p:nvPr/>
        </p:nvSpPr>
        <p:spPr>
          <a:xfrm>
            <a:off x="260888" y="6294666"/>
            <a:ext cx="10834377" cy="428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5281784"/>
            <a:ext cx="10247086" cy="10243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614152"/>
            <a:ext cx="873661" cy="8933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56882" y="587522"/>
            <a:ext cx="873662" cy="89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8" grpId="0" animBg="1"/>
      <p:bldP spid="14" grpId="0" animBg="1"/>
      <p:bldP spid="15" grpId="0" animBg="1"/>
      <p:bldP spid="1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60D35A-CE55-4204-A667-77850016D6AD}"/>
              </a:ext>
            </a:extLst>
          </p:cNvPr>
          <p:cNvSpPr txBox="1"/>
          <p:nvPr/>
        </p:nvSpPr>
        <p:spPr>
          <a:xfrm>
            <a:off x="3302000" y="782560"/>
            <a:ext cx="4762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03076C-6AF4-4F32-9796-14FE4AC4FCDC}"/>
              </a:ext>
            </a:extLst>
          </p:cNvPr>
          <p:cNvSpPr txBox="1"/>
          <p:nvPr/>
        </p:nvSpPr>
        <p:spPr>
          <a:xfrm>
            <a:off x="2537066" y="2222578"/>
            <a:ext cx="7094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98" y="3586396"/>
            <a:ext cx="4876800" cy="26946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60686"/>
            <a:ext cx="10337800" cy="1622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6530" y="594560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8041" y="681351"/>
            <a:ext cx="2797341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মনিটর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1" y="2264462"/>
            <a:ext cx="4635500" cy="24675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548317" y="5290167"/>
            <a:ext cx="6576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মনিটর</a:t>
            </a:r>
            <a:r>
              <a:rPr lang="as-IN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as-IN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হচ্ছে কম্পিউটারের একটি অন্যতম প্রধান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আউট</a:t>
            </a:r>
            <a:r>
              <a:rPr lang="as-IN" sz="2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পুট </a:t>
            </a:r>
            <a:r>
              <a:rPr lang="as-IN" sz="2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ডিভাইস। 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8" y="5646057"/>
            <a:ext cx="10305142" cy="718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5558" y="580046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5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5023" y="681547"/>
            <a:ext cx="2797341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প্রিন্টার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083033"/>
            <a:ext cx="4572000" cy="25056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409605" y="5066813"/>
            <a:ext cx="7255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প্র্রিন্টার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বিভিন্ন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তথ্য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কাগজে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ছাপানোর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জন্য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প্রিন্টার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ব্যবহার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4" y="5776686"/>
            <a:ext cx="10345059" cy="59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71044" y="594560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5100" y="679931"/>
            <a:ext cx="2797341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স্পিকার</a:t>
            </a:r>
            <a:endParaRPr lang="en-US" sz="5400" b="1" cap="none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99" y="2145279"/>
            <a:ext cx="5109029" cy="24347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446607" y="5115799"/>
            <a:ext cx="7255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স্পিকার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হলো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আউটপুট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ডিভাইস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সাহায্যে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কম্পিউটারের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কোনন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শব্দ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শোনা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4" y="5312229"/>
            <a:ext cx="10337799" cy="998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" y="598943"/>
            <a:ext cx="1537510" cy="1572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5558" y="594560"/>
            <a:ext cx="1537510" cy="15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3055</TotalTime>
  <Words>501</Words>
  <Application>Microsoft Office PowerPoint</Application>
  <PresentationFormat>Custom</PresentationFormat>
  <Paragraphs>83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Roboto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Windows User</cp:lastModifiedBy>
  <cp:revision>329</cp:revision>
  <dcterms:created xsi:type="dcterms:W3CDTF">2020-11-12T06:07:31Z</dcterms:created>
  <dcterms:modified xsi:type="dcterms:W3CDTF">2020-12-24T18:09:38Z</dcterms:modified>
</cp:coreProperties>
</file>