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sldIdLst>
    <p:sldId id="328" r:id="rId3"/>
    <p:sldId id="329" r:id="rId4"/>
    <p:sldId id="330" r:id="rId5"/>
    <p:sldId id="277" r:id="rId6"/>
    <p:sldId id="319" r:id="rId7"/>
    <p:sldId id="263" r:id="rId8"/>
    <p:sldId id="264" r:id="rId9"/>
    <p:sldId id="320" r:id="rId10"/>
    <p:sldId id="286" r:id="rId11"/>
    <p:sldId id="302" r:id="rId12"/>
    <p:sldId id="306" r:id="rId13"/>
    <p:sldId id="316" r:id="rId14"/>
    <p:sldId id="308" r:id="rId15"/>
    <p:sldId id="311" r:id="rId16"/>
    <p:sldId id="296" r:id="rId17"/>
    <p:sldId id="312" r:id="rId18"/>
    <p:sldId id="318" r:id="rId19"/>
    <p:sldId id="317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13" r:id="rId28"/>
    <p:sldId id="314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57" autoAdjust="0"/>
  </p:normalViewPr>
  <p:slideViewPr>
    <p:cSldViewPr>
      <p:cViewPr>
        <p:scale>
          <a:sx n="80" d="100"/>
          <a:sy n="80" d="100"/>
        </p:scale>
        <p:origin x="-10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9FF4C-97DE-4A00-BA9B-773B9FE97A7B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AFA1235F-4493-45BD-A7E2-75693525F0D8}">
      <dgm:prSet phldrT="[Text]" custT="1"/>
      <dgm:spPr/>
      <dgm:t>
        <a:bodyPr/>
        <a:lstStyle/>
        <a:p>
          <a:r>
            <a:rPr lang="en-US" sz="2800" dirty="0" smtClean="0"/>
            <a:t>2</a:t>
          </a:r>
          <a:r>
            <a:rPr lang="bn-IN" sz="2800" dirty="0" smtClean="0"/>
            <a:t> </a:t>
          </a:r>
          <a:endParaRPr lang="en-US" sz="2800" dirty="0"/>
        </a:p>
      </dgm:t>
    </dgm:pt>
    <dgm:pt modelId="{FAEDFEC6-B822-45AE-818E-BF70766DFC1A}" type="parTrans" cxnId="{2FCB160F-4394-4D72-8941-4F6BEDF93D05}">
      <dgm:prSet/>
      <dgm:spPr/>
      <dgm:t>
        <a:bodyPr/>
        <a:lstStyle/>
        <a:p>
          <a:endParaRPr lang="en-US"/>
        </a:p>
      </dgm:t>
    </dgm:pt>
    <dgm:pt modelId="{5BCF419E-A018-4A10-9C44-8B3523D9736D}" type="sibTrans" cxnId="{2FCB160F-4394-4D72-8941-4F6BEDF93D05}">
      <dgm:prSet/>
      <dgm:spPr/>
      <dgm:t>
        <a:bodyPr/>
        <a:lstStyle/>
        <a:p>
          <a:endParaRPr lang="en-US"/>
        </a:p>
      </dgm:t>
    </dgm:pt>
    <dgm:pt modelId="{BD1D843E-19B1-44B3-9F49-66C2C9844922}" type="pres">
      <dgm:prSet presAssocID="{6179FF4C-97DE-4A00-BA9B-773B9FE97A7B}" presName="Name0" presStyleCnt="0">
        <dgm:presLayoutVars>
          <dgm:dir/>
          <dgm:resizeHandles/>
        </dgm:presLayoutVars>
      </dgm:prSet>
      <dgm:spPr/>
    </dgm:pt>
    <dgm:pt modelId="{1F71DCE2-B460-43B3-A451-E37A97176F1E}" type="pres">
      <dgm:prSet presAssocID="{AFA1235F-4493-45BD-A7E2-75693525F0D8}" presName="composite" presStyleCnt="0"/>
      <dgm:spPr/>
    </dgm:pt>
    <dgm:pt modelId="{9B8735F3-319B-4FE0-B4EF-21B6D5F42599}" type="pres">
      <dgm:prSet presAssocID="{AFA1235F-4493-45BD-A7E2-75693525F0D8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0603C19E-40F0-4C1E-9227-2B6C2C104610}" type="pres">
      <dgm:prSet presAssocID="{AFA1235F-4493-45BD-A7E2-75693525F0D8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7562B-4937-487B-9506-86F6952B4816}" type="presOf" srcId="{AFA1235F-4493-45BD-A7E2-75693525F0D8}" destId="{0603C19E-40F0-4C1E-9227-2B6C2C104610}" srcOrd="0" destOrd="0" presId="urn:microsoft.com/office/officeart/2008/layout/BendingPictureBlocks"/>
    <dgm:cxn modelId="{2FCB160F-4394-4D72-8941-4F6BEDF93D05}" srcId="{6179FF4C-97DE-4A00-BA9B-773B9FE97A7B}" destId="{AFA1235F-4493-45BD-A7E2-75693525F0D8}" srcOrd="0" destOrd="0" parTransId="{FAEDFEC6-B822-45AE-818E-BF70766DFC1A}" sibTransId="{5BCF419E-A018-4A10-9C44-8B3523D9736D}"/>
    <dgm:cxn modelId="{994AE75A-B7A2-4F1C-98F5-D685C9117336}" type="presOf" srcId="{6179FF4C-97DE-4A00-BA9B-773B9FE97A7B}" destId="{BD1D843E-19B1-44B3-9F49-66C2C9844922}" srcOrd="0" destOrd="0" presId="urn:microsoft.com/office/officeart/2008/layout/BendingPictureBlocks"/>
    <dgm:cxn modelId="{190BED31-42C2-4D6C-89B3-0D07FA68713D}" type="presParOf" srcId="{BD1D843E-19B1-44B3-9F49-66C2C9844922}" destId="{1F71DCE2-B460-43B3-A451-E37A97176F1E}" srcOrd="0" destOrd="0" presId="urn:microsoft.com/office/officeart/2008/layout/BendingPictureBlocks"/>
    <dgm:cxn modelId="{8A2AC819-B386-4CCE-9B9B-3A54E3285B07}" type="presParOf" srcId="{1F71DCE2-B460-43B3-A451-E37A97176F1E}" destId="{9B8735F3-319B-4FE0-B4EF-21B6D5F42599}" srcOrd="0" destOrd="0" presId="urn:microsoft.com/office/officeart/2008/layout/BendingPictureBlocks"/>
    <dgm:cxn modelId="{8E812C4F-5015-440F-B0BB-47418CC05901}" type="presParOf" srcId="{1F71DCE2-B460-43B3-A451-E37A97176F1E}" destId="{0603C19E-40F0-4C1E-9227-2B6C2C10461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4FA41-BA01-4C69-B8A7-1AD4D21A0AB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37698942-B306-40D8-84E1-0FF1FB9E5CDF}">
      <dgm:prSet phldrT="[Text]"/>
      <dgm:spPr/>
      <dgm:t>
        <a:bodyPr/>
        <a:lstStyle/>
        <a:p>
          <a:r>
            <a:rPr lang="en-US" dirty="0" smtClean="0"/>
            <a:t>4 </a:t>
          </a:r>
          <a:endParaRPr lang="en-US" dirty="0"/>
        </a:p>
      </dgm:t>
    </dgm:pt>
    <dgm:pt modelId="{CB52E5B7-03EC-4662-878A-8A1937D7C312}" type="parTrans" cxnId="{69F5E8A9-D368-4809-B5FA-F59D3BAD8205}">
      <dgm:prSet/>
      <dgm:spPr/>
      <dgm:t>
        <a:bodyPr/>
        <a:lstStyle/>
        <a:p>
          <a:endParaRPr lang="en-US"/>
        </a:p>
      </dgm:t>
    </dgm:pt>
    <dgm:pt modelId="{72E5BA97-6179-4A8C-88A4-908A05150793}" type="sibTrans" cxnId="{69F5E8A9-D368-4809-B5FA-F59D3BAD8205}">
      <dgm:prSet/>
      <dgm:spPr/>
      <dgm:t>
        <a:bodyPr/>
        <a:lstStyle/>
        <a:p>
          <a:endParaRPr lang="en-US"/>
        </a:p>
      </dgm:t>
    </dgm:pt>
    <dgm:pt modelId="{C27B4F86-6069-4338-A21F-9D3E9C750E14}" type="pres">
      <dgm:prSet presAssocID="{3484FA41-BA01-4C69-B8A7-1AD4D21A0AB5}" presName="Name0" presStyleCnt="0">
        <dgm:presLayoutVars>
          <dgm:dir/>
          <dgm:resizeHandles/>
        </dgm:presLayoutVars>
      </dgm:prSet>
      <dgm:spPr/>
    </dgm:pt>
    <dgm:pt modelId="{4D1BD13A-8657-4C2E-9B6F-AF6EE12ECEA0}" type="pres">
      <dgm:prSet presAssocID="{37698942-B306-40D8-84E1-0FF1FB9E5CDF}" presName="composite" presStyleCnt="0"/>
      <dgm:spPr/>
    </dgm:pt>
    <dgm:pt modelId="{2E3779CD-7850-42B3-A5EF-2BE2A77578CD}" type="pres">
      <dgm:prSet presAssocID="{37698942-B306-40D8-84E1-0FF1FB9E5CDF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CB28DDD-7E06-4C95-9C71-15C02642E83E}" type="pres">
      <dgm:prSet presAssocID="{37698942-B306-40D8-84E1-0FF1FB9E5CDF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DA9F9-E8ED-40E3-BC2B-F257833E8A92}" type="presOf" srcId="{37698942-B306-40D8-84E1-0FF1FB9E5CDF}" destId="{3CB28DDD-7E06-4C95-9C71-15C02642E83E}" srcOrd="0" destOrd="0" presId="urn:microsoft.com/office/officeart/2008/layout/BendingPictureBlocks"/>
    <dgm:cxn modelId="{F85ABB58-A54F-4FBC-B58A-BE9F5D31E6A8}" type="presOf" srcId="{3484FA41-BA01-4C69-B8A7-1AD4D21A0AB5}" destId="{C27B4F86-6069-4338-A21F-9D3E9C750E14}" srcOrd="0" destOrd="0" presId="urn:microsoft.com/office/officeart/2008/layout/BendingPictureBlocks"/>
    <dgm:cxn modelId="{69F5E8A9-D368-4809-B5FA-F59D3BAD8205}" srcId="{3484FA41-BA01-4C69-B8A7-1AD4D21A0AB5}" destId="{37698942-B306-40D8-84E1-0FF1FB9E5CDF}" srcOrd="0" destOrd="0" parTransId="{CB52E5B7-03EC-4662-878A-8A1937D7C312}" sibTransId="{72E5BA97-6179-4A8C-88A4-908A05150793}"/>
    <dgm:cxn modelId="{0302BBF1-9DD2-401F-988D-5A191B54BEBE}" type="presParOf" srcId="{C27B4F86-6069-4338-A21F-9D3E9C750E14}" destId="{4D1BD13A-8657-4C2E-9B6F-AF6EE12ECEA0}" srcOrd="0" destOrd="0" presId="urn:microsoft.com/office/officeart/2008/layout/BendingPictureBlocks"/>
    <dgm:cxn modelId="{67FDE7E8-E7D9-4166-AE89-162CCF953661}" type="presParOf" srcId="{4D1BD13A-8657-4C2E-9B6F-AF6EE12ECEA0}" destId="{2E3779CD-7850-42B3-A5EF-2BE2A77578CD}" srcOrd="0" destOrd="0" presId="urn:microsoft.com/office/officeart/2008/layout/BendingPictureBlocks"/>
    <dgm:cxn modelId="{8A974E35-29F5-466A-8AD9-9BE4741B22B8}" type="presParOf" srcId="{4D1BD13A-8657-4C2E-9B6F-AF6EE12ECEA0}" destId="{3CB28DDD-7E06-4C95-9C71-15C02642E83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9B0B9-05D0-4AF6-BF06-A423F3A237CA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B0FB78AA-828B-4766-B50F-7C4E45968921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2B3EB85-E845-452C-B396-49AD13BB5324}" type="parTrans" cxnId="{96C35CBF-195D-4EE8-B0AE-62E3447985FA}">
      <dgm:prSet/>
      <dgm:spPr/>
      <dgm:t>
        <a:bodyPr/>
        <a:lstStyle/>
        <a:p>
          <a:endParaRPr lang="en-US"/>
        </a:p>
      </dgm:t>
    </dgm:pt>
    <dgm:pt modelId="{AA8B45DC-1D01-4914-9D2A-D037426D2C03}" type="sibTrans" cxnId="{96C35CBF-195D-4EE8-B0AE-62E3447985FA}">
      <dgm:prSet/>
      <dgm:spPr/>
      <dgm:t>
        <a:bodyPr/>
        <a:lstStyle/>
        <a:p>
          <a:endParaRPr lang="en-US"/>
        </a:p>
      </dgm:t>
    </dgm:pt>
    <dgm:pt modelId="{CA596E09-83BB-44E5-9819-F9FBE5AF0848}" type="pres">
      <dgm:prSet presAssocID="{25D9B0B9-05D0-4AF6-BF06-A423F3A237CA}" presName="Name0" presStyleCnt="0">
        <dgm:presLayoutVars>
          <dgm:dir/>
          <dgm:resizeHandles/>
        </dgm:presLayoutVars>
      </dgm:prSet>
      <dgm:spPr/>
    </dgm:pt>
    <dgm:pt modelId="{F4AE3769-C11E-47B2-838F-9AFCC0CA7496}" type="pres">
      <dgm:prSet presAssocID="{B0FB78AA-828B-4766-B50F-7C4E45968921}" presName="composite" presStyleCnt="0"/>
      <dgm:spPr/>
    </dgm:pt>
    <dgm:pt modelId="{44D9C5A8-498F-4852-A5DB-5ADAA409B37C}" type="pres">
      <dgm:prSet presAssocID="{B0FB78AA-828B-4766-B50F-7C4E45968921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</dgm:pt>
    <dgm:pt modelId="{50D4E63D-7A8D-4461-AA4D-97CB4E677D29}" type="pres">
      <dgm:prSet presAssocID="{B0FB78AA-828B-4766-B50F-7C4E45968921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35CBF-195D-4EE8-B0AE-62E3447985FA}" srcId="{25D9B0B9-05D0-4AF6-BF06-A423F3A237CA}" destId="{B0FB78AA-828B-4766-B50F-7C4E45968921}" srcOrd="0" destOrd="0" parTransId="{92B3EB85-E845-452C-B396-49AD13BB5324}" sibTransId="{AA8B45DC-1D01-4914-9D2A-D037426D2C03}"/>
    <dgm:cxn modelId="{C28E22BA-B0CC-47AD-9B9F-EE0F1AA34C85}" type="presOf" srcId="{25D9B0B9-05D0-4AF6-BF06-A423F3A237CA}" destId="{CA596E09-83BB-44E5-9819-F9FBE5AF0848}" srcOrd="0" destOrd="0" presId="urn:microsoft.com/office/officeart/2008/layout/BendingPictureBlocks"/>
    <dgm:cxn modelId="{B9DB1556-E785-4A6A-9A6A-14EF1F295959}" type="presOf" srcId="{B0FB78AA-828B-4766-B50F-7C4E45968921}" destId="{50D4E63D-7A8D-4461-AA4D-97CB4E677D29}" srcOrd="0" destOrd="0" presId="urn:microsoft.com/office/officeart/2008/layout/BendingPictureBlocks"/>
    <dgm:cxn modelId="{D04779BF-964C-46EB-BDD0-22D0C0DAF692}" type="presParOf" srcId="{CA596E09-83BB-44E5-9819-F9FBE5AF0848}" destId="{F4AE3769-C11E-47B2-838F-9AFCC0CA7496}" srcOrd="0" destOrd="0" presId="urn:microsoft.com/office/officeart/2008/layout/BendingPictureBlocks"/>
    <dgm:cxn modelId="{C6885236-07D5-49B3-AA00-0848779DE2DE}" type="presParOf" srcId="{F4AE3769-C11E-47B2-838F-9AFCC0CA7496}" destId="{44D9C5A8-498F-4852-A5DB-5ADAA409B37C}" srcOrd="0" destOrd="0" presId="urn:microsoft.com/office/officeart/2008/layout/BendingPictureBlocks"/>
    <dgm:cxn modelId="{9C39FE2E-F357-4ADD-BCEA-704BBF89B9B7}" type="presParOf" srcId="{F4AE3769-C11E-47B2-838F-9AFCC0CA7496}" destId="{50D4E63D-7A8D-4461-AA4D-97CB4E677D2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AC02E-6A9E-42F1-8411-5152FCD8295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C1B7E9D-EC56-456C-9254-D222DE8D5E77}">
      <dgm:prSet phldrT="[Text]" custT="1"/>
      <dgm:spPr/>
      <dgm:t>
        <a:bodyPr/>
        <a:lstStyle/>
        <a:p>
          <a:r>
            <a:rPr lang="en-US" sz="2000" dirty="0" smtClean="0"/>
            <a:t>6 </a:t>
          </a:r>
          <a:r>
            <a:rPr lang="bn-IN" sz="2000" dirty="0" smtClean="0"/>
            <a:t> </a:t>
          </a:r>
          <a:endParaRPr lang="en-US" sz="2000" dirty="0"/>
        </a:p>
      </dgm:t>
    </dgm:pt>
    <dgm:pt modelId="{7AAD4849-2C07-4063-B1D2-1D4D5A9A0211}" type="parTrans" cxnId="{14152250-AF61-48A7-A947-BD1DC1BAD28C}">
      <dgm:prSet/>
      <dgm:spPr/>
      <dgm:t>
        <a:bodyPr/>
        <a:lstStyle/>
        <a:p>
          <a:endParaRPr lang="en-US"/>
        </a:p>
      </dgm:t>
    </dgm:pt>
    <dgm:pt modelId="{F4990967-D1BB-4C47-B128-0BE28583C636}" type="sibTrans" cxnId="{14152250-AF61-48A7-A947-BD1DC1BAD28C}">
      <dgm:prSet/>
      <dgm:spPr/>
      <dgm:t>
        <a:bodyPr/>
        <a:lstStyle/>
        <a:p>
          <a:endParaRPr lang="en-US"/>
        </a:p>
      </dgm:t>
    </dgm:pt>
    <dgm:pt modelId="{6E04093A-B607-4735-9328-9DE6AEF4B96B}" type="pres">
      <dgm:prSet presAssocID="{129AC02E-6A9E-42F1-8411-5152FCD82951}" presName="Name0" presStyleCnt="0">
        <dgm:presLayoutVars>
          <dgm:dir/>
          <dgm:resizeHandles/>
        </dgm:presLayoutVars>
      </dgm:prSet>
      <dgm:spPr/>
    </dgm:pt>
    <dgm:pt modelId="{0E9BD9BD-9EB7-4F76-845A-2FC085F022CB}" type="pres">
      <dgm:prSet presAssocID="{8C1B7E9D-EC56-456C-9254-D222DE8D5E77}" presName="composite" presStyleCnt="0"/>
      <dgm:spPr/>
    </dgm:pt>
    <dgm:pt modelId="{F38C4F0B-9035-4F01-A9E3-4D05C54675B1}" type="pres">
      <dgm:prSet presAssocID="{8C1B7E9D-EC56-456C-9254-D222DE8D5E77}" presName="rect1" presStyleLbl="bgImgPlace1" presStyleIdx="0" presStyleCnt="1" custLinFactNeighborX="12938" custLinFactNeighborY="57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8015E271-D954-4767-98DE-75DB8D2943AE}" type="pres">
      <dgm:prSet presAssocID="{8C1B7E9D-EC56-456C-9254-D222DE8D5E77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C38FD-69D6-4714-8F72-5C3D0CADE7CB}" type="presOf" srcId="{8C1B7E9D-EC56-456C-9254-D222DE8D5E77}" destId="{8015E271-D954-4767-98DE-75DB8D2943AE}" srcOrd="0" destOrd="0" presId="urn:microsoft.com/office/officeart/2008/layout/BendingPictureBlocks"/>
    <dgm:cxn modelId="{906D2D23-FE0A-454B-A0EC-6BAC0E5473F3}" type="presOf" srcId="{129AC02E-6A9E-42F1-8411-5152FCD82951}" destId="{6E04093A-B607-4735-9328-9DE6AEF4B96B}" srcOrd="0" destOrd="0" presId="urn:microsoft.com/office/officeart/2008/layout/BendingPictureBlocks"/>
    <dgm:cxn modelId="{14152250-AF61-48A7-A947-BD1DC1BAD28C}" srcId="{129AC02E-6A9E-42F1-8411-5152FCD82951}" destId="{8C1B7E9D-EC56-456C-9254-D222DE8D5E77}" srcOrd="0" destOrd="0" parTransId="{7AAD4849-2C07-4063-B1D2-1D4D5A9A0211}" sibTransId="{F4990967-D1BB-4C47-B128-0BE28583C636}"/>
    <dgm:cxn modelId="{F6F192FA-5430-4CF1-9EC9-3FFB191749CE}" type="presParOf" srcId="{6E04093A-B607-4735-9328-9DE6AEF4B96B}" destId="{0E9BD9BD-9EB7-4F76-845A-2FC085F022CB}" srcOrd="0" destOrd="0" presId="urn:microsoft.com/office/officeart/2008/layout/BendingPictureBlocks"/>
    <dgm:cxn modelId="{42B0D3D5-B401-4798-A6AB-907D1EA44CD1}" type="presParOf" srcId="{0E9BD9BD-9EB7-4F76-845A-2FC085F022CB}" destId="{F38C4F0B-9035-4F01-A9E3-4D05C54675B1}" srcOrd="0" destOrd="0" presId="urn:microsoft.com/office/officeart/2008/layout/BendingPictureBlocks"/>
    <dgm:cxn modelId="{81571608-2963-4F85-BABB-25DB93C5065F}" type="presParOf" srcId="{0E9BD9BD-9EB7-4F76-845A-2FC085F022CB}" destId="{8015E271-D954-4767-98DE-75DB8D2943A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EAC336-E8C4-4B1B-A1F3-4544D0021C10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48C3E148-0EF7-4113-A264-B774ADE0F64E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C1D0E74-9281-4B1D-A2B6-FDB24F729C3F}" type="parTrans" cxnId="{C99D3CF7-1BF3-46E2-9C10-A2C09C9594E3}">
      <dgm:prSet/>
      <dgm:spPr/>
      <dgm:t>
        <a:bodyPr/>
        <a:lstStyle/>
        <a:p>
          <a:endParaRPr lang="en-US"/>
        </a:p>
      </dgm:t>
    </dgm:pt>
    <dgm:pt modelId="{3C19E5A1-299E-460E-ABD5-D1A65685BD8C}" type="sibTrans" cxnId="{C99D3CF7-1BF3-46E2-9C10-A2C09C9594E3}">
      <dgm:prSet/>
      <dgm:spPr/>
      <dgm:t>
        <a:bodyPr/>
        <a:lstStyle/>
        <a:p>
          <a:endParaRPr lang="en-US"/>
        </a:p>
      </dgm:t>
    </dgm:pt>
    <dgm:pt modelId="{D9E06E1B-E873-4F2C-A9B9-7B2CA0B4537C}" type="pres">
      <dgm:prSet presAssocID="{90EAC336-E8C4-4B1B-A1F3-4544D0021C10}" presName="Name0" presStyleCnt="0">
        <dgm:presLayoutVars>
          <dgm:dir/>
          <dgm:resizeHandles/>
        </dgm:presLayoutVars>
      </dgm:prSet>
      <dgm:spPr/>
    </dgm:pt>
    <dgm:pt modelId="{AB8842B4-574F-4D73-9F93-5759E108CFF4}" type="pres">
      <dgm:prSet presAssocID="{48C3E148-0EF7-4113-A264-B774ADE0F64E}" presName="composite" presStyleCnt="0"/>
      <dgm:spPr/>
    </dgm:pt>
    <dgm:pt modelId="{9871583E-3058-4391-B1D0-BA25B83D2872}" type="pres">
      <dgm:prSet presAssocID="{48C3E148-0EF7-4113-A264-B774ADE0F64E}" presName="rect1" presStyleLbl="bgImgPlace1" presStyleIdx="0" presStyleCnt="1" custScaleX="1143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</dgm:pt>
    <dgm:pt modelId="{497740B1-CA67-437E-8C65-8D9F2862B73A}" type="pres">
      <dgm:prSet presAssocID="{48C3E148-0EF7-4113-A264-B774ADE0F64E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D3CF7-1BF3-46E2-9C10-A2C09C9594E3}" srcId="{90EAC336-E8C4-4B1B-A1F3-4544D0021C10}" destId="{48C3E148-0EF7-4113-A264-B774ADE0F64E}" srcOrd="0" destOrd="0" parTransId="{3C1D0E74-9281-4B1D-A2B6-FDB24F729C3F}" sibTransId="{3C19E5A1-299E-460E-ABD5-D1A65685BD8C}"/>
    <dgm:cxn modelId="{70D1D528-B5B2-426B-91A1-84CFF40F8BD4}" type="presOf" srcId="{90EAC336-E8C4-4B1B-A1F3-4544D0021C10}" destId="{D9E06E1B-E873-4F2C-A9B9-7B2CA0B4537C}" srcOrd="0" destOrd="0" presId="urn:microsoft.com/office/officeart/2008/layout/BendingPictureBlocks"/>
    <dgm:cxn modelId="{9F285107-A552-4E81-A4F3-62B811BC61BA}" type="presOf" srcId="{48C3E148-0EF7-4113-A264-B774ADE0F64E}" destId="{497740B1-CA67-437E-8C65-8D9F2862B73A}" srcOrd="0" destOrd="0" presId="urn:microsoft.com/office/officeart/2008/layout/BendingPictureBlocks"/>
    <dgm:cxn modelId="{16549527-F6CE-46C9-93E7-54C93B2207AF}" type="presParOf" srcId="{D9E06E1B-E873-4F2C-A9B9-7B2CA0B4537C}" destId="{AB8842B4-574F-4D73-9F93-5759E108CFF4}" srcOrd="0" destOrd="0" presId="urn:microsoft.com/office/officeart/2008/layout/BendingPictureBlocks"/>
    <dgm:cxn modelId="{2545DA3F-392B-4548-95B8-18CCFCF579AD}" type="presParOf" srcId="{AB8842B4-574F-4D73-9F93-5759E108CFF4}" destId="{9871583E-3058-4391-B1D0-BA25B83D2872}" srcOrd="0" destOrd="0" presId="urn:microsoft.com/office/officeart/2008/layout/BendingPictureBlocks"/>
    <dgm:cxn modelId="{42B3CBC4-FE7E-4EE2-971E-3D6ECE8A3651}" type="presParOf" srcId="{AB8842B4-574F-4D73-9F93-5759E108CFF4}" destId="{497740B1-CA67-437E-8C65-8D9F2862B73A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735F3-319B-4FE0-B4EF-21B6D5F42599}">
      <dsp:nvSpPr>
        <dsp:cNvPr id="0" name=""/>
        <dsp:cNvSpPr/>
      </dsp:nvSpPr>
      <dsp:spPr>
        <a:xfrm>
          <a:off x="335038" y="138764"/>
          <a:ext cx="753706" cy="6339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3C19E-40F0-4C1E-9227-2B6C2C104610}">
      <dsp:nvSpPr>
        <dsp:cNvPr id="0" name=""/>
        <dsp:cNvSpPr/>
      </dsp:nvSpPr>
      <dsp:spPr>
        <a:xfrm>
          <a:off x="54255" y="405253"/>
          <a:ext cx="408481" cy="408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r>
            <a:rPr lang="bn-IN" sz="2800" kern="1200" dirty="0" smtClean="0"/>
            <a:t> </a:t>
          </a:r>
          <a:endParaRPr lang="en-US" sz="2800" kern="1200" dirty="0"/>
        </a:p>
      </dsp:txBody>
      <dsp:txXfrm>
        <a:off x="54255" y="405253"/>
        <a:ext cx="408481" cy="408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779CD-7850-42B3-A5EF-2BE2A77578CD}">
      <dsp:nvSpPr>
        <dsp:cNvPr id="0" name=""/>
        <dsp:cNvSpPr/>
      </dsp:nvSpPr>
      <dsp:spPr>
        <a:xfrm>
          <a:off x="335038" y="138764"/>
          <a:ext cx="753706" cy="6339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28DDD-7E06-4C95-9C71-15C02642E83E}">
      <dsp:nvSpPr>
        <dsp:cNvPr id="0" name=""/>
        <dsp:cNvSpPr/>
      </dsp:nvSpPr>
      <dsp:spPr>
        <a:xfrm>
          <a:off x="54255" y="405253"/>
          <a:ext cx="408481" cy="408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 </a:t>
          </a:r>
          <a:endParaRPr lang="en-US" sz="1800" kern="1200" dirty="0"/>
        </a:p>
      </dsp:txBody>
      <dsp:txXfrm>
        <a:off x="54255" y="405253"/>
        <a:ext cx="408481" cy="408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9C5A8-498F-4852-A5DB-5ADAA409B37C}">
      <dsp:nvSpPr>
        <dsp:cNvPr id="0" name=""/>
        <dsp:cNvSpPr/>
      </dsp:nvSpPr>
      <dsp:spPr>
        <a:xfrm>
          <a:off x="491292" y="199648"/>
          <a:ext cx="1105742" cy="9300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4E63D-7A8D-4461-AA4D-97CB4E677D29}">
      <dsp:nvSpPr>
        <dsp:cNvPr id="0" name=""/>
        <dsp:cNvSpPr/>
      </dsp:nvSpPr>
      <dsp:spPr>
        <a:xfrm>
          <a:off x="79364" y="590607"/>
          <a:ext cx="599273" cy="59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  <a:endParaRPr lang="en-US" sz="2700" kern="1200" dirty="0"/>
        </a:p>
      </dsp:txBody>
      <dsp:txXfrm>
        <a:off x="79364" y="590607"/>
        <a:ext cx="599273" cy="599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C4F0B-9035-4F01-A9E3-4D05C54675B1}">
      <dsp:nvSpPr>
        <dsp:cNvPr id="0" name=""/>
        <dsp:cNvSpPr/>
      </dsp:nvSpPr>
      <dsp:spPr>
        <a:xfrm>
          <a:off x="479985" y="165622"/>
          <a:ext cx="929714" cy="7819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E271-D954-4767-98DE-75DB8D2943AE}">
      <dsp:nvSpPr>
        <dsp:cNvPr id="0" name=""/>
        <dsp:cNvSpPr/>
      </dsp:nvSpPr>
      <dsp:spPr>
        <a:xfrm>
          <a:off x="66817" y="449466"/>
          <a:ext cx="503871" cy="503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 </a:t>
          </a:r>
          <a:r>
            <a:rPr lang="bn-IN" sz="2000" kern="1200" dirty="0" smtClean="0"/>
            <a:t> </a:t>
          </a:r>
          <a:endParaRPr lang="en-US" sz="2000" kern="1200" dirty="0"/>
        </a:p>
      </dsp:txBody>
      <dsp:txXfrm>
        <a:off x="66817" y="449466"/>
        <a:ext cx="503871" cy="503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1583E-3058-4391-B1D0-BA25B83D2872}">
      <dsp:nvSpPr>
        <dsp:cNvPr id="0" name=""/>
        <dsp:cNvSpPr/>
      </dsp:nvSpPr>
      <dsp:spPr>
        <a:xfrm>
          <a:off x="368498" y="271038"/>
          <a:ext cx="1119816" cy="823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740B1-CA67-437E-8C65-8D9F2862B73A}">
      <dsp:nvSpPr>
        <dsp:cNvPr id="0" name=""/>
        <dsp:cNvSpPr/>
      </dsp:nvSpPr>
      <dsp:spPr>
        <a:xfrm>
          <a:off x="73785" y="617350"/>
          <a:ext cx="530836" cy="530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</a:t>
          </a:r>
          <a:endParaRPr lang="en-US" sz="2400" kern="1200" dirty="0"/>
        </a:p>
      </dsp:txBody>
      <dsp:txXfrm>
        <a:off x="73785" y="617350"/>
        <a:ext cx="530836" cy="53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ADEF-117B-4AA8-AC8C-08E6AA165807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1151-DCC7-49D9-97A3-60D1FC5CB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40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076-6521-49C8-B486-C9F64B823ECA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306-B48E-4B66-ADD0-6562B6433EBB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2053-391D-413F-B838-D219F658C0D8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26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08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9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12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55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98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60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76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15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70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02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EC49-9A4A-45E2-8A5B-C55B5D82141A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7605-47B2-4824-8267-1E422E678286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6229-10E8-46F7-B9F6-FACB35754BCB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EBB-E086-48DD-B7F5-80022A760C7D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99A6-653C-4BE2-AB9F-88AF2504A823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FCD7-0D1D-4201-8C27-2F19DEB5610A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46AF-AFD6-48A2-8AAB-1BBBD8E94879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F1BC-C716-4ED2-899E-AA8E63D25EBF}" type="datetime9">
              <a:rPr lang="en-US" smtClean="0"/>
              <a:pPr/>
              <a:t>12/25/2020 9:43:52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9"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62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7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26" Type="http://schemas.microsoft.com/office/2007/relationships/diagramDrawing" Target="../diagrams/drawing2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5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1.xml"/><Relationship Id="rId2" Type="http://schemas.openxmlformats.org/officeDocument/2006/relationships/image" Target="../media/image11.jpeg"/><Relationship Id="rId16" Type="http://schemas.openxmlformats.org/officeDocument/2006/relationships/diagramData" Target="../diagrams/data4.xml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jpeg"/><Relationship Id="rId24" Type="http://schemas.microsoft.com/office/2007/relationships/diagramDrawing" Target="../diagrams/drawing3.xml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3.xml"/><Relationship Id="rId23" Type="http://schemas.openxmlformats.org/officeDocument/2006/relationships/diagramColors" Target="../diagrams/colors5.xml"/><Relationship Id="rId28" Type="http://schemas.microsoft.com/office/2007/relationships/diagramDrawing" Target="../diagrams/drawing5.xml"/><Relationship Id="rId10" Type="http://schemas.openxmlformats.org/officeDocument/2006/relationships/diagramColors" Target="../diagrams/colors2.xml"/><Relationship Id="rId19" Type="http://schemas.openxmlformats.org/officeDocument/2006/relationships/diagramColors" Target="../diagrams/colors4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QuickStyle" Target="../diagrams/quickStyle5.xml"/><Relationship Id="rId27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" y="3"/>
            <a:ext cx="9143992" cy="6833753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5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bn-BD" sz="4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bn-BD" sz="6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" b="1" dirty="0" smtClean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sz="7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G:\Animation\jho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3964" y="4038600"/>
            <a:ext cx="1683327" cy="1404527"/>
          </a:xfrm>
          <a:prstGeom prst="rect">
            <a:avLst/>
          </a:prstGeom>
          <a:noFill/>
        </p:spPr>
      </p:pic>
      <p:pic>
        <p:nvPicPr>
          <p:cNvPr id="4" name="Picture 7" descr="G:\Animation\jho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086600" y="4068936"/>
            <a:ext cx="1683327" cy="140452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45367" y="3226378"/>
            <a:ext cx="6071752" cy="381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76503" y="3226378"/>
            <a:ext cx="6071750" cy="381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81007" y="6452754"/>
            <a:ext cx="8440872" cy="381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34" y="3"/>
            <a:ext cx="8433945" cy="380999"/>
          </a:xfrm>
          <a:prstGeom prst="rect">
            <a:avLst/>
          </a:prstGeom>
        </p:spPr>
      </p:pic>
      <p:pic>
        <p:nvPicPr>
          <p:cNvPr id="11" name="Picture 4" descr="G:\Animation\Blume4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4" y="533400"/>
            <a:ext cx="3429000" cy="1143000"/>
          </a:xfrm>
          <a:prstGeom prst="rect">
            <a:avLst/>
          </a:prstGeom>
          <a:noFill/>
        </p:spPr>
      </p:pic>
      <p:pic>
        <p:nvPicPr>
          <p:cNvPr id="5" name="Picture 4" descr="prettyyellowbutterfl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71351">
            <a:off x="3986494" y="372945"/>
            <a:ext cx="1222469" cy="835953"/>
          </a:xfrm>
          <a:prstGeom prst="rect">
            <a:avLst/>
          </a:prstGeom>
        </p:spPr>
      </p:pic>
      <p:pic>
        <p:nvPicPr>
          <p:cNvPr id="12" name="Content Placeholder 5" descr="flower03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9279078" cy="3429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600" y="20000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	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86226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xmlns="" val="6606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419687" y="6248400"/>
            <a:ext cx="723313" cy="246670"/>
          </a:xfrm>
          <a:prstGeom prst="actionButtonBackPrevious">
            <a:avLst/>
          </a:prstGeom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001000" y="6248400"/>
            <a:ext cx="731520" cy="246670"/>
          </a:xfrm>
          <a:prstGeom prst="actionButtonForwardNext">
            <a:avLst/>
          </a:prstGeom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752600" y="3635413"/>
            <a:ext cx="4693918" cy="3122184"/>
          </a:xfrm>
          <a:prstGeom prst="mathMultiply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362200" y="262217"/>
            <a:ext cx="3563471" cy="2371165"/>
          </a:xfrm>
          <a:prstGeom prst="mathDivide">
            <a:avLst>
              <a:gd name="adj1" fmla="val 21176"/>
              <a:gd name="adj2" fmla="val 7638"/>
              <a:gd name="adj3" fmla="val 10149"/>
            </a:avLst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1143000" y="2514600"/>
            <a:ext cx="6477000" cy="1120813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চিহ্ন দুইটিও  তোমরা নিশ্চয় চিন ---  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0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624" y="6356350"/>
            <a:ext cx="2133600" cy="365125"/>
          </a:xfrm>
        </p:spPr>
        <p:txBody>
          <a:bodyPr/>
          <a:lstStyle/>
          <a:p>
            <a:fld id="{34B95A79-CFCA-46BC-BF89-5728B297CBA2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624" y="6356350"/>
            <a:ext cx="289560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Plus 1"/>
          <p:cNvSpPr/>
          <p:nvPr/>
        </p:nvSpPr>
        <p:spPr>
          <a:xfrm>
            <a:off x="236444" y="457200"/>
            <a:ext cx="2133600" cy="13716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121024" y="1600200"/>
            <a:ext cx="2249020" cy="1828800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283508" y="3276600"/>
            <a:ext cx="1992407" cy="1676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ivision 8"/>
          <p:cNvSpPr/>
          <p:nvPr/>
        </p:nvSpPr>
        <p:spPr>
          <a:xfrm>
            <a:off x="77320" y="5334000"/>
            <a:ext cx="2253504" cy="914400"/>
          </a:xfrm>
          <a:prstGeom prst="mathDivid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49021" y="636494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যোগ চিহ্ন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76750" y="62753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ইংরেজিতে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69742" y="618565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প্লাস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49020" y="1981200"/>
            <a:ext cx="2246779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বিয়োগ চিহ্ন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76750" y="198120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ইংরেজিতে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6550" y="1981200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মাইনাস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49021" y="365760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গুন চিহ্ন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476750" y="365760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ইংরেজিতে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64138" y="3657600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ইন্টু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249021" y="5275730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ভাগ চিহ্ন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674224" y="5235388"/>
            <a:ext cx="2057400" cy="1066800"/>
          </a:xfrm>
          <a:prstGeom prst="rightArrow">
            <a:avLst>
              <a:gd name="adj1" fmla="val 52941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ডিভিশন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494679" y="5235388"/>
            <a:ext cx="2057400" cy="1066800"/>
          </a:xfrm>
          <a:prstGeom prst="rightArrow">
            <a:avLst>
              <a:gd name="adj1" fmla="val 52941"/>
              <a:gd name="adj2" fmla="val 4243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ইংরেজিতে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97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4800" y="228600"/>
            <a:ext cx="3581400" cy="2133600"/>
          </a:xfrm>
          <a:prstGeom prst="mathPlus">
            <a:avLst/>
          </a:prstGeom>
          <a:effectLst>
            <a:glow rad="1117600">
              <a:srgbClr val="FFC000"/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5613586" y="457200"/>
            <a:ext cx="3073214" cy="1828800"/>
          </a:xfrm>
          <a:prstGeom prst="mathMinus">
            <a:avLst/>
          </a:prstGeom>
          <a:effectLst>
            <a:glow rad="1257300">
              <a:srgbClr val="00B0F0"/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283507" y="3733800"/>
            <a:ext cx="3450293" cy="2057400"/>
          </a:xfrm>
          <a:prstGeom prst="mathMultiply">
            <a:avLst/>
          </a:prstGeom>
          <a:effectLst>
            <a:glow rad="13843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ivision 8"/>
          <p:cNvSpPr/>
          <p:nvPr/>
        </p:nvSpPr>
        <p:spPr>
          <a:xfrm>
            <a:off x="5112680" y="3581400"/>
            <a:ext cx="3574120" cy="2061882"/>
          </a:xfrm>
          <a:prstGeom prst="mathDivide">
            <a:avLst/>
          </a:prstGeom>
          <a:effectLst>
            <a:glow rad="1333500">
              <a:srgbClr val="FF0000"/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914400" y="2590800"/>
            <a:ext cx="23622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প্লাস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6248400" y="2514600"/>
            <a:ext cx="16002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মাইনাস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066800" y="5943600"/>
            <a:ext cx="15240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ইন্টু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6248400" y="5943600"/>
            <a:ext cx="1524000" cy="533400"/>
          </a:xfrm>
          <a:prstGeom prst="flowChartTerminator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ডিভিশন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4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5C79-4C86-40FB-8E68-A9B1432C33B4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600178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A9528-A392-4ED2-A6BF-24FBF34E4BDF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ooter Placeholder 1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3227876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65607" y="1981200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80848" y="4409564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3124" y="5539832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4025153" y="1273160"/>
            <a:ext cx="2114256" cy="599128"/>
          </a:xfrm>
          <a:prstGeom prst="flowChartTerminator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চিহ্নটি কী ?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89430" y="2304244"/>
            <a:ext cx="3068170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মাইনাস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578224" y="3397092"/>
            <a:ext cx="26020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প্লাস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584947" y="4353558"/>
            <a:ext cx="26020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ইন্টু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598394" y="5398382"/>
            <a:ext cx="3211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ডিভিশন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4114800" y="239330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114800" y="3467515"/>
            <a:ext cx="1828800" cy="600222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4114800" y="443163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14800" y="546118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027144" y="990600"/>
            <a:ext cx="2087656" cy="1219200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0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5C79-4C86-40FB-8E68-A9B1432C33B4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600178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A9528-A392-4ED2-A6BF-24FBF34E4BDF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ooter Placeholder 1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3281124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65607" y="2034448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80848" y="4462812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3124" y="5593080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4025153" y="1273160"/>
            <a:ext cx="2114256" cy="599128"/>
          </a:xfrm>
          <a:prstGeom prst="flowChartTerminator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চিহ্নটি কী ?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37030" y="2304244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প্লাস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425824" y="339709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মাইনাস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432547" y="4353558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ইন্টু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445994" y="539838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ডিভিশন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4114800" y="239330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114800" y="3467515"/>
            <a:ext cx="1828800" cy="600222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4114800" y="443163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14800" y="546118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1246095" y="726141"/>
            <a:ext cx="2666999" cy="1743368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10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402067" y="381000"/>
            <a:ext cx="8343900" cy="5950394"/>
          </a:xfrm>
          <a:prstGeom prst="round2DiagRect">
            <a:avLst>
              <a:gd name="adj1" fmla="val 43273"/>
              <a:gd name="adj2" fmla="val 0"/>
            </a:avLst>
          </a:prstGeom>
          <a:ln w="57150"/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 ব্যবহারের নিয়মঃ </a:t>
            </a: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কোনো বীজ গণিতিয় রাশি বা কোনো পদের বাম পাশ্বের চিহ্ন, ঐ পদের  চিহ্ন।</a:t>
            </a:r>
          </a:p>
          <a:p>
            <a:pPr algn="just"/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 আর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 বীজ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গণিতিয় রাশির কোনো পদের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বাম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পাশ্বে  কোনো চিহ্ন না থাকিলে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ঐ সংখ্যা বা ঐ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পদের চিহ্ন (+) প্লাস ধরা হয়।  যেমনঃ 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– b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বীজগণিতিয় রাশি, এখানে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পদের বাম পাশ্বে কোনো চিহ্ন নাই, সুতরাং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পদের  চিহ্ন হবে ( + ) প্লাস । আর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পদের  বাম পাশ্বে ( - ) মাইনাস চিহ্ন সুতরাং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চিহ্ন হবে মাইনাস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বীজ গণিতে যোগ, বিয়োগ, গুন ও ভাগ করার সময় এই চিহ্নগুলো ব্যবহার অত্যান্ত গুরুত্বপূর্ণ  । 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78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5C79-4C86-40FB-8E68-A9B1432C33B4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600178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590800" y="533400"/>
            <a:ext cx="4267200" cy="4572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A9528-A392-4ED2-A6BF-24FBF34E4BDF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ooter Placeholder 1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3281124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65607" y="2034448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80848" y="4462812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3124" y="5593080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3810000" y="1273160"/>
            <a:ext cx="5181599" cy="599128"/>
          </a:xfrm>
          <a:prstGeom prst="flowChartTerminator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4b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চিহ্নটি কী ?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37030" y="2304244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মাইনাস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425824" y="339709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প্লাস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432547" y="4353558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ইন্টু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445994" y="539838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ডিভিশন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4114800" y="239330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114800" y="3467515"/>
            <a:ext cx="1828800" cy="600222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4114800" y="443163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14800" y="546118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705143" y="1066800"/>
            <a:ext cx="2895600" cy="956386"/>
          </a:xfrm>
          <a:prstGeom prst="notchedRightArrow">
            <a:avLst>
              <a:gd name="adj1" fmla="val 65694"/>
              <a:gd name="adj2" fmla="val 36049"/>
            </a:avLst>
          </a:prstGeom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3a + 4b – 5c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62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9:44:01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33400" y="304800"/>
            <a:ext cx="8153399" cy="914400"/>
          </a:xfrm>
          <a:prstGeom prst="flowChartTerminator">
            <a:avLst/>
          </a:prstGeom>
          <a:ln w="57150"/>
          <a:effectLst>
            <a:glow>
              <a:schemeClr val="tx1">
                <a:lumMod val="50000"/>
                <a:lumOff val="50000"/>
                <a:alpha val="91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 ব্যবহার করে বীজগণিতীয় রাশির যোগ ও বিয়োগ করার  নিয়মঃ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" y="1295400"/>
            <a:ext cx="8450580" cy="51816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9050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তোমরা নিশ্চয় জান,  বীজ গনিতে বর্ণমালা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Letters)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এর যোগ, বিয়োগ করা হয় ।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যেমনঃ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2a + 4a = 6a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 4a – 2a = 2a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3. 2x – 4x = - 2x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বীজগণিতীয় রাশির যোগ করার নিয়মঃ </a:t>
            </a:r>
            <a:endParaRPr lang="bn-IN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#  বীজগণিতীয় রাশির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একই জাতের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পদের সাথে বীজগণিতীয় রাশির একই পদের  যোগ করতে হয়। যেমনঃ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2a + 4a =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6a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এখানে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2a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4a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দুইটি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একই জাতের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পদ  তাই পদ  দুইটি যোগ করে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6a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হয়েছে ।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বীজগণিতীয় রাশির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ভিন্ন জাতের পদের সাথে,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বীজগণিতীয় রাশির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যোগ করা যায় না। যেমনঃ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2a + 4x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হলো একজাতিয় পদ আর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4x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হলো একজতিয় পদ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তাই পদ  দু’টি যোগ করা যায়না।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05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9:44:01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" y="381000"/>
            <a:ext cx="8450580" cy="67056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9050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b="1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যোগের ক্ষেত্রে চিহ্নের ব্যবহারঃ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একই জাতিয়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উভয়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পদের  বাম পার্শ্বে যদি প্লাস (+) চিহ্ন থাকে, তবে পদ  দুইটি যোগ করে ফলে প্লাস (+) চিহ্ন দিতে হবে। যেমনঃ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2a + 3b + 3a + 4b = 5a + 7b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একই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জাতিয়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উভয়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পদের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বাম পার্শ্বে যদি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মাইনাস (-)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চিহ্ন থাকে, তবে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পদ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দুইটি যোগ করে ফলে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মাইনাস (-)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চিহ্ন দিতে হবে। যেমনঃ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3b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3a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4b =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5a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7b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5240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xmlns="" val="3611168652"/>
              </p:ext>
            </p:extLst>
          </p:nvPr>
        </p:nvGraphicFramePr>
        <p:xfrm>
          <a:off x="609600" y="2363321"/>
          <a:ext cx="1143000" cy="9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xmlns="" val="4181431975"/>
              </p:ext>
            </p:extLst>
          </p:nvPr>
        </p:nvGraphicFramePr>
        <p:xfrm>
          <a:off x="2209800" y="2381250"/>
          <a:ext cx="1143000" cy="9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Plus 15"/>
          <p:cNvSpPr/>
          <p:nvPr/>
        </p:nvSpPr>
        <p:spPr>
          <a:xfrm>
            <a:off x="1676400" y="2667000"/>
            <a:ext cx="533400" cy="4762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3352800" y="2667000"/>
            <a:ext cx="533400" cy="4762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209800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xmlns="" val="2384500160"/>
              </p:ext>
            </p:extLst>
          </p:nvPr>
        </p:nvGraphicFramePr>
        <p:xfrm>
          <a:off x="5943600" y="2191870"/>
          <a:ext cx="1676400" cy="1389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Plus 19"/>
          <p:cNvSpPr/>
          <p:nvPr/>
        </p:nvSpPr>
        <p:spPr>
          <a:xfrm>
            <a:off x="5450541" y="2667000"/>
            <a:ext cx="533400" cy="4762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510988" y="3905250"/>
            <a:ext cx="1219200" cy="665629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xmlns="" val="964378858"/>
              </p:ext>
            </p:extLst>
          </p:nvPr>
        </p:nvGraphicFramePr>
        <p:xfrm>
          <a:off x="1943100" y="3650316"/>
          <a:ext cx="1409700" cy="107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4" name="Plus 23"/>
          <p:cNvSpPr/>
          <p:nvPr/>
        </p:nvSpPr>
        <p:spPr>
          <a:xfrm>
            <a:off x="3639671" y="3999379"/>
            <a:ext cx="533400" cy="4762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xmlns="" val="3667626382"/>
              </p:ext>
            </p:extLst>
          </p:nvPr>
        </p:nvGraphicFramePr>
        <p:xfrm>
          <a:off x="4421841" y="3445809"/>
          <a:ext cx="1562100" cy="141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xmlns="" val="208836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31" grpId="0">
        <p:bldAsOne/>
      </p:bldGraphic>
      <p:bldP spid="16" grpId="0" animBg="1"/>
      <p:bldP spid="17" grpId="0" animBg="1"/>
      <p:bldGraphic spid="29" grpId="0">
        <p:bldAsOne/>
      </p:bldGraphic>
      <p:bldP spid="20" grpId="0" animBg="1"/>
      <p:bldP spid="21" grpId="0" animBg="1"/>
      <p:bldGraphic spid="28" grpId="0">
        <p:bldAsOne/>
      </p:bldGraphic>
      <p:bldP spid="24" grpId="0" animBg="1"/>
      <p:bldGraphic spid="3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5C79-4C86-40FB-8E68-A9B1432C33B4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9:44:02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600178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590800" y="304800"/>
            <a:ext cx="4267200" cy="6858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FA9528-A392-4ED2-A6BF-24FBF34E4BDF}" type="datetime9">
              <a:rPr lang="en-US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pPr/>
              <a:t>12/25/2020 9:44:02 AM</a:t>
            </a:fld>
            <a:endParaRPr lang="en-US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ooter Placeholder 1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3281124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65607" y="2034448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80848" y="4462812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03124" y="5593080"/>
            <a:ext cx="1097280" cy="73152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4724400" y="1219200"/>
            <a:ext cx="3889094" cy="599128"/>
          </a:xfrm>
          <a:prstGeom prst="flowChartTerminator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ফলটি সঠিক ?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37030" y="2304244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-5a+5b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425824" y="339709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5a+5b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432547" y="4353558"/>
            <a:ext cx="2830606" cy="591356"/>
          </a:xfrm>
          <a:prstGeom prst="flowChartTerminator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5a-5b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445994" y="5398382"/>
            <a:ext cx="2830606" cy="591356"/>
          </a:xfrm>
          <a:prstGeom prst="flowChartTerminator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-5a-5b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Action Button: Back or Previous 35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Action Button: Home 37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4114800" y="239330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114800" y="3467515"/>
            <a:ext cx="1828800" cy="600222"/>
          </a:xfrm>
          <a:prstGeom prst="flowChartTerminato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4114800" y="443163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4114800" y="5461184"/>
            <a:ext cx="1828800" cy="60022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 নাই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45994" y="1066800"/>
            <a:ext cx="3821206" cy="956386"/>
          </a:xfrm>
          <a:prstGeom prst="notchedRightArrow">
            <a:avLst>
              <a:gd name="adj1" fmla="val 65694"/>
              <a:gd name="adj2" fmla="val 36049"/>
            </a:avLst>
          </a:prstGeom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3a+b + 2a + 4b = ?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87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2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তোমাদের স্বাগতম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images_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9:44:02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MAHABUB ALAM</a:t>
            </a:r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296400" cy="6172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79000"/>
                </a:schemeClr>
              </a:gs>
              <a:gs pos="8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+3b +5c, 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3b +3c +4a, 3a + 2c + 5b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 বীজগণিতীয় রাশি।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 চিহ্ন সহকারে একই জাতিয় পদের  নিচে একই জাতের পদ  সাজিয়ে লিখতে হবে।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en-US" sz="4400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+3b +</a:t>
            </a:r>
            <a:r>
              <a:rPr lang="en-US" sz="44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5c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 +3b +3c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3a + </a:t>
            </a:r>
            <a:r>
              <a:rPr lang="en-US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5b +2c</a:t>
            </a:r>
            <a:endParaRPr lang="bn-IN" sz="44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        9a + 11b+10c</a:t>
            </a:r>
            <a:r>
              <a:rPr lang="bn-IN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Ans.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5029200"/>
            <a:ext cx="2743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Flowchart: Terminator 2"/>
          <p:cNvSpPr/>
          <p:nvPr/>
        </p:nvSpPr>
        <p:spPr>
          <a:xfrm>
            <a:off x="0" y="0"/>
            <a:ext cx="9144000" cy="1143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নিচে নিচে লিখেও যোগ করা যায়। যেমনঃ  </a:t>
            </a:r>
          </a:p>
        </p:txBody>
      </p:sp>
    </p:spTree>
    <p:extLst>
      <p:ext uri="{BB962C8B-B14F-4D97-AF65-F5344CB8AC3E}">
        <p14:creationId xmlns:p14="http://schemas.microsoft.com/office/powerpoint/2010/main" xmlns="" val="326532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9:44:02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accent2">
                  <a:lumMod val="20000"/>
                  <a:lumOff val="8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জাতের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 একই জাতের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পদের  বিয়োগ 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হয়। যেমনঃ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 = 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একই জাতের বীজগণিতীয়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পদ,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  দুইটি বিয়োগ  করে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bn-IN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ভিন্ন জাতের বীজগণিতীয় </a:t>
            </a:r>
            <a:r>
              <a:rPr lang="bn-IN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পদের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IN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ভিন্ন 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জাতের বীজগণিতীয় </a:t>
            </a:r>
            <a:r>
              <a:rPr lang="bn-IN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পদের  বিয়োগ 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করা যায় না। যেমনঃ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en-US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4x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হলো একজাতিয় </a:t>
            </a:r>
            <a:r>
              <a:rPr lang="bn-IN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পদ 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bn-IN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4x </a:t>
            </a:r>
            <a:r>
              <a:rPr lang="bn-IN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হলো </a:t>
            </a:r>
            <a:r>
              <a:rPr lang="bn-IN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আরএক জাতের পদ । তাই পদ  দু’টি বিয়োগ করা যায়না</a:t>
            </a:r>
            <a:r>
              <a:rPr lang="bn-IN" sz="3200" b="1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।  </a:t>
            </a:r>
            <a:endParaRPr lang="en-US" sz="3200" b="1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81000" y="0"/>
            <a:ext cx="8153400" cy="13335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বীজগণিতীয় রাশির বিয়োগ করার নিয়মঃ </a:t>
            </a:r>
          </a:p>
        </p:txBody>
      </p:sp>
    </p:spTree>
    <p:extLst>
      <p:ext uri="{BB962C8B-B14F-4D97-AF65-F5344CB8AC3E}">
        <p14:creationId xmlns:p14="http://schemas.microsoft.com/office/powerpoint/2010/main" xmlns="" val="208711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9:44:02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096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bg1">
                  <a:lumMod val="85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b="1" u="sng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জাতের বীজগণিতীয়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  একটির বামে যদি প্লাস (+) চিহ্ন এবং অপরটির বামে মাইনাস  চিহ্ন (-) থাকে, তবে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  দুইটি  বিয়োগ 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হয়। যেমনঃ 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 = 2a</a:t>
            </a:r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 </a:t>
            </a:r>
          </a:p>
          <a:p>
            <a:endParaRPr lang="bn-IN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6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দুইটি একই জাতের বীজগণিতীয়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পদ, একটির  বামে ( + )  চিহ্ন ও অপরটির বামে ( - ) তাই 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রাশি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দুইটি বিয়োগ  করে  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2a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 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04800" y="-76200"/>
            <a:ext cx="8610600" cy="6096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বিয়োগের ক্ষেত্রে চিহ্নের ব্যবহারঃ</a:t>
            </a:r>
          </a:p>
        </p:txBody>
      </p:sp>
    </p:spTree>
    <p:extLst>
      <p:ext uri="{BB962C8B-B14F-4D97-AF65-F5344CB8AC3E}">
        <p14:creationId xmlns:p14="http://schemas.microsoft.com/office/powerpoint/2010/main" xmlns="" val="171307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9:44:02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bg1">
                  <a:lumMod val="85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#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জাতের বীজগণিতীয়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 একটির বামে যদি প্লাস (+) চিহ্ন এবং অপরটির বামে মাইনাস  চিহ্ন (-) থাকে, তবে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 দুইটি  বিয়োগ 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হয়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এবং বিয়োগ করে বড় পদের চিহ্নটি ফলে বসাতে হয় 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</a:t>
            </a:r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 = -2a</a:t>
            </a:r>
            <a:r>
              <a:rPr lang="bn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</a:p>
          <a:p>
            <a:endParaRPr lang="bn-IN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2a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ছোট পদ,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 বামে 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 + )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4a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বড় পদ, এর বামে </a:t>
            </a:r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 -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চিহ্ন আছে। তাই বিয়োগ করে </a:t>
            </a:r>
            <a:r>
              <a:rPr lang="en-US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2a</a:t>
            </a:r>
            <a:r>
              <a:rPr lang="bn-IN" sz="36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বামে (-) চিহ্ন বসেছে।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295400" y="533400"/>
            <a:ext cx="6781800" cy="6096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বিয়োগের ক্ষেত্রে চিহ্নের ব্যবহারঃ</a:t>
            </a:r>
          </a:p>
        </p:txBody>
      </p:sp>
    </p:spTree>
    <p:extLst>
      <p:ext uri="{BB962C8B-B14F-4D97-AF65-F5344CB8AC3E}">
        <p14:creationId xmlns:p14="http://schemas.microsoft.com/office/powerpoint/2010/main" xmlns="" val="117557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9:44:02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bg1">
                  <a:lumMod val="85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2a+3b- 4c, -3a+2c +2b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বীজগণিতীয় রাশি। প্রথমে রাশি দুইটির পাশাপাশি  বিয়োগ করবো । </a:t>
            </a:r>
          </a:p>
          <a:p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সমাধানঃ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(2a+3b- 4c) – (-3a+2c +2b)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2a+3b- 4c +3a- 2c - 2b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5a + b – 6c Ans.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962400"/>
            <a:ext cx="3352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ব্রেকেটের আগে মাইনাস 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চিহ্ন থাকিলে ব্রেকেট  উঠিয়ে নিলে ব্রেকেট এর ভিতরের চিহ্ন  পরিবর্তন করতে হয়। অর্থাৎ (+) চিহ্ন থাকিলে (-) চিহ্ন হয় এবং (-) চিহ্ন থাকিলে (+) 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] 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52400" y="381000"/>
            <a:ext cx="8686800" cy="1295400"/>
          </a:xfrm>
          <a:prstGeom prst="flowChartTerminator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পাশাপাশি বা নিচে নিচে লিখে বিয়োগ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xmlns="" val="121132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A79-CFCA-46BC-BF89-5728B297CBA2}" type="datetime9">
              <a:rPr lang="en-US" smtClean="0"/>
              <a:pPr/>
              <a:t>12/25/2020 9:44:05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8382000" cy="5791200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9000"/>
                </a:schemeClr>
              </a:gs>
              <a:gs pos="35000">
                <a:srgbClr val="E6E6E6"/>
              </a:gs>
              <a:gs pos="0">
                <a:srgbClr val="7D8496">
                  <a:lumMod val="0"/>
                </a:srgbClr>
              </a:gs>
              <a:gs pos="82925">
                <a:schemeClr val="bg1"/>
              </a:gs>
              <a:gs pos="60000">
                <a:srgbClr val="E6E6E6">
                  <a:lumMod val="48000"/>
                  <a:lumOff val="52000"/>
                  <a:alpha val="67000"/>
                </a:srgbClr>
              </a:gs>
              <a:gs pos="95000">
                <a:schemeClr val="bg1">
                  <a:lumMod val="85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2a+3b- 4c, -3a+2c +2b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বীজগণিতীয় রাশি। এখন  রাশি দুইটির নিচে নিচে লিখে  বিয়োগ করবো । </a:t>
            </a:r>
          </a:p>
          <a:p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সমাধানঃ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2a+3b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4c </a:t>
            </a:r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-3a+2</a:t>
            </a:r>
            <a:r>
              <a:rPr lang="en-US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+2c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+     -       -</a:t>
            </a:r>
            <a:endParaRPr lang="bn-IN" sz="32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5a + b – 6c Ans. </a:t>
            </a:r>
            <a:r>
              <a:rPr lang="bn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3124200"/>
            <a:ext cx="5029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নিচে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 বিয়োগ করার ক্ষেত্র সংখ্যা বা পদ গুলি  সাজিয়ে, নিচের সংখ্যার </a:t>
            </a: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 করতে হয়। অর্থাৎ (+) চিহ্ন থাকিলে (-) চিহ্ন হয় এবং (-) চিহ্ন থাকিলে (+)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হয়। ]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4751294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lowchart: Terminator 8"/>
          <p:cNvSpPr/>
          <p:nvPr/>
        </p:nvSpPr>
        <p:spPr>
          <a:xfrm>
            <a:off x="304800" y="152400"/>
            <a:ext cx="8382000" cy="1295400"/>
          </a:xfrm>
          <a:prstGeom prst="flowChartTerminator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পাশাপাশি বা নিচে নিচে লিখে বিয়োগ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xmlns="" val="393224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752600"/>
            <a:ext cx="827532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3a+4b+5c,  2a+3c-3b,  a-2c-6b </a:t>
            </a:r>
            <a:r>
              <a:rPr lang="bn-IN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 নিচে লিখে রাশি  তিনটির যোগ কর। 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3a+4b+5c</a:t>
            </a:r>
            <a:r>
              <a:rPr lang="en-US" sz="36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a-2c-6b</a:t>
            </a:r>
            <a:r>
              <a:rPr lang="bn-IN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পাশা পাশি লিখে রাশি দুইটির বিয়োগ কর।   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381000" y="228600"/>
            <a:ext cx="8763000" cy="1524000"/>
          </a:xfrm>
          <a:prstGeom prst="downArrowCallou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994076" y="5562600"/>
            <a:ext cx="3048000" cy="457200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সময়ঃ ৭মিনিট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35A7A-4C6D-4D4B-84D6-77A2323111B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 9:44:05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971800" y="5334000"/>
            <a:ext cx="3048000" cy="685800"/>
          </a:xfrm>
          <a:prstGeom prst="flowChartTerminator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৭মিনিট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" descr="D:\SAIFUL DIGITAL CONTAINT\ANIMATION\clock_hands_spinning_import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2133600" cy="1568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2"/>
          <p:cNvGrpSpPr/>
          <p:nvPr/>
        </p:nvGrpSpPr>
        <p:grpSpPr>
          <a:xfrm>
            <a:off x="375594" y="1828801"/>
            <a:ext cx="8313781" cy="4191000"/>
            <a:chOff x="609600" y="1828800"/>
            <a:chExt cx="5562600" cy="4380523"/>
          </a:xfrm>
        </p:grpSpPr>
        <p:sp>
          <p:nvSpPr>
            <p:cNvPr id="20" name="Rectangle 19"/>
            <p:cNvSpPr/>
            <p:nvPr/>
          </p:nvSpPr>
          <p:spPr>
            <a:xfrm>
              <a:off x="609600" y="1828800"/>
              <a:ext cx="5562600" cy="438052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1" name="Flowchart: Terminator 20"/>
            <p:cNvSpPr/>
            <p:nvPr/>
          </p:nvSpPr>
          <p:spPr>
            <a:xfrm>
              <a:off x="928914" y="2362200"/>
              <a:ext cx="4953000" cy="3352800"/>
            </a:xfrm>
            <a:prstGeom prst="flowChartTerminator">
              <a:avLst/>
            </a:prstGeom>
            <a:pattFill prst="divot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40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১) </a:t>
              </a:r>
              <a:r>
                <a:rPr lang="en-US" sz="40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3a – b -3c , -2x + 4y – 3z ,   </a:t>
              </a:r>
              <a:r>
                <a:rPr lang="bn-IN" sz="4000" b="1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বীজগণিতীয় রাশি দুইটির যোগ ও বিয়োগ করে , বাড়ি থেকে করে নিয়ে আসবে ।  </a:t>
              </a: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700314" y="1981200"/>
              <a:ext cx="5334000" cy="4038600"/>
            </a:xfrm>
            <a:prstGeom prst="flowChartTerminator">
              <a:avLst/>
            </a:prstGeom>
            <a:noFill/>
            <a:ln w="762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3193" y="6356350"/>
            <a:ext cx="3269902" cy="365125"/>
          </a:xfrm>
        </p:spPr>
        <p:txBody>
          <a:bodyPr/>
          <a:lstStyle/>
          <a:p>
            <a:fld id="{C409F443-B398-4ACF-B978-00BCCC3F4387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 9:44:05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lowchart: Extract 17"/>
          <p:cNvSpPr/>
          <p:nvPr/>
        </p:nvSpPr>
        <p:spPr>
          <a:xfrm>
            <a:off x="301783" y="304800"/>
            <a:ext cx="8385017" cy="1486877"/>
          </a:xfrm>
          <a:prstGeom prst="flowChartExtract">
            <a:avLst/>
          </a:prstGeom>
          <a:ln w="57150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2590800" y="838200"/>
            <a:ext cx="3810000" cy="660402"/>
          </a:xfrm>
          <a:prstGeom prst="flowChartTerminato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ate Placeholder 2"/>
          <p:cNvSpPr txBox="1">
            <a:spLocks/>
          </p:cNvSpPr>
          <p:nvPr/>
        </p:nvSpPr>
        <p:spPr>
          <a:xfrm>
            <a:off x="223193" y="6356350"/>
            <a:ext cx="3269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C026B2-A415-442F-878B-5F09FC8116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9"/>
          <p:cNvSpPr txBox="1">
            <a:spLocks/>
          </p:cNvSpPr>
          <p:nvPr/>
        </p:nvSpPr>
        <p:spPr>
          <a:xfrm>
            <a:off x="2890194" y="6356350"/>
            <a:ext cx="4437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319193" y="6356350"/>
            <a:ext cx="326990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Action Button: Back or Previous 36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Action Button: Home 38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 descr="D:\SAIFUL DIGITAL CONTAINT\Freame\Fream-17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4572000"/>
          </a:xfrm>
          <a:prstGeom prst="rect">
            <a:avLst/>
          </a:prstGeom>
          <a:noFill/>
        </p:spPr>
      </p:pic>
      <p:pic>
        <p:nvPicPr>
          <p:cNvPr id="33" name="Picture 2" descr="C:\Users\DOEL\Desktop\Chobi\Pic\butterflyblue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598189">
            <a:off x="249870" y="1650905"/>
            <a:ext cx="522608" cy="86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D:\SAIFUL DIGITAL CONTAINT\Freame\Fream-17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848" y="497541"/>
            <a:ext cx="503118" cy="338119"/>
          </a:xfrm>
          <a:prstGeom prst="rect">
            <a:avLst/>
          </a:prstGeom>
          <a:noFill/>
        </p:spPr>
      </p:pic>
      <p:pic>
        <p:nvPicPr>
          <p:cNvPr id="30" name="Picture 29" descr="D:\SAIFUL DIGITAL CONTAINT\Freame\Fream-17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8707" y="630219"/>
            <a:ext cx="538843" cy="419100"/>
          </a:xfrm>
          <a:prstGeom prst="rect">
            <a:avLst/>
          </a:prstGeom>
          <a:noFill/>
        </p:spPr>
      </p:pic>
      <p:pic>
        <p:nvPicPr>
          <p:cNvPr id="31" name="Picture 30" descr="D:\SAIFUL DIGITAL CONTAINT\Freame\Fream-17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598" y="641873"/>
            <a:ext cx="495300" cy="462280"/>
          </a:xfrm>
          <a:prstGeom prst="rect">
            <a:avLst/>
          </a:prstGeom>
          <a:noFill/>
        </p:spPr>
      </p:pic>
      <p:pic>
        <p:nvPicPr>
          <p:cNvPr id="32" name="Picture 31" descr="D:\SAIFUL DIGITAL CONTAINT\Freame\Fream-17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7109" y="770404"/>
            <a:ext cx="520882" cy="40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534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C 0.00313 -0.01319 0.00712 -0.02615 0.01024 -0.03935 C 0.01215 -0.04722 0.01267 -0.05393 0.01615 -0.06088 C 0.01823 -0.06967 0.02118 -0.0787 0.025 -0.08634 C 0.02847 -0.10069 0.02379 -0.0831 0.02934 -0.09815 C 0.0309 -0.10231 0.03056 -0.10764 0.03229 -0.1118 C 0.03333 -0.11412 0.03524 -0.11574 0.03663 -0.11782 C 0.03993 -0.12315 0.04132 -0.12963 0.0441 -0.13541 C 0.04722 -0.14861 0.04271 -0.13403 0.05 -0.14514 C 0.05625 -0.15486 0.05417 -0.15671 0.06024 -0.16481 C 0.07014 -0.17801 0.07882 -0.18565 0.09254 -0.18819 C 0.10521 -0.1875 0.11806 -0.1875 0.13073 -0.18634 C 0.14427 -0.18518 0.15521 -0.17014 0.16754 -0.16481 C 0.17917 -0.1544 0.18854 -0.14305 0.20278 -0.13935 C 0.20573 -0.1368 0.20833 -0.1331 0.21163 -0.13148 C 0.2132 -0.13078 0.21476 -0.13032 0.21615 -0.1294 C 0.23021 -0.11898 0.21962 -0.12338 0.23073 -0.11967 C 0.23177 -0.11875 0.24757 -0.10995 0.24254 -0.10995 " pathEditMode="relative" ptsTypes="fffffffffffffffffA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819400" cy="4638708"/>
          </a:xfrm>
          <a:prstGeom prst="rect">
            <a:avLst/>
          </a:prstGeom>
          <a:noFill/>
        </p:spPr>
      </p:pic>
      <p:pic>
        <p:nvPicPr>
          <p:cNvPr id="3" name="Picture 2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438400" cy="4410108"/>
          </a:xfrm>
          <a:prstGeom prst="rect">
            <a:avLst/>
          </a:prstGeom>
          <a:noFill/>
        </p:spPr>
      </p:pic>
      <p:pic>
        <p:nvPicPr>
          <p:cNvPr id="4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958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4196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543800" cy="2438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আন্তরিক ধন্যবাদ ।</a:t>
            </a:r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lower-bouquet_02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7004"/>
            <a:ext cx="8534400" cy="6172200"/>
          </a:xfrm>
          <a:prstGeom prst="rect">
            <a:avLst/>
          </a:prstGeom>
        </p:spPr>
      </p:pic>
      <p:pic>
        <p:nvPicPr>
          <p:cNvPr id="11" name="Picture 2" descr="D:\SAIFUL DIGITAL CONTAINT\Freame\Fream-17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E1BD-95BB-4194-957A-CB38E6FC7014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9:44:05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52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4800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শুভেছা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99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224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FF71-148F-4514-A71A-90C48B6856FD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9:43:59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367369"/>
            <a:ext cx="2895600" cy="365125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143000" y="2057400"/>
            <a:ext cx="6705600" cy="762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ষষ্ঠ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বীজগনিত)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143000" y="2895600"/>
            <a:ext cx="6705600" cy="7620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143000" y="3810000"/>
            <a:ext cx="6705600" cy="7620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চতুর্থ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1219200" y="4648200"/>
            <a:ext cx="67056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৫০মি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নিট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32-Point Star 22"/>
          <p:cNvSpPr/>
          <p:nvPr/>
        </p:nvSpPr>
        <p:spPr>
          <a:xfrm>
            <a:off x="3048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32-Point Star 23"/>
          <p:cNvSpPr/>
          <p:nvPr/>
        </p:nvSpPr>
        <p:spPr>
          <a:xfrm>
            <a:off x="1676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32-Point Star 24"/>
          <p:cNvSpPr/>
          <p:nvPr/>
        </p:nvSpPr>
        <p:spPr>
          <a:xfrm>
            <a:off x="3048000" y="285750"/>
            <a:ext cx="1371600" cy="1219200"/>
          </a:xfrm>
          <a:prstGeom prst="star32">
            <a:avLst>
              <a:gd name="adj" fmla="val 39318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32-Point Star 25"/>
          <p:cNvSpPr/>
          <p:nvPr/>
        </p:nvSpPr>
        <p:spPr>
          <a:xfrm>
            <a:off x="4419600" y="285750"/>
            <a:ext cx="1371600" cy="1219200"/>
          </a:xfrm>
          <a:prstGeom prst="star32">
            <a:avLst>
              <a:gd name="adj" fmla="val 39318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রো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32-Point Star 26"/>
          <p:cNvSpPr/>
          <p:nvPr/>
        </p:nvSpPr>
        <p:spPr>
          <a:xfrm>
            <a:off x="59436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7391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91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99A6-653C-4BE2-AB9F-88AF2504A823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9:43:59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762000"/>
            <a:ext cx="1428750" cy="134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838200"/>
            <a:ext cx="1428750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883023"/>
            <a:ext cx="1428750" cy="1343025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1905000" y="1433512"/>
            <a:ext cx="609600" cy="3952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3657600" y="1433512"/>
            <a:ext cx="609600" cy="3952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5753660" y="1446959"/>
            <a:ext cx="933450" cy="335756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0" y="1371600"/>
            <a:ext cx="1828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৩টি গরু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45254"/>
            <a:ext cx="1371600" cy="172674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800431"/>
            <a:ext cx="1371600" cy="172674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845254"/>
            <a:ext cx="1371600" cy="1726746"/>
          </a:xfrm>
          <a:prstGeom prst="rect">
            <a:avLst/>
          </a:prstGeom>
        </p:spPr>
      </p:pic>
      <p:sp>
        <p:nvSpPr>
          <p:cNvPr id="15" name="Plus 14"/>
          <p:cNvSpPr/>
          <p:nvPr/>
        </p:nvSpPr>
        <p:spPr>
          <a:xfrm>
            <a:off x="1828800" y="3505199"/>
            <a:ext cx="585216" cy="40848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inus 17"/>
          <p:cNvSpPr/>
          <p:nvPr/>
        </p:nvSpPr>
        <p:spPr>
          <a:xfrm>
            <a:off x="3886200" y="3581399"/>
            <a:ext cx="838200" cy="3952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5648325" y="3540500"/>
            <a:ext cx="933450" cy="335756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10400" y="3124200"/>
            <a:ext cx="1981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গরু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64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2F2B-7DBA-44F9-94B6-77279D4A479F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9:43:59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3048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676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3048000" y="285750"/>
            <a:ext cx="1371600" cy="1219200"/>
          </a:xfrm>
          <a:prstGeom prst="star32">
            <a:avLst>
              <a:gd name="adj" fmla="val 39318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44196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59436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7391400" y="285750"/>
            <a:ext cx="1371600" cy="1219200"/>
          </a:xfrm>
          <a:prstGeom prst="star32">
            <a:avLst>
              <a:gd name="adj" fmla="val 39318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IN" sz="3600" b="1" spc="5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ঠ </a:t>
            </a:r>
            <a:endParaRPr lang="en-US" sz="3600" b="1" spc="50" dirty="0">
              <a:ln w="127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29989" y="4872318"/>
            <a:ext cx="2371164" cy="1887071"/>
          </a:xfrm>
          <a:prstGeom prst="mathMultiply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ivision 6"/>
          <p:cNvSpPr/>
          <p:nvPr/>
        </p:nvSpPr>
        <p:spPr>
          <a:xfrm>
            <a:off x="6288742" y="5087471"/>
            <a:ext cx="2819400" cy="1546412"/>
          </a:xfrm>
          <a:prstGeom prst="mathDivide">
            <a:avLst>
              <a:gd name="adj1" fmla="val 6157"/>
              <a:gd name="adj2" fmla="val 15292"/>
              <a:gd name="adj3" fmla="val 12493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304800" y="1484218"/>
            <a:ext cx="1905000" cy="1455083"/>
          </a:xfrm>
          <a:prstGeom prst="mathPlus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6193716" y="1484218"/>
            <a:ext cx="2819400" cy="1447800"/>
          </a:xfrm>
          <a:prstGeom prst="mathMinus">
            <a:avLst/>
          </a:prstGeom>
          <a:solidFill>
            <a:srgbClr val="FFC000"/>
          </a:solidFill>
          <a:ln w="762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52400" y="3048000"/>
            <a:ext cx="8991600" cy="1828800"/>
          </a:xfrm>
          <a:prstGeom prst="flowChartTerminator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চিহ্নের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 করে বীজগণিতিয় যোগ ও বিয়োগ 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57400" y="457200"/>
            <a:ext cx="4648200" cy="685800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------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0" y="1676400"/>
            <a:ext cx="7467600" cy="4426634"/>
          </a:xfrm>
          <a:prstGeom prst="round2DiagRect">
            <a:avLst>
              <a:gd name="adj1" fmla="val 29951"/>
              <a:gd name="adj2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যোগ ও য়োগ 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২) বীজ গণিত রাশির মধ্যে চিহ্নগুলো ব্যবহার করতে পারবে। </a:t>
            </a:r>
            <a:endParaRPr lang="bn-BD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 চিহ্নগুলো ব্যবহারের করে ভিন্ন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ভিন্ন রাশির মান বের করতে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এবং এ সংক্রান্ত সমস্যা সমাধান করতে পারবে।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543-C55E-4833-96C7-780087D77D35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727555" y="2209800"/>
            <a:ext cx="7467600" cy="2057400"/>
          </a:xfrm>
          <a:prstGeom prst="round2DiagRect">
            <a:avLst>
              <a:gd name="adj1" fmla="val 50000"/>
              <a:gd name="adj2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 জ্ঞান যাচাই----------  </a:t>
            </a:r>
            <a:endParaRPr lang="bn-BD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543-C55E-4833-96C7-780087D77D35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8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36DE-3181-49C0-A069-E72D916905C8}" type="datetime9">
              <a:rPr lang="en-US" smtClean="0">
                <a:latin typeface="NikoshBAN" pitchFamily="2" charset="0"/>
                <a:cs typeface="NikoshBAN" pitchFamily="2" charset="0"/>
              </a:rPr>
              <a:pPr/>
              <a:t>12/25/2020 9:44:00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419687" y="6208059"/>
            <a:ext cx="723313" cy="246670"/>
          </a:xfrm>
          <a:prstGeom prst="actionButtonBackPrevious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001000" y="6208059"/>
            <a:ext cx="731520" cy="246670"/>
          </a:xfrm>
          <a:prstGeom prst="actionButtonForwardNext">
            <a:avLst/>
          </a:prstGeom>
          <a:solidFill>
            <a:srgbClr val="0070C0"/>
          </a:solidFill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28600" y="228600"/>
            <a:ext cx="320041" cy="304800"/>
          </a:xfrm>
          <a:prstGeom prst="actionButtonHom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572087" y="711574"/>
            <a:ext cx="3847513" cy="3962400"/>
          </a:xfrm>
          <a:prstGeom prst="plus">
            <a:avLst>
              <a:gd name="adj" fmla="val 37390"/>
            </a:avLst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133600"/>
            <a:ext cx="3429000" cy="1118348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1752600" y="5297916"/>
            <a:ext cx="5836920" cy="798084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চিহ্ন দুইটি কী তোমরা চিন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54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1170</Words>
  <Application>Microsoft Office PowerPoint</Application>
  <PresentationFormat>On-screen Show (4:3)</PresentationFormat>
  <Paragraphs>252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জয় বাংলা</dc:title>
  <dc:creator>TSS</dc:creator>
  <cp:lastModifiedBy>Acer</cp:lastModifiedBy>
  <cp:revision>572</cp:revision>
  <dcterms:created xsi:type="dcterms:W3CDTF">2006-08-16T00:00:00Z</dcterms:created>
  <dcterms:modified xsi:type="dcterms:W3CDTF">2020-12-25T03:44:47Z</dcterms:modified>
</cp:coreProperties>
</file>