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8" r:id="rId2"/>
    <p:sldId id="285" r:id="rId3"/>
    <p:sldId id="282" r:id="rId4"/>
    <p:sldId id="262" r:id="rId5"/>
    <p:sldId id="263"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57" r:id="rId20"/>
    <p:sldId id="286" r:id="rId21"/>
    <p:sldId id="260"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1452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6293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8332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45544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5634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4977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4376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9605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1828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3550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25-Dec-20</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6092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25-Dec-20</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9341530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33" r:id="rId6"/>
    <p:sldLayoutId id="2147483729" r:id="rId7"/>
    <p:sldLayoutId id="2147483730" r:id="rId8"/>
    <p:sldLayoutId id="2147483731" r:id="rId9"/>
    <p:sldLayoutId id="2147483732" r:id="rId10"/>
    <p:sldLayoutId id="2147483734"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3BEC58-6824-4E2F-AB60-25E441BA7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17" y="76200"/>
            <a:ext cx="9554818" cy="6679888"/>
          </a:xfrm>
          <a:prstGeom prst="rect">
            <a:avLst/>
          </a:prstGeom>
        </p:spPr>
      </p:pic>
      <p:sp>
        <p:nvSpPr>
          <p:cNvPr id="8" name="TextBox 7">
            <a:extLst>
              <a:ext uri="{FF2B5EF4-FFF2-40B4-BE49-F238E27FC236}">
                <a16:creationId xmlns:a16="http://schemas.microsoft.com/office/drawing/2014/main" id="{5C973B97-4C6B-46AE-B88A-A9D5D32536CE}"/>
              </a:ext>
            </a:extLst>
          </p:cNvPr>
          <p:cNvSpPr txBox="1"/>
          <p:nvPr/>
        </p:nvSpPr>
        <p:spPr>
          <a:xfrm>
            <a:off x="6440557" y="1417978"/>
            <a:ext cx="1225015" cy="707886"/>
          </a:xfrm>
          <a:prstGeom prst="rect">
            <a:avLst/>
          </a:prstGeom>
          <a:solidFill>
            <a:srgbClr val="FFFF00"/>
          </a:solidFill>
        </p:spPr>
        <p:txBody>
          <a:bodyPr wrap="none" rtlCol="0">
            <a:spAutoFit/>
          </a:bodyPr>
          <a:lstStyle/>
          <a:p>
            <a:r>
              <a:rPr lang="bn-IN" sz="4000" dirty="0">
                <a:latin typeface="NikoshBAN" panose="02000000000000000000" pitchFamily="2" charset="0"/>
                <a:cs typeface="NikoshBAN" panose="02000000000000000000" pitchFamily="2" charset="0"/>
              </a:rPr>
              <a:t>স্বাগত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3223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742122"/>
            <a:ext cx="10614991" cy="5038556"/>
          </a:xfrm>
          <a:prstGeom prst="rect">
            <a:avLst/>
          </a:prstGeom>
          <a:solidFill>
            <a:schemeClr val="accent1">
              <a:lumMod val="20000"/>
              <a:lumOff val="80000"/>
            </a:schemeClr>
          </a:solidFill>
        </p:spPr>
        <p:txBody>
          <a:bodyPr wrap="square" rtlCol="0">
            <a:spAutoFit/>
          </a:bodyPr>
          <a:lstStyle/>
          <a:p>
            <a:r>
              <a:rPr lang="bn-BD" sz="3600" dirty="0">
                <a:latin typeface="NikoshBAN" panose="02000000000000000000" pitchFamily="2" charset="0"/>
                <a:cs typeface="NikoshBAN" panose="02000000000000000000" pitchFamily="2" charset="0"/>
              </a:rPr>
              <a:t>৩। বিভক্ত উপজাতিগুলোর ব্যক্তর্থের যোগফল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বিভাজ্য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জাতিটির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ব্যক্তর্থের</a:t>
            </a:r>
            <a:r>
              <a:rPr lang="bn-BD" sz="3600" dirty="0">
                <a:latin typeface="NikoshBAN" panose="02000000000000000000" pitchFamily="2" charset="0"/>
                <a:cs typeface="NikoshBAN" panose="02000000000000000000" pitchFamily="2" charset="0"/>
              </a:rPr>
              <a:t> সমান হতে হবে।কম বা বেশি হতে পারবে না।</a:t>
            </a:r>
          </a:p>
          <a:p>
            <a:endParaRPr lang="bn-BD" sz="3600" dirty="0">
              <a:latin typeface="NikoshBAN" panose="02000000000000000000" pitchFamily="2" charset="0"/>
              <a:cs typeface="NikoshBAN" panose="02000000000000000000" pitchFamily="2" charset="0"/>
            </a:endParaRPr>
          </a:p>
          <a:p>
            <a:r>
              <a:rPr lang="bn-BD" sz="3600" dirty="0">
                <a:latin typeface="NikoshBAN" panose="02000000000000000000" pitchFamily="2" charset="0"/>
                <a:cs typeface="NikoshBAN" panose="02000000000000000000" pitchFamily="2" charset="0"/>
              </a:rPr>
              <a:t>এই নিয়ম লংঘন করলে দু’ধরণের অনুপপত্তি ঘটে-----</a:t>
            </a:r>
          </a:p>
          <a:p>
            <a:r>
              <a:rPr lang="bn-BD" sz="3600" dirty="0">
                <a:latin typeface="NikoshBAN" panose="02000000000000000000" pitchFamily="2" charset="0"/>
                <a:cs typeface="NikoshBAN" panose="02000000000000000000" pitchFamily="2" charset="0"/>
              </a:rPr>
              <a:t>                        </a:t>
            </a:r>
          </a:p>
          <a:p>
            <a:r>
              <a:rPr lang="bn-BD" sz="3600" b="1" dirty="0">
                <a:solidFill>
                  <a:schemeClr val="accent6">
                    <a:lumMod val="50000"/>
                  </a:schemeClr>
                </a:solidFill>
                <a:latin typeface="NikoshBAN" panose="02000000000000000000" pitchFamily="2" charset="0"/>
                <a:cs typeface="NikoshBAN" panose="02000000000000000000" pitchFamily="2" charset="0"/>
              </a:rPr>
              <a:t>                   ক) অব্যাপক বিভাগ অনুপপত্তি </a:t>
            </a:r>
          </a:p>
          <a:p>
            <a:r>
              <a:rPr lang="bn-BD" sz="3600" b="1" dirty="0">
                <a:solidFill>
                  <a:schemeClr val="accent6">
                    <a:lumMod val="50000"/>
                  </a:schemeClr>
                </a:solidFill>
                <a:latin typeface="NikoshBAN" panose="02000000000000000000" pitchFamily="2" charset="0"/>
                <a:cs typeface="NikoshBAN" panose="02000000000000000000" pitchFamily="2" charset="0"/>
              </a:rPr>
              <a:t>                   খ) অতিব্যাপক বিভাগ অনুপপত্তি</a:t>
            </a:r>
          </a:p>
          <a:p>
            <a:endParaRPr lang="bn-BD" sz="3600" dirty="0">
              <a:latin typeface="NikoshBAN" panose="02000000000000000000" pitchFamily="2" charset="0"/>
              <a:cs typeface="NikoshBAN" panose="02000000000000000000" pitchFamily="2" charset="0"/>
            </a:endParaRPr>
          </a:p>
          <a:p>
            <a:r>
              <a:rPr lang="bn-BD"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003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811" y="718934"/>
            <a:ext cx="5551520" cy="830997"/>
          </a:xfrm>
          <a:prstGeom prst="rect">
            <a:avLst/>
          </a:prstGeom>
          <a:solidFill>
            <a:schemeClr val="accent3">
              <a:lumMod val="60000"/>
              <a:lumOff val="40000"/>
            </a:schemeClr>
          </a:solidFill>
        </p:spPr>
        <p:txBody>
          <a:bodyPr wrap="none" rtlCol="0">
            <a:spAutoFit/>
          </a:bodyPr>
          <a:lstStyle/>
          <a:p>
            <a:r>
              <a:rPr lang="bn-BD" sz="4800" b="1" u="sng" dirty="0">
                <a:latin typeface="NikoshBAN" panose="02000000000000000000" pitchFamily="2" charset="0"/>
                <a:cs typeface="NikoshBAN" panose="02000000000000000000" pitchFamily="2" charset="0"/>
              </a:rPr>
              <a:t>অব্যাপক বিভাগ</a:t>
            </a:r>
            <a:r>
              <a:rPr lang="en-US" sz="4800" b="1" u="sng" dirty="0">
                <a:latin typeface="NikoshBAN" panose="02000000000000000000" pitchFamily="2" charset="0"/>
                <a:cs typeface="NikoshBAN" panose="02000000000000000000" pitchFamily="2" charset="0"/>
              </a:rPr>
              <a:t> </a:t>
            </a:r>
            <a:r>
              <a:rPr lang="en-US" sz="4800" b="1" u="sng" dirty="0" err="1">
                <a:latin typeface="NikoshBAN" panose="02000000000000000000" pitchFamily="2" charset="0"/>
                <a:cs typeface="NikoshBAN" panose="02000000000000000000" pitchFamily="2" charset="0"/>
              </a:rPr>
              <a:t>অনুপপত্তিঃ</a:t>
            </a:r>
            <a:r>
              <a:rPr lang="en-US" sz="4800" b="1" u="sng" dirty="0">
                <a:latin typeface="NikoshBAN" panose="02000000000000000000" pitchFamily="2" charset="0"/>
                <a:cs typeface="NikoshBAN" panose="02000000000000000000" pitchFamily="2" charset="0"/>
              </a:rPr>
              <a:t> </a:t>
            </a:r>
            <a:r>
              <a:rPr lang="bn-BD" sz="4800" b="1" u="sng" dirty="0">
                <a:latin typeface="NikoshBAN" panose="02000000000000000000" pitchFamily="2" charset="0"/>
                <a:cs typeface="NikoshBAN" panose="02000000000000000000" pitchFamily="2" charset="0"/>
              </a:rPr>
              <a:t> </a:t>
            </a:r>
            <a:endParaRPr lang="en-US" sz="4800" b="1" u="sng" dirty="0">
              <a:latin typeface="NikoshBAN" panose="02000000000000000000" pitchFamily="2" charset="0"/>
              <a:cs typeface="NikoshBAN" panose="02000000000000000000" pitchFamily="2" charset="0"/>
            </a:endParaRPr>
          </a:p>
        </p:txBody>
      </p:sp>
      <p:sp>
        <p:nvSpPr>
          <p:cNvPr id="3" name="TextBox 2"/>
          <p:cNvSpPr txBox="1"/>
          <p:nvPr/>
        </p:nvSpPr>
        <p:spPr>
          <a:xfrm>
            <a:off x="357811" y="1749286"/>
            <a:ext cx="10522224" cy="3108543"/>
          </a:xfrm>
          <a:prstGeom prst="rect">
            <a:avLst/>
          </a:prstGeom>
          <a:solidFill>
            <a:schemeClr val="accent1">
              <a:lumMod val="20000"/>
              <a:lumOff val="80000"/>
            </a:schemeClr>
          </a:solidFill>
        </p:spPr>
        <p:txBody>
          <a:bodyPr wrap="square" rtlCol="0">
            <a:spAutoFit/>
          </a:bodyPr>
          <a:lstStyle/>
          <a:p>
            <a:r>
              <a:rPr lang="bn-BD" sz="3200" dirty="0">
                <a:latin typeface="NikoshBAN" panose="02000000000000000000" pitchFamily="2" charset="0"/>
                <a:cs typeface="NikoshBAN" panose="02000000000000000000" pitchFamily="2" charset="0"/>
              </a:rPr>
              <a:t>যৌক্তিক বিভাগে বিভক্ত উপজাতিগুলোর ব্যক্তর্থ যদি বিভাজ্য জাতিটির ব্যক্তর্থের চেয়ে কম হয় তবে </a:t>
            </a:r>
            <a:r>
              <a:rPr lang="bn-BD" sz="3200" dirty="0">
                <a:solidFill>
                  <a:schemeClr val="accent6">
                    <a:lumMod val="75000"/>
                  </a:schemeClr>
                </a:solidFill>
                <a:latin typeface="NikoshBAN" panose="02000000000000000000" pitchFamily="2" charset="0"/>
                <a:cs typeface="NikoshBAN" panose="02000000000000000000" pitchFamily="2" charset="0"/>
              </a:rPr>
              <a:t>অব্যাপক বিভাগ অনুপপত্তি </a:t>
            </a:r>
            <a:r>
              <a:rPr lang="bn-BD" sz="3200" dirty="0">
                <a:latin typeface="NikoshBAN" panose="02000000000000000000" pitchFamily="2" charset="0"/>
                <a:cs typeface="NikoshBAN" panose="02000000000000000000" pitchFamily="2" charset="0"/>
              </a:rPr>
              <a:t>ঘটবে। যেমন-  আমরা জানি,</a:t>
            </a:r>
            <a:r>
              <a:rPr lang="bn-BD" sz="3600" b="1" dirty="0">
                <a:solidFill>
                  <a:schemeClr val="accent6">
                    <a:lumMod val="75000"/>
                  </a:schemeClr>
                </a:solidFill>
                <a:latin typeface="NikoshBAN" panose="02000000000000000000" pitchFamily="2" charset="0"/>
                <a:cs typeface="NikoshBAN" panose="02000000000000000000" pitchFamily="2" charset="0"/>
              </a:rPr>
              <a:t>পদার্থ</a:t>
            </a:r>
            <a:r>
              <a:rPr lang="bn-BD" sz="3200" dirty="0">
                <a:latin typeface="NikoshBAN" panose="02000000000000000000" pitchFamily="2" charset="0"/>
                <a:cs typeface="NikoshBAN" panose="02000000000000000000" pitchFamily="2" charset="0"/>
              </a:rPr>
              <a:t> তিন </a:t>
            </a:r>
          </a:p>
          <a:p>
            <a:r>
              <a:rPr lang="bn-BD" sz="3200" dirty="0">
                <a:latin typeface="NikoshBAN" panose="02000000000000000000" pitchFamily="2" charset="0"/>
                <a:cs typeface="NikoshBAN" panose="02000000000000000000" pitchFamily="2" charset="0"/>
              </a:rPr>
              <a:t>ধর</a:t>
            </a:r>
            <a:r>
              <a:rPr lang="bn-IN" sz="3200" dirty="0">
                <a:latin typeface="NikoshBAN" panose="02000000000000000000" pitchFamily="2" charset="0"/>
                <a:cs typeface="NikoshBAN" panose="02000000000000000000" pitchFamily="2" charset="0"/>
              </a:rPr>
              <a:t>নের </a:t>
            </a:r>
            <a:r>
              <a:rPr lang="bn-BD" sz="3200" dirty="0">
                <a:latin typeface="NikoshBAN" panose="02000000000000000000" pitchFamily="2" charset="0"/>
                <a:cs typeface="NikoshBAN" panose="02000000000000000000" pitchFamily="2" charset="0"/>
              </a:rPr>
              <a:t> হতে পারে।যথা- কঠিন,তরল ও বায়বীয়। কিন্তু পদার্থকে যদি শুধু  কঠিন ও তরল পদার্থে বিভক্ত করা হয় তাহলে বিভাগটি যৌক্তিক হবে না। কারণ,এতে বায়বীয়</a:t>
            </a:r>
          </a:p>
          <a:p>
            <a:r>
              <a:rPr lang="bn-BD" sz="3200" dirty="0">
                <a:latin typeface="NikoshBAN" panose="02000000000000000000" pitchFamily="2" charset="0"/>
                <a:cs typeface="NikoshBAN" panose="02000000000000000000" pitchFamily="2" charset="0"/>
              </a:rPr>
              <a:t>পদার্থ বাদ পড়ে গেছে।ফলে পদার্থের মোট ব্যক্তর্থ কমে গেছে। </a:t>
            </a:r>
          </a:p>
          <a:p>
            <a:endParaRPr lang="en-US" sz="3200" dirty="0">
              <a:solidFill>
                <a:srgbClr val="A5242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984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54154"/>
            <a:ext cx="4935967" cy="707886"/>
          </a:xfrm>
          <a:prstGeom prst="rect">
            <a:avLst/>
          </a:prstGeom>
          <a:solidFill>
            <a:schemeClr val="accent3">
              <a:lumMod val="40000"/>
              <a:lumOff val="60000"/>
            </a:schemeClr>
          </a:solidFill>
        </p:spPr>
        <p:txBody>
          <a:bodyPr wrap="none" rtlCol="0">
            <a:spAutoFit/>
          </a:bodyPr>
          <a:lstStyle/>
          <a:p>
            <a:r>
              <a:rPr lang="bn-BD" sz="4000" b="1" dirty="0">
                <a:latin typeface="NikoshBAN" panose="02000000000000000000" pitchFamily="2" charset="0"/>
                <a:cs typeface="NikoshBAN" panose="02000000000000000000" pitchFamily="2" charset="0"/>
              </a:rPr>
              <a:t>অতিব্যাপক বিভাগ</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অনুপপত্তিঃ</a:t>
            </a:r>
            <a:r>
              <a:rPr lang="en-US" sz="4000" b="1" dirty="0">
                <a:latin typeface="NikoshBAN" panose="02000000000000000000" pitchFamily="2" charset="0"/>
                <a:cs typeface="NikoshBAN" panose="02000000000000000000" pitchFamily="2" charset="0"/>
              </a:rPr>
              <a:t> </a:t>
            </a:r>
          </a:p>
        </p:txBody>
      </p:sp>
      <p:sp>
        <p:nvSpPr>
          <p:cNvPr id="3" name="TextBox 2"/>
          <p:cNvSpPr txBox="1"/>
          <p:nvPr/>
        </p:nvSpPr>
        <p:spPr>
          <a:xfrm>
            <a:off x="152400" y="1921565"/>
            <a:ext cx="10820399" cy="2677656"/>
          </a:xfrm>
          <a:prstGeom prst="rect">
            <a:avLst/>
          </a:prstGeom>
          <a:solidFill>
            <a:schemeClr val="accent1">
              <a:lumMod val="20000"/>
              <a:lumOff val="80000"/>
            </a:schemeClr>
          </a:solidFill>
        </p:spPr>
        <p:txBody>
          <a:bodyPr wrap="square" rtlCol="0">
            <a:spAutoFit/>
          </a:bodyPr>
          <a:lstStyle/>
          <a:p>
            <a:r>
              <a:rPr lang="bn-BD" sz="3200" dirty="0">
                <a:latin typeface="NikoshBAN" panose="02000000000000000000" pitchFamily="2" charset="0"/>
                <a:cs typeface="NikoshBAN" panose="02000000000000000000" pitchFamily="2" charset="0"/>
              </a:rPr>
              <a:t>যৌক্তিক বিভাগে বিভক্ত উপজাতিগুলোর যোগফল যদি বিভাজ্য পদটির ব্যক্তর্থের চাইতে বেশী হয় তবে </a:t>
            </a:r>
            <a:r>
              <a:rPr lang="bn-BD" sz="3200" dirty="0">
                <a:solidFill>
                  <a:schemeClr val="accent6">
                    <a:lumMod val="75000"/>
                  </a:schemeClr>
                </a:solidFill>
                <a:latin typeface="NikoshBAN" panose="02000000000000000000" pitchFamily="2" charset="0"/>
                <a:cs typeface="NikoshBAN" panose="02000000000000000000" pitchFamily="2" charset="0"/>
              </a:rPr>
              <a:t>অতিব্যাপক বিভাগ </a:t>
            </a:r>
            <a:r>
              <a:rPr lang="bn-BD" sz="3200" dirty="0">
                <a:latin typeface="NikoshBAN" panose="02000000000000000000" pitchFamily="2" charset="0"/>
                <a:cs typeface="NikoshBAN" panose="02000000000000000000" pitchFamily="2" charset="0"/>
              </a:rPr>
              <a:t>অনুপপত্তি ঘটবে। যেমন- </a:t>
            </a:r>
            <a:r>
              <a:rPr lang="bn-BD" sz="4000" b="1" dirty="0">
                <a:solidFill>
                  <a:schemeClr val="accent6">
                    <a:lumMod val="75000"/>
                  </a:schemeClr>
                </a:solidFill>
                <a:latin typeface="NikoshBAN" panose="02000000000000000000" pitchFamily="2" charset="0"/>
                <a:cs typeface="NikoshBAN" panose="02000000000000000000" pitchFamily="2" charset="0"/>
              </a:rPr>
              <a:t>মানুষ</a:t>
            </a:r>
            <a:r>
              <a:rPr lang="bn-BD" sz="3200" dirty="0">
                <a:latin typeface="NikoshBAN" panose="02000000000000000000" pitchFamily="2" charset="0"/>
                <a:cs typeface="NikoshBAN" panose="02000000000000000000" pitchFamily="2" charset="0"/>
              </a:rPr>
              <a:t> কে যদি শিক্ষিত মানুষ + অশিক্ষিত মানুষ + বন মানুষ এ বিভক্ত করি তাহলে এদের পরিমাণ বিভাজ্য পদ মানুষ এর পরিমাণের চাইতে বেশী হবে। কারণ বন মানুষ মানুষ হিসেবে গণ্য হয় না। তখন বিভাগে অতিব্যাপক বিভাগ অনুপপত্তি ঘটবে।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799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791" y="228600"/>
            <a:ext cx="10668000" cy="2062103"/>
          </a:xfrm>
          <a:prstGeom prst="rect">
            <a:avLst/>
          </a:prstGeom>
          <a:solidFill>
            <a:schemeClr val="accent1">
              <a:lumMod val="20000"/>
              <a:lumOff val="80000"/>
            </a:schemeClr>
          </a:solidFill>
        </p:spPr>
        <p:txBody>
          <a:bodyPr wrap="square" rtlCol="0">
            <a:spAutoFit/>
          </a:bodyPr>
          <a:lstStyle/>
          <a:p>
            <a:r>
              <a:rPr lang="en-US" sz="3200" dirty="0">
                <a:latin typeface="NikoshBAN" panose="02000000000000000000" pitchFamily="2" charset="0"/>
                <a:cs typeface="NikoshBAN" panose="02000000000000000000" pitchFamily="2" charset="0"/>
              </a:rPr>
              <a:t>৪। </a:t>
            </a:r>
            <a:r>
              <a:rPr lang="en-US" sz="3200" dirty="0" err="1">
                <a:latin typeface="NikoshBAN" panose="02000000000000000000" pitchFamily="2" charset="0"/>
                <a:cs typeface="NikoshBAN" panose="02000000000000000000" pitchFamily="2" charset="0"/>
              </a:rPr>
              <a:t>যৌক্তিক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বিভাগে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বিভক্ত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উপজাতিগুলোকে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পরস্পর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বিচ্ছিন্ন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a:t>
            </a:r>
          </a:p>
          <a:p>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কিন্তু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নিয়ম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লংঘন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করলে</a:t>
            </a:r>
            <a:r>
              <a:rPr lang="en-US" sz="3200" dirty="0">
                <a:latin typeface="NikoshBAN" panose="02000000000000000000" pitchFamily="2" charset="0"/>
                <a:cs typeface="NikoshBAN" panose="02000000000000000000" pitchFamily="2" charset="0"/>
              </a:rPr>
              <a:t> </a:t>
            </a:r>
            <a:r>
              <a:rPr lang="en-US" sz="3200" b="1" dirty="0" err="1">
                <a:solidFill>
                  <a:schemeClr val="accent6">
                    <a:lumMod val="75000"/>
                  </a:schemeClr>
                </a:solidFill>
                <a:latin typeface="NikoshBAN" panose="02000000000000000000" pitchFamily="2" charset="0"/>
                <a:cs typeface="NikoshBAN" panose="02000000000000000000" pitchFamily="2" charset="0"/>
              </a:rPr>
              <a:t>পরস্পরাংগী</a:t>
            </a:r>
            <a:r>
              <a:rPr lang="en-US" sz="3200" b="1" dirty="0">
                <a:solidFill>
                  <a:schemeClr val="accent6">
                    <a:lumMod val="75000"/>
                  </a:schemeClr>
                </a:solidFill>
                <a:latin typeface="NikoshBAN" panose="02000000000000000000" pitchFamily="2" charset="0"/>
                <a:cs typeface="NikoshBAN" panose="02000000000000000000" pitchFamily="2" charset="0"/>
              </a:rPr>
              <a:t> </a:t>
            </a:r>
            <a:r>
              <a:rPr lang="en-US" sz="3200" b="1" dirty="0" err="1">
                <a:solidFill>
                  <a:schemeClr val="accent6">
                    <a:lumMod val="75000"/>
                  </a:schemeClr>
                </a:solidFill>
                <a:latin typeface="NikoshBAN" panose="02000000000000000000" pitchFamily="2" charset="0"/>
                <a:cs typeface="NikoshBAN" panose="02000000000000000000" pitchFamily="2" charset="0"/>
              </a:rPr>
              <a:t>বিভাগ</a:t>
            </a:r>
            <a:r>
              <a:rPr lang="en-US" sz="3200" b="1" dirty="0">
                <a:solidFill>
                  <a:schemeClr val="accent6">
                    <a:lumMod val="75000"/>
                  </a:schemeClr>
                </a:solidFill>
                <a:latin typeface="NikoshBAN" panose="02000000000000000000" pitchFamily="2" charset="0"/>
                <a:cs typeface="NikoshBAN" panose="02000000000000000000" pitchFamily="2" charset="0"/>
              </a:rPr>
              <a:t> </a:t>
            </a:r>
            <a:r>
              <a:rPr lang="en-US" sz="3200" b="1" dirty="0" err="1">
                <a:solidFill>
                  <a:schemeClr val="accent6">
                    <a:lumMod val="75000"/>
                  </a:schemeClr>
                </a:solidFill>
                <a:latin typeface="NikoshBAN" panose="02000000000000000000" pitchFamily="2" charset="0"/>
                <a:cs typeface="NikoshBAN" panose="02000000000000000000" pitchFamily="2" charset="0"/>
              </a:rPr>
              <a:t>অনুপপত্তি</a:t>
            </a:r>
            <a:r>
              <a:rPr lang="en-US" sz="3200" b="1" dirty="0">
                <a:solidFill>
                  <a:schemeClr val="accent6">
                    <a:lumMod val="75000"/>
                  </a:schemeClr>
                </a:solidFill>
                <a:latin typeface="NikoshBAN" panose="02000000000000000000" pitchFamily="2" charset="0"/>
                <a:cs typeface="NikoshBAN" panose="02000000000000000000" pitchFamily="2" charset="0"/>
              </a:rPr>
              <a:t> </a:t>
            </a:r>
            <a:r>
              <a:rPr lang="en-US" sz="3200" b="1" dirty="0" err="1">
                <a:solidFill>
                  <a:schemeClr val="accent6">
                    <a:lumMod val="75000"/>
                  </a:schemeClr>
                </a:solidFill>
                <a:latin typeface="NikoshBAN" panose="02000000000000000000" pitchFamily="2" charset="0"/>
                <a:cs typeface="NikoshBAN" panose="02000000000000000000" pitchFamily="2" charset="0"/>
              </a:rPr>
              <a:t>বা</a:t>
            </a:r>
            <a:r>
              <a:rPr lang="en-US" sz="3200" b="1" dirty="0">
                <a:solidFill>
                  <a:schemeClr val="accent6">
                    <a:lumMod val="75000"/>
                  </a:schemeClr>
                </a:solidFill>
                <a:latin typeface="NikoshBAN" panose="02000000000000000000" pitchFamily="2" charset="0"/>
                <a:cs typeface="NikoshBAN" panose="02000000000000000000" pitchFamily="2" charset="0"/>
              </a:rPr>
              <a:t> </a:t>
            </a:r>
            <a:r>
              <a:rPr lang="en-US" sz="3200" b="1" dirty="0" err="1">
                <a:solidFill>
                  <a:schemeClr val="accent6">
                    <a:lumMod val="75000"/>
                  </a:schemeClr>
                </a:solidFill>
                <a:latin typeface="NikoshBAN" panose="02000000000000000000" pitchFamily="2" charset="0"/>
                <a:cs typeface="NikoshBAN" panose="02000000000000000000" pitchFamily="2" charset="0"/>
              </a:rPr>
              <a:t>সংকর</a:t>
            </a:r>
            <a:r>
              <a:rPr lang="en-US" sz="3200" b="1" dirty="0">
                <a:solidFill>
                  <a:schemeClr val="accent6">
                    <a:lumMod val="75000"/>
                  </a:schemeClr>
                </a:solidFill>
                <a:latin typeface="NikoshBAN" panose="02000000000000000000" pitchFamily="2" charset="0"/>
                <a:cs typeface="NikoshBAN" panose="02000000000000000000" pitchFamily="2" charset="0"/>
              </a:rPr>
              <a:t> </a:t>
            </a:r>
            <a:r>
              <a:rPr lang="en-US" sz="3200" b="1" dirty="0" err="1">
                <a:solidFill>
                  <a:schemeClr val="accent6">
                    <a:lumMod val="75000"/>
                  </a:schemeClr>
                </a:solidFill>
                <a:latin typeface="NikoshBAN" panose="02000000000000000000" pitchFamily="2" charset="0"/>
                <a:cs typeface="NikoshBAN" panose="02000000000000000000" pitchFamily="2" charset="0"/>
              </a:rPr>
              <a:t>বিভাগ</a:t>
            </a:r>
            <a:r>
              <a:rPr lang="en-US" sz="3200" b="1" dirty="0">
                <a:solidFill>
                  <a:schemeClr val="accent6">
                    <a:lumMod val="75000"/>
                  </a:schemeClr>
                </a:solidFill>
                <a:latin typeface="NikoshBAN" panose="02000000000000000000" pitchFamily="2" charset="0"/>
                <a:cs typeface="NikoshBAN" panose="02000000000000000000" pitchFamily="2" charset="0"/>
              </a:rPr>
              <a:t> </a:t>
            </a:r>
            <a:r>
              <a:rPr lang="en-US" sz="3200" b="1" dirty="0" err="1">
                <a:solidFill>
                  <a:schemeClr val="accent6">
                    <a:lumMod val="75000"/>
                  </a:schemeClr>
                </a:solidFill>
                <a:latin typeface="NikoshBAN" panose="02000000000000000000" pitchFamily="2" charset="0"/>
                <a:cs typeface="NikoshBAN" panose="02000000000000000000" pitchFamily="2" charset="0"/>
              </a:rPr>
              <a:t>অনুপপত্তি</a:t>
            </a:r>
            <a:r>
              <a:rPr lang="en-US" sz="3200" b="1" dirty="0">
                <a:solidFill>
                  <a:schemeClr val="accent6">
                    <a:lumMod val="75000"/>
                  </a:schemeClr>
                </a:solidFill>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a:t>
            </a:r>
            <a:r>
              <a:rPr lang="en-US" sz="3200" dirty="0">
                <a:latin typeface="NikoshBAN" panose="02000000000000000000" pitchFamily="2" charset="0"/>
                <a:cs typeface="NikoshBAN" panose="02000000000000000000" pitchFamily="2" charset="0"/>
              </a:rPr>
              <a:t>। </a:t>
            </a:r>
          </a:p>
        </p:txBody>
      </p:sp>
      <p:sp>
        <p:nvSpPr>
          <p:cNvPr id="3" name="TextBox 2"/>
          <p:cNvSpPr txBox="1"/>
          <p:nvPr/>
        </p:nvSpPr>
        <p:spPr>
          <a:xfrm>
            <a:off x="251792" y="2637180"/>
            <a:ext cx="4740410" cy="646331"/>
          </a:xfrm>
          <a:prstGeom prst="rect">
            <a:avLst/>
          </a:prstGeom>
          <a:solidFill>
            <a:schemeClr val="accent3">
              <a:lumMod val="40000"/>
              <a:lumOff val="60000"/>
            </a:schemeClr>
          </a:solidFill>
        </p:spPr>
        <p:txBody>
          <a:bodyPr wrap="square" rtlCol="0">
            <a:spAutoFit/>
          </a:bodyPr>
          <a:lstStyle/>
          <a:p>
            <a:r>
              <a:rPr lang="bn-BD" sz="3600" dirty="0">
                <a:latin typeface="NikoshBAN" panose="02000000000000000000" pitchFamily="2" charset="0"/>
                <a:cs typeface="NikoshBAN" panose="02000000000000000000" pitchFamily="2" charset="0"/>
              </a:rPr>
              <a:t>পরস্পরাংগী বিভাগ অনুপপত্তি </a:t>
            </a:r>
            <a:r>
              <a:rPr lang="bn-BD" sz="3600" dirty="0">
                <a:solidFill>
                  <a:schemeClr val="accent6">
                    <a:lumMod val="75000"/>
                  </a:schemeClr>
                </a:solidFill>
                <a:latin typeface="NikoshBAN" panose="02000000000000000000" pitchFamily="2" charset="0"/>
                <a:cs typeface="NikoshBAN" panose="02000000000000000000" pitchFamily="2" charset="0"/>
              </a:rPr>
              <a:t>: </a:t>
            </a:r>
            <a:endParaRPr lang="en-US" sz="3600" dirty="0">
              <a:solidFill>
                <a:schemeClr val="accent6">
                  <a:lumMod val="75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251791" y="3429000"/>
            <a:ext cx="10667999" cy="3170099"/>
          </a:xfrm>
          <a:prstGeom prst="rect">
            <a:avLst/>
          </a:prstGeom>
          <a:solidFill>
            <a:schemeClr val="accent1">
              <a:lumMod val="20000"/>
              <a:lumOff val="80000"/>
            </a:schemeClr>
          </a:solidFill>
        </p:spPr>
        <p:txBody>
          <a:bodyPr wrap="square" rtlCol="0">
            <a:spAutoFit/>
          </a:bodyPr>
          <a:lstStyle/>
          <a:p>
            <a:r>
              <a:rPr lang="en-US" sz="3200" dirty="0" err="1">
                <a:latin typeface="NikoshBAN" panose="02000000000000000000" pitchFamily="2" charset="0"/>
                <a:cs typeface="NikoshBAN" panose="02000000000000000000" pitchFamily="2" charset="0"/>
              </a:rPr>
              <a:t>যৌক্তিক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বিভাগে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বিভক্ত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উপজাতিগুলো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পরস্পর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আলাদা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অপরের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বিভাগে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অনুপপত্তি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ঘটে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তাকে</a:t>
            </a:r>
            <a:r>
              <a:rPr lang="en-US" sz="3200" dirty="0">
                <a:latin typeface="NikoshBAN" panose="02000000000000000000" pitchFamily="2" charset="0"/>
                <a:cs typeface="NikoshBAN" panose="02000000000000000000" pitchFamily="2" charset="0"/>
              </a:rPr>
              <a:t> </a:t>
            </a:r>
            <a:r>
              <a:rPr lang="en-US" sz="3200" b="1" dirty="0" err="1">
                <a:solidFill>
                  <a:schemeClr val="accent6">
                    <a:lumMod val="75000"/>
                  </a:schemeClr>
                </a:solidFill>
                <a:latin typeface="NikoshBAN" panose="02000000000000000000" pitchFamily="2" charset="0"/>
                <a:cs typeface="NikoshBAN" panose="02000000000000000000" pitchFamily="2" charset="0"/>
              </a:rPr>
              <a:t>পরস্পরাংগী</a:t>
            </a:r>
            <a:r>
              <a:rPr lang="en-US" sz="3200" b="1" dirty="0">
                <a:solidFill>
                  <a:schemeClr val="accent6">
                    <a:lumMod val="75000"/>
                  </a:schemeClr>
                </a:solidFill>
                <a:latin typeface="NikoshBAN" panose="02000000000000000000" pitchFamily="2" charset="0"/>
                <a:cs typeface="NikoshBAN" panose="02000000000000000000" pitchFamily="2" charset="0"/>
              </a:rPr>
              <a:t> </a:t>
            </a:r>
            <a:r>
              <a:rPr lang="en-US" sz="3200" b="1" dirty="0" err="1">
                <a:solidFill>
                  <a:schemeClr val="accent6">
                    <a:lumMod val="75000"/>
                  </a:schemeClr>
                </a:solidFill>
                <a:latin typeface="NikoshBAN" panose="02000000000000000000" pitchFamily="2" charset="0"/>
                <a:cs typeface="NikoshBAN" panose="02000000000000000000" pitchFamily="2" charset="0"/>
              </a:rPr>
              <a:t>বিভাগ</a:t>
            </a:r>
            <a:r>
              <a:rPr lang="en-US" sz="3200" b="1" dirty="0">
                <a:solidFill>
                  <a:schemeClr val="accent6">
                    <a:lumMod val="75000"/>
                  </a:schemeClr>
                </a:solidFill>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অনুপপত্তি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বলে।যেমন-</a:t>
            </a:r>
            <a:r>
              <a:rPr lang="en-US" sz="4000" b="1" dirty="0" err="1">
                <a:solidFill>
                  <a:schemeClr val="accent6">
                    <a:lumMod val="75000"/>
                  </a:schemeClr>
                </a:solidFill>
                <a:latin typeface="NikoshBAN" panose="02000000000000000000" pitchFamily="2" charset="0"/>
                <a:cs typeface="NikoshBAN" panose="02000000000000000000" pitchFamily="2" charset="0"/>
              </a:rPr>
              <a:t>মানুষকে</a:t>
            </a:r>
            <a:r>
              <a:rPr lang="en-US" sz="3200" dirty="0">
                <a:latin typeface="NikoshBAN" panose="02000000000000000000" pitchFamily="2" charset="0"/>
                <a:cs typeface="NikoshBAN" panose="02000000000000000000" pitchFamily="2" charset="0"/>
              </a:rPr>
              <a:t> সৎ,</a:t>
            </a:r>
            <a:r>
              <a:rPr lang="en-US" sz="3200" dirty="0" err="1">
                <a:latin typeface="NikoshBAN" panose="02000000000000000000" pitchFamily="2" charset="0"/>
                <a:cs typeface="NikoshBAN" panose="02000000000000000000" pitchFamily="2" charset="0"/>
              </a:rPr>
              <a:t>শিক্ষিত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তিনভাগে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অপরের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আলাদা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না।কারণ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সৎ </a:t>
            </a:r>
            <a:r>
              <a:rPr lang="en-US" sz="3200" dirty="0" err="1">
                <a:latin typeface="NikoshBAN" panose="02000000000000000000" pitchFamily="2" charset="0"/>
                <a:cs typeface="NikoshBAN" panose="02000000000000000000" pitchFamily="2" charset="0"/>
              </a:rPr>
              <a:t>মানুষ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শিক্ষিতও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বিদ্বানও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শিক্ষিত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সৎও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বিদ্বানও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56216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817" y="768626"/>
            <a:ext cx="10548731" cy="4524315"/>
          </a:xfrm>
          <a:prstGeom prst="rect">
            <a:avLst/>
          </a:prstGeom>
          <a:solidFill>
            <a:schemeClr val="accent3">
              <a:lumMod val="20000"/>
              <a:lumOff val="80000"/>
            </a:schemeClr>
          </a:solidFill>
        </p:spPr>
        <p:txBody>
          <a:bodyPr wrap="square" rtlCol="0">
            <a:spAutoFit/>
          </a:bodyPr>
          <a:lstStyle/>
          <a:p>
            <a:r>
              <a:rPr lang="en-US" sz="3600" dirty="0">
                <a:latin typeface="NikoshBAN" panose="02000000000000000000" pitchFamily="2" charset="0"/>
                <a:cs typeface="NikoshBAN" panose="02000000000000000000" pitchFamily="2" charset="0"/>
              </a:rPr>
              <a:t>৫। </a:t>
            </a:r>
            <a:r>
              <a:rPr lang="en-US" sz="3600" dirty="0" err="1">
                <a:latin typeface="NikoshBAN" panose="02000000000000000000" pitchFamily="2" charset="0"/>
                <a:cs typeface="NikoshBAN" panose="02000000000000000000" pitchFamily="2" charset="0"/>
              </a:rPr>
              <a:t>যৌক্তিক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বিভাজ্য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জাতিটির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উপজাতিগুলোর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প্রত্যে</a:t>
            </a:r>
            <a:r>
              <a:rPr lang="bn-IN" sz="3600" dirty="0">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প্রযোজ্য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হবে</a:t>
            </a:r>
            <a:r>
              <a:rPr lang="en-US" sz="3600" dirty="0">
                <a:latin typeface="NikoshBAN" panose="02000000000000000000" pitchFamily="2" charset="0"/>
                <a:cs typeface="NikoshBAN" panose="02000000000000000000" pitchFamily="2" charset="0"/>
              </a:rPr>
              <a:t>।</a:t>
            </a:r>
          </a:p>
          <a:p>
            <a:endParaRPr lang="en-US" sz="3600"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কিন্তু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নিয়মটি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লংঘন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নিম্নলিখিত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অনুপপত্তি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ঘটে।যেমন</a:t>
            </a:r>
            <a:r>
              <a:rPr lang="en-US" sz="3600" dirty="0">
                <a:latin typeface="NikoshBAN" panose="02000000000000000000" pitchFamily="2" charset="0"/>
                <a:cs typeface="NikoshBAN" panose="02000000000000000000" pitchFamily="2" charset="0"/>
              </a:rPr>
              <a:t>-</a:t>
            </a:r>
          </a:p>
          <a:p>
            <a:endParaRPr lang="en-US" sz="3600" dirty="0">
              <a:latin typeface="NikoshBAN" panose="02000000000000000000" pitchFamily="2" charset="0"/>
              <a:cs typeface="NikoshBAN" panose="02000000000000000000" pitchFamily="2" charset="0"/>
            </a:endParaRPr>
          </a:p>
          <a:p>
            <a:r>
              <a:rPr lang="en-US" sz="3600" b="1" dirty="0">
                <a:solidFill>
                  <a:srgbClr val="FF0000"/>
                </a:solidFill>
                <a:latin typeface="NikoshBAN" panose="02000000000000000000" pitchFamily="2" charset="0"/>
                <a:cs typeface="NikoshBAN" panose="02000000000000000000" pitchFamily="2" charset="0"/>
              </a:rPr>
              <a:t>                 </a:t>
            </a:r>
            <a:r>
              <a:rPr lang="en-US" sz="3600" b="1" dirty="0">
                <a:solidFill>
                  <a:schemeClr val="accent6">
                    <a:lumMod val="75000"/>
                  </a:schemeClr>
                </a:solidFill>
                <a:latin typeface="NikoshBAN" panose="02000000000000000000" pitchFamily="2" charset="0"/>
                <a:cs typeface="NikoshBAN" panose="02000000000000000000" pitchFamily="2" charset="0"/>
              </a:rPr>
              <a:t>ক) </a:t>
            </a:r>
            <a:r>
              <a:rPr lang="en-US" sz="3600" b="1" dirty="0" err="1">
                <a:solidFill>
                  <a:schemeClr val="accent6">
                    <a:lumMod val="75000"/>
                  </a:schemeClr>
                </a:solidFill>
                <a:latin typeface="NikoshBAN" panose="02000000000000000000" pitchFamily="2" charset="0"/>
                <a:cs typeface="NikoshBAN" panose="02000000000000000000" pitchFamily="2" charset="0"/>
              </a:rPr>
              <a:t>অংগগতবিভাগ</a:t>
            </a:r>
            <a:r>
              <a:rPr lang="en-US" sz="3600" b="1" dirty="0">
                <a:solidFill>
                  <a:schemeClr val="accent6">
                    <a:lumMod val="75000"/>
                  </a:schemeClr>
                </a:solidFill>
                <a:latin typeface="NikoshBAN" panose="02000000000000000000" pitchFamily="2" charset="0"/>
                <a:cs typeface="NikoshBAN" panose="02000000000000000000" pitchFamily="2" charset="0"/>
              </a:rPr>
              <a:t> </a:t>
            </a:r>
            <a:r>
              <a:rPr lang="en-US" sz="3600" b="1" dirty="0" err="1">
                <a:solidFill>
                  <a:schemeClr val="accent6">
                    <a:lumMod val="75000"/>
                  </a:schemeClr>
                </a:solidFill>
                <a:latin typeface="NikoshBAN" panose="02000000000000000000" pitchFamily="2" charset="0"/>
                <a:cs typeface="NikoshBAN" panose="02000000000000000000" pitchFamily="2" charset="0"/>
              </a:rPr>
              <a:t>অনুপপত্তি</a:t>
            </a:r>
            <a:endParaRPr lang="en-US" sz="3600" b="1" dirty="0">
              <a:solidFill>
                <a:schemeClr val="accent6">
                  <a:lumMod val="75000"/>
                </a:schemeClr>
              </a:solidFill>
              <a:latin typeface="NikoshBAN" panose="02000000000000000000" pitchFamily="2" charset="0"/>
              <a:cs typeface="NikoshBAN" panose="02000000000000000000" pitchFamily="2" charset="0"/>
            </a:endParaRPr>
          </a:p>
          <a:p>
            <a:endParaRPr lang="en-US" sz="3600" b="1" dirty="0">
              <a:solidFill>
                <a:schemeClr val="accent6">
                  <a:lumMod val="75000"/>
                </a:schemeClr>
              </a:solidFill>
              <a:latin typeface="NikoshBAN" panose="02000000000000000000" pitchFamily="2" charset="0"/>
              <a:cs typeface="NikoshBAN" panose="02000000000000000000" pitchFamily="2" charset="0"/>
            </a:endParaRPr>
          </a:p>
          <a:p>
            <a:r>
              <a:rPr lang="en-US" sz="3600" b="1" dirty="0">
                <a:solidFill>
                  <a:schemeClr val="accent6">
                    <a:lumMod val="75000"/>
                  </a:schemeClr>
                </a:solidFill>
                <a:latin typeface="NikoshBAN" panose="02000000000000000000" pitchFamily="2" charset="0"/>
                <a:cs typeface="NikoshBAN" panose="02000000000000000000" pitchFamily="2" charset="0"/>
              </a:rPr>
              <a:t>                 খ)  </a:t>
            </a:r>
            <a:r>
              <a:rPr lang="en-US" sz="3600" b="1" dirty="0" err="1">
                <a:solidFill>
                  <a:schemeClr val="accent6">
                    <a:lumMod val="75000"/>
                  </a:schemeClr>
                </a:solidFill>
                <a:latin typeface="NikoshBAN" panose="02000000000000000000" pitchFamily="2" charset="0"/>
                <a:cs typeface="NikoshBAN" panose="02000000000000000000" pitchFamily="2" charset="0"/>
              </a:rPr>
              <a:t>গু</a:t>
            </a:r>
            <a:r>
              <a:rPr lang="bn-IN" sz="3600" b="1" dirty="0">
                <a:solidFill>
                  <a:schemeClr val="accent6">
                    <a:lumMod val="75000"/>
                  </a:schemeClr>
                </a:solidFill>
                <a:latin typeface="NikoshBAN" panose="02000000000000000000" pitchFamily="2" charset="0"/>
                <a:cs typeface="NikoshBAN" panose="02000000000000000000" pitchFamily="2" charset="0"/>
              </a:rPr>
              <a:t>ণ</a:t>
            </a:r>
            <a:r>
              <a:rPr lang="en-US" sz="3600" b="1" dirty="0" err="1">
                <a:solidFill>
                  <a:schemeClr val="accent6">
                    <a:lumMod val="75000"/>
                  </a:schemeClr>
                </a:solidFill>
                <a:latin typeface="NikoshBAN" panose="02000000000000000000" pitchFamily="2" charset="0"/>
                <a:cs typeface="NikoshBAN" panose="02000000000000000000" pitchFamily="2" charset="0"/>
              </a:rPr>
              <a:t>গতবিভাগ</a:t>
            </a:r>
            <a:r>
              <a:rPr lang="en-US" sz="3600" b="1" dirty="0">
                <a:solidFill>
                  <a:schemeClr val="accent6">
                    <a:lumMod val="75000"/>
                  </a:schemeClr>
                </a:solidFill>
                <a:latin typeface="NikoshBAN" panose="02000000000000000000" pitchFamily="2" charset="0"/>
                <a:cs typeface="NikoshBAN" panose="02000000000000000000" pitchFamily="2" charset="0"/>
              </a:rPr>
              <a:t> </a:t>
            </a:r>
            <a:r>
              <a:rPr lang="en-US" sz="3600" b="1" dirty="0" err="1">
                <a:solidFill>
                  <a:schemeClr val="accent6">
                    <a:lumMod val="75000"/>
                  </a:schemeClr>
                </a:solidFill>
                <a:latin typeface="NikoshBAN" panose="02000000000000000000" pitchFamily="2" charset="0"/>
                <a:cs typeface="NikoshBAN" panose="02000000000000000000" pitchFamily="2" charset="0"/>
              </a:rPr>
              <a:t>অনুপপত্তি</a:t>
            </a:r>
            <a:r>
              <a:rPr lang="en-US" sz="3600" b="1" dirty="0">
                <a:solidFill>
                  <a:schemeClr val="accent6">
                    <a:lumMod val="75000"/>
                  </a:schemeClr>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517193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537" y="1033670"/>
            <a:ext cx="4008589" cy="646331"/>
          </a:xfrm>
          <a:prstGeom prst="rect">
            <a:avLst/>
          </a:prstGeom>
          <a:solidFill>
            <a:schemeClr val="accent3">
              <a:lumMod val="60000"/>
              <a:lumOff val="40000"/>
            </a:schemeClr>
          </a:solidFill>
        </p:spPr>
        <p:txBody>
          <a:bodyPr wrap="square" rtlCol="0">
            <a:spAutoFit/>
          </a:bodyPr>
          <a:lstStyle/>
          <a:p>
            <a:r>
              <a:rPr lang="bn-BD" sz="3600" b="1" dirty="0">
                <a:latin typeface="NikoshBAN" panose="02000000000000000000" pitchFamily="2" charset="0"/>
                <a:cs typeface="NikoshBAN" panose="02000000000000000000" pitchFamily="2" charset="0"/>
              </a:rPr>
              <a:t>অংগ</a:t>
            </a:r>
            <a:r>
              <a:rPr lang="bn-IN" sz="3600" b="1" dirty="0">
                <a:latin typeface="NikoshBAN" panose="02000000000000000000" pitchFamily="2" charset="0"/>
                <a:cs typeface="NikoshBAN" panose="02000000000000000000" pitchFamily="2" charset="0"/>
              </a:rPr>
              <a:t>গ</a:t>
            </a:r>
            <a:r>
              <a:rPr lang="bn-BD" sz="3600" b="1" dirty="0">
                <a:latin typeface="NikoshBAN" panose="02000000000000000000" pitchFamily="2" charset="0"/>
                <a:cs typeface="NikoshBAN" panose="02000000000000000000" pitchFamily="2" charset="0"/>
              </a:rPr>
              <a:t>তবিভাগ অনুপপত্তিঃ </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238537" y="1921565"/>
            <a:ext cx="10787272" cy="3416320"/>
          </a:xfrm>
          <a:prstGeom prst="rect">
            <a:avLst/>
          </a:prstGeom>
          <a:solidFill>
            <a:schemeClr val="accent3">
              <a:lumMod val="40000"/>
              <a:lumOff val="60000"/>
            </a:schemeClr>
          </a:solidFill>
        </p:spPr>
        <p:txBody>
          <a:bodyPr wrap="square" rtlCol="0">
            <a:spAutoFit/>
          </a:bodyPr>
          <a:lstStyle/>
          <a:p>
            <a:r>
              <a:rPr lang="bn-BD" sz="3600" dirty="0">
                <a:latin typeface="NikoshBAN" panose="02000000000000000000" pitchFamily="2" charset="0"/>
                <a:cs typeface="NikoshBAN" panose="02000000000000000000" pitchFamily="2" charset="0"/>
              </a:rPr>
              <a:t>যৌক্তিক বিভাগে কোনো জাতিবাচক পদের পরিবর্তে যদি কোনো ব্যক্তিকে বা বস্তুকে তার অংগপ্রত্যংগে বিভক্ত করা হয় তবে অং</a:t>
            </a:r>
            <a:r>
              <a:rPr lang="bn-IN" sz="3600" dirty="0">
                <a:latin typeface="NikoshBAN" panose="02000000000000000000" pitchFamily="2" charset="0"/>
                <a:cs typeface="NikoshBAN" panose="02000000000000000000" pitchFamily="2" charset="0"/>
              </a:rPr>
              <a:t>গগত </a:t>
            </a:r>
            <a:r>
              <a:rPr lang="bn-BD" sz="3600" dirty="0">
                <a:latin typeface="NikoshBAN" panose="02000000000000000000" pitchFamily="2" charset="0"/>
                <a:cs typeface="NikoshBAN" panose="02000000000000000000" pitchFamily="2" charset="0"/>
              </a:rPr>
              <a:t>বিভাগ অনুপপত্তি ঘটে।যেমন-একজন </a:t>
            </a:r>
            <a:r>
              <a:rPr lang="bn-BD" sz="3600" dirty="0">
                <a:solidFill>
                  <a:schemeClr val="accent6">
                    <a:lumMod val="75000"/>
                  </a:schemeClr>
                </a:solidFill>
                <a:latin typeface="NikoshBAN" panose="02000000000000000000" pitchFamily="2" charset="0"/>
                <a:cs typeface="NikoshBAN" panose="02000000000000000000" pitchFamily="2" charset="0"/>
              </a:rPr>
              <a:t>মানুষকে</a:t>
            </a:r>
            <a:r>
              <a:rPr lang="bn-BD" sz="3600" dirty="0">
                <a:latin typeface="NikoshBAN" panose="02000000000000000000" pitchFamily="2" charset="0"/>
                <a:cs typeface="NikoshBAN" panose="02000000000000000000" pitchFamily="2" charset="0"/>
              </a:rPr>
              <a:t> যদি তার অংগপ্রত্যংগে যেমন-তার হাত,পা,মাথা,চোখ,কান ইত্যাদিতে বিভক্ত করলে এসব অংগের উপর জাতিবাচক  পদের নাম অর্থাৎ </a:t>
            </a:r>
            <a:r>
              <a:rPr lang="bn-BD" sz="3600" dirty="0">
                <a:solidFill>
                  <a:schemeClr val="accent6">
                    <a:lumMod val="75000"/>
                  </a:schemeClr>
                </a:solidFill>
                <a:latin typeface="NikoshBAN" panose="02000000000000000000" pitchFamily="2" charset="0"/>
                <a:cs typeface="NikoshBAN" panose="02000000000000000000" pitchFamily="2" charset="0"/>
              </a:rPr>
              <a:t>মানুষ</a:t>
            </a:r>
            <a:r>
              <a:rPr lang="bn-BD" sz="3600" dirty="0">
                <a:latin typeface="NikoshBAN" panose="02000000000000000000" pitchFamily="2" charset="0"/>
                <a:cs typeface="NikoshBAN" panose="02000000000000000000" pitchFamily="2" charset="0"/>
              </a:rPr>
              <a:t> নামটি প্রযোজ্য হয় না। ফলে এ ধরণের বিভাগ হচ্ছে </a:t>
            </a:r>
            <a:r>
              <a:rPr lang="bn-BD" sz="3600" dirty="0">
                <a:solidFill>
                  <a:schemeClr val="accent6">
                    <a:lumMod val="75000"/>
                  </a:schemeClr>
                </a:solidFill>
                <a:latin typeface="NikoshBAN" panose="02000000000000000000" pitchFamily="2" charset="0"/>
                <a:cs typeface="NikoshBAN" panose="02000000000000000000" pitchFamily="2" charset="0"/>
              </a:rPr>
              <a:t>অংগ</a:t>
            </a:r>
            <a:r>
              <a:rPr lang="bn-IN" sz="3600" dirty="0">
                <a:solidFill>
                  <a:schemeClr val="accent6">
                    <a:lumMod val="75000"/>
                  </a:schemeClr>
                </a:solidFill>
                <a:latin typeface="NikoshBAN" panose="02000000000000000000" pitchFamily="2" charset="0"/>
                <a:cs typeface="NikoshBAN" panose="02000000000000000000" pitchFamily="2" charset="0"/>
              </a:rPr>
              <a:t>গত</a:t>
            </a:r>
            <a:r>
              <a:rPr lang="bn-BD" sz="3600" dirty="0">
                <a:solidFill>
                  <a:schemeClr val="accent6">
                    <a:lumMod val="75000"/>
                  </a:schemeClr>
                </a:solidFill>
                <a:latin typeface="NikoshBAN" panose="02000000000000000000" pitchFamily="2" charset="0"/>
                <a:cs typeface="NikoshBAN" panose="02000000000000000000" pitchFamily="2" charset="0"/>
              </a:rPr>
              <a:t>বিভাগ</a:t>
            </a:r>
            <a:r>
              <a:rPr lang="bn-BD"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271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297" y="685803"/>
            <a:ext cx="3975129" cy="707886"/>
          </a:xfrm>
          <a:prstGeom prst="rect">
            <a:avLst/>
          </a:prstGeom>
          <a:solidFill>
            <a:schemeClr val="accent3">
              <a:lumMod val="40000"/>
              <a:lumOff val="60000"/>
            </a:schemeClr>
          </a:solidFill>
        </p:spPr>
        <p:txBody>
          <a:bodyPr wrap="square" rtlCol="0">
            <a:spAutoFit/>
          </a:bodyPr>
          <a:lstStyle/>
          <a:p>
            <a:r>
              <a:rPr lang="bn-BD" sz="4000" b="1" dirty="0">
                <a:latin typeface="NikoshBAN" panose="02000000000000000000" pitchFamily="2" charset="0"/>
                <a:cs typeface="NikoshBAN" panose="02000000000000000000" pitchFamily="2" charset="0"/>
              </a:rPr>
              <a:t>গু</a:t>
            </a:r>
            <a:r>
              <a:rPr lang="bn-IN" sz="4000" b="1" dirty="0">
                <a:latin typeface="NikoshBAN" panose="02000000000000000000" pitchFamily="2" charset="0"/>
                <a:cs typeface="NikoshBAN" panose="02000000000000000000" pitchFamily="2" charset="0"/>
              </a:rPr>
              <a:t>ণ</a:t>
            </a:r>
            <a:r>
              <a:rPr lang="bn-BD" sz="4000" b="1" dirty="0">
                <a:latin typeface="NikoshBAN" panose="02000000000000000000" pitchFamily="2" charset="0"/>
                <a:cs typeface="NikoshBAN" panose="02000000000000000000" pitchFamily="2" charset="0"/>
              </a:rPr>
              <a:t>গতবিভাগ অনুপপত্তিঃ</a:t>
            </a:r>
            <a:endParaRPr lang="en-US" sz="4000" b="1" dirty="0">
              <a:latin typeface="NikoshBAN" panose="02000000000000000000" pitchFamily="2" charset="0"/>
              <a:cs typeface="NikoshBAN" panose="02000000000000000000" pitchFamily="2" charset="0"/>
            </a:endParaRPr>
          </a:p>
        </p:txBody>
      </p:sp>
      <p:sp>
        <p:nvSpPr>
          <p:cNvPr id="3" name="TextBox 2"/>
          <p:cNvSpPr txBox="1"/>
          <p:nvPr/>
        </p:nvSpPr>
        <p:spPr>
          <a:xfrm>
            <a:off x="278297" y="1749287"/>
            <a:ext cx="10654746" cy="2923877"/>
          </a:xfrm>
          <a:prstGeom prst="rect">
            <a:avLst/>
          </a:prstGeom>
          <a:solidFill>
            <a:schemeClr val="accent1">
              <a:lumMod val="20000"/>
              <a:lumOff val="80000"/>
            </a:schemeClr>
          </a:solidFill>
        </p:spPr>
        <p:txBody>
          <a:bodyPr wrap="square" rtlCol="0">
            <a:spAutoFit/>
          </a:bodyPr>
          <a:lstStyle/>
          <a:p>
            <a:r>
              <a:rPr lang="bn-BD" sz="3600" dirty="0">
                <a:latin typeface="NikoshBAN" panose="02000000000000000000" pitchFamily="2" charset="0"/>
                <a:cs typeface="NikoshBAN" panose="02000000000000000000" pitchFamily="2" charset="0"/>
              </a:rPr>
              <a:t>যৌক্তিক বিভাগে কোনো জাতিবাচক পদের পরিবর্তে যদি কোনো বিশেষ বস্তুকে তার গু</a:t>
            </a:r>
            <a:r>
              <a:rPr lang="bn-IN" sz="3600" dirty="0">
                <a:latin typeface="NikoshBAN" panose="02000000000000000000" pitchFamily="2" charset="0"/>
                <a:cs typeface="NikoshBAN" panose="02000000000000000000" pitchFamily="2" charset="0"/>
              </a:rPr>
              <a:t>ণ</a:t>
            </a:r>
            <a:r>
              <a:rPr lang="bn-BD" sz="3600" dirty="0">
                <a:latin typeface="NikoshBAN" panose="02000000000000000000" pitchFamily="2" charset="0"/>
                <a:cs typeface="NikoshBAN" panose="02000000000000000000" pitchFamily="2" charset="0"/>
              </a:rPr>
              <a:t>সমূহে বিভক্ত করা হয় তবে বিভাগটির নাম হবে </a:t>
            </a:r>
            <a:r>
              <a:rPr lang="bn-BD" sz="3600" dirty="0">
                <a:solidFill>
                  <a:schemeClr val="accent6">
                    <a:lumMod val="75000"/>
                  </a:schemeClr>
                </a:solidFill>
                <a:latin typeface="NikoshBAN" panose="02000000000000000000" pitchFamily="2" charset="0"/>
                <a:cs typeface="NikoshBAN" panose="02000000000000000000" pitchFamily="2" charset="0"/>
              </a:rPr>
              <a:t>গু</a:t>
            </a:r>
            <a:r>
              <a:rPr lang="bn-IN" sz="3600" dirty="0">
                <a:solidFill>
                  <a:schemeClr val="accent6">
                    <a:lumMod val="75000"/>
                  </a:schemeClr>
                </a:solidFill>
                <a:latin typeface="NikoshBAN" panose="02000000000000000000" pitchFamily="2" charset="0"/>
                <a:cs typeface="NikoshBAN" panose="02000000000000000000" pitchFamily="2" charset="0"/>
              </a:rPr>
              <a:t>ণ</a:t>
            </a:r>
            <a:r>
              <a:rPr lang="bn-BD" sz="3600" dirty="0">
                <a:solidFill>
                  <a:schemeClr val="accent6">
                    <a:lumMod val="75000"/>
                  </a:schemeClr>
                </a:solidFill>
                <a:latin typeface="NikoshBAN" panose="02000000000000000000" pitchFamily="2" charset="0"/>
                <a:cs typeface="NikoshBAN" panose="02000000000000000000" pitchFamily="2" charset="0"/>
              </a:rPr>
              <a:t>গতবিভাগ</a:t>
            </a:r>
            <a:r>
              <a:rPr lang="bn-BD" sz="3600" dirty="0">
                <a:latin typeface="NikoshBAN" panose="02000000000000000000" pitchFamily="2" charset="0"/>
                <a:cs typeface="NikoshBAN" panose="02000000000000000000" pitchFamily="2" charset="0"/>
              </a:rPr>
              <a:t> বা </a:t>
            </a:r>
            <a:r>
              <a:rPr lang="bn-BD" sz="3600" dirty="0">
                <a:solidFill>
                  <a:schemeClr val="accent6">
                    <a:lumMod val="75000"/>
                  </a:schemeClr>
                </a:solidFill>
                <a:latin typeface="NikoshBAN" panose="02000000000000000000" pitchFamily="2" charset="0"/>
                <a:cs typeface="NikoshBAN" panose="02000000000000000000" pitchFamily="2" charset="0"/>
              </a:rPr>
              <a:t>গু</a:t>
            </a:r>
            <a:r>
              <a:rPr lang="bn-IN" sz="3600" dirty="0">
                <a:solidFill>
                  <a:schemeClr val="accent6">
                    <a:lumMod val="75000"/>
                  </a:schemeClr>
                </a:solidFill>
                <a:latin typeface="NikoshBAN" panose="02000000000000000000" pitchFamily="2" charset="0"/>
                <a:cs typeface="NikoshBAN" panose="02000000000000000000" pitchFamily="2" charset="0"/>
              </a:rPr>
              <a:t>ণ</a:t>
            </a:r>
            <a:r>
              <a:rPr lang="bn-BD" sz="3600" dirty="0">
                <a:solidFill>
                  <a:schemeClr val="accent6">
                    <a:lumMod val="75000"/>
                  </a:schemeClr>
                </a:solidFill>
                <a:latin typeface="NikoshBAN" panose="02000000000000000000" pitchFamily="2" charset="0"/>
                <a:cs typeface="NikoshBAN" panose="02000000000000000000" pitchFamily="2" charset="0"/>
              </a:rPr>
              <a:t>গতবিভাগ </a:t>
            </a:r>
            <a:r>
              <a:rPr lang="bn-BD" sz="3600" dirty="0">
                <a:latin typeface="NikoshBAN" panose="02000000000000000000" pitchFamily="2" charset="0"/>
                <a:cs typeface="NikoshBAN" panose="02000000000000000000" pitchFamily="2" charset="0"/>
              </a:rPr>
              <a:t>অনুপপত্তি। যেমন- কোন একটি </a:t>
            </a:r>
            <a:r>
              <a:rPr lang="bn-BD" sz="4000" dirty="0">
                <a:solidFill>
                  <a:schemeClr val="accent6">
                    <a:lumMod val="75000"/>
                  </a:schemeClr>
                </a:solidFill>
                <a:latin typeface="NikoshBAN" panose="02000000000000000000" pitchFamily="2" charset="0"/>
                <a:cs typeface="NikoshBAN" panose="02000000000000000000" pitchFamily="2" charset="0"/>
              </a:rPr>
              <a:t>আম</a:t>
            </a:r>
            <a:r>
              <a:rPr lang="bn-BD" sz="3600" dirty="0">
                <a:latin typeface="NikoshBAN" panose="02000000000000000000" pitchFamily="2" charset="0"/>
                <a:cs typeface="NikoshBAN" panose="02000000000000000000" pitchFamily="2" charset="0"/>
              </a:rPr>
              <a:t>কে যদি আমরা তার স্বাদ,বর্ণ,গন্ধ ইত্যাদিতে বিভক্ত করি তবে তাতে </a:t>
            </a:r>
            <a:r>
              <a:rPr lang="bn-BD" sz="3600" dirty="0">
                <a:solidFill>
                  <a:schemeClr val="accent6">
                    <a:lumMod val="75000"/>
                  </a:schemeClr>
                </a:solidFill>
                <a:latin typeface="NikoshBAN" panose="02000000000000000000" pitchFamily="2" charset="0"/>
                <a:cs typeface="NikoshBAN" panose="02000000000000000000" pitchFamily="2" charset="0"/>
              </a:rPr>
              <a:t>গু</a:t>
            </a:r>
            <a:r>
              <a:rPr lang="bn-IN" sz="3600" dirty="0">
                <a:solidFill>
                  <a:schemeClr val="accent6">
                    <a:lumMod val="75000"/>
                  </a:schemeClr>
                </a:solidFill>
                <a:latin typeface="NikoshBAN" panose="02000000000000000000" pitchFamily="2" charset="0"/>
                <a:cs typeface="NikoshBAN" panose="02000000000000000000" pitchFamily="2" charset="0"/>
              </a:rPr>
              <a:t>ণ</a:t>
            </a:r>
            <a:r>
              <a:rPr lang="bn-BD" sz="3600" dirty="0">
                <a:solidFill>
                  <a:schemeClr val="accent6">
                    <a:lumMod val="75000"/>
                  </a:schemeClr>
                </a:solidFill>
                <a:latin typeface="NikoshBAN" panose="02000000000000000000" pitchFamily="2" charset="0"/>
                <a:cs typeface="NikoshBAN" panose="02000000000000000000" pitchFamily="2" charset="0"/>
              </a:rPr>
              <a:t>গতবিভাগ</a:t>
            </a:r>
            <a:r>
              <a:rPr lang="bn-BD" sz="3600" dirty="0">
                <a:latin typeface="NikoshBAN" panose="02000000000000000000" pitchFamily="2" charset="0"/>
                <a:cs typeface="NikoshBAN" panose="02000000000000000000" pitchFamily="2" charset="0"/>
              </a:rPr>
              <a:t> অনুপপত্তি ঘটবে।কারণ এদের কোনোটির উপর বিভাজ্য পদটির নাম প্রযোজ্য হবে 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213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052" y="1815547"/>
            <a:ext cx="10721009" cy="3403067"/>
          </a:xfrm>
          <a:prstGeom prst="rect">
            <a:avLst/>
          </a:prstGeom>
          <a:solidFill>
            <a:schemeClr val="accent1">
              <a:lumMod val="20000"/>
              <a:lumOff val="80000"/>
            </a:schemeClr>
          </a:solidFill>
        </p:spPr>
        <p:txBody>
          <a:bodyPr wrap="square" rtlCol="0">
            <a:spAutoFit/>
          </a:bodyPr>
          <a:lstStyle/>
          <a:p>
            <a:r>
              <a:rPr lang="bn-BD" sz="3600" dirty="0">
                <a:latin typeface="NikoshBAN" panose="02000000000000000000" pitchFamily="2" charset="0"/>
                <a:cs typeface="NikoshBAN" panose="02000000000000000000" pitchFamily="2" charset="0"/>
              </a:rPr>
              <a:t>৬। ক্রমিক বিভাগে বিভাজ্য জাতিকে তার নিকটতম উপজাতিতে বিভক্ত করতে হবে।ম</a:t>
            </a:r>
            <a:r>
              <a:rPr lang="bn-IN" sz="3600" dirty="0">
                <a:latin typeface="NikoshBAN" panose="02000000000000000000" pitchFamily="2" charset="0"/>
                <a:cs typeface="NikoshBAN" panose="02000000000000000000" pitchFamily="2" charset="0"/>
              </a:rPr>
              <a:t>ধ্য</a:t>
            </a:r>
            <a:r>
              <a:rPr lang="bn-BD" sz="3600" dirty="0">
                <a:latin typeface="NikoshBAN" panose="02000000000000000000" pitchFamily="2" charset="0"/>
                <a:cs typeface="NikoshBAN" panose="02000000000000000000" pitchFamily="2" charset="0"/>
              </a:rPr>
              <a:t>বর্তী কোনো ধাপকে বা স্তরকে বাদ দেয়া যাবে না।</a:t>
            </a:r>
          </a:p>
          <a:p>
            <a:endParaRPr lang="bn-BD" sz="3600" dirty="0">
              <a:latin typeface="NikoshBAN" panose="02000000000000000000" pitchFamily="2" charset="0"/>
              <a:cs typeface="NikoshBAN" panose="02000000000000000000" pitchFamily="2" charset="0"/>
            </a:endParaRPr>
          </a:p>
          <a:p>
            <a:r>
              <a:rPr lang="bn-BD" sz="3600" dirty="0">
                <a:latin typeface="NikoshBAN" panose="02000000000000000000" pitchFamily="2" charset="0"/>
                <a:cs typeface="NikoshBAN" panose="02000000000000000000" pitchFamily="2" charset="0"/>
              </a:rPr>
              <a:t>কিন্তু এই নিয়ম লংঘন করলে নিম্নলিখিত অনুপপত্তি ঘটে-</a:t>
            </a:r>
          </a:p>
          <a:p>
            <a:endParaRPr lang="bn-BD" sz="3600" dirty="0">
              <a:latin typeface="NikoshBAN" panose="02000000000000000000" pitchFamily="2" charset="0"/>
              <a:cs typeface="NikoshBAN" panose="02000000000000000000" pitchFamily="2" charset="0"/>
            </a:endParaRPr>
          </a:p>
          <a:p>
            <a:r>
              <a:rPr lang="bn-BD" sz="3600" b="1" dirty="0">
                <a:solidFill>
                  <a:schemeClr val="accent6">
                    <a:lumMod val="75000"/>
                  </a:schemeClr>
                </a:solidFill>
                <a:latin typeface="NikoshBAN" panose="02000000000000000000" pitchFamily="2" charset="0"/>
                <a:cs typeface="NikoshBAN" panose="02000000000000000000" pitchFamily="2" charset="0"/>
              </a:rPr>
              <a:t>               </a:t>
            </a:r>
            <a:r>
              <a:rPr lang="bn-IN" sz="3600" b="1" dirty="0">
                <a:solidFill>
                  <a:schemeClr val="accent6">
                    <a:lumMod val="75000"/>
                  </a:schemeClr>
                </a:solidFill>
                <a:latin typeface="NikoshBAN" panose="02000000000000000000" pitchFamily="2" charset="0"/>
                <a:cs typeface="NikoshBAN" panose="02000000000000000000" pitchFamily="2" charset="0"/>
              </a:rPr>
              <a:t>                  </a:t>
            </a:r>
            <a:r>
              <a:rPr lang="bn-BD" sz="3600" b="1" dirty="0">
                <a:solidFill>
                  <a:schemeClr val="accent6">
                    <a:lumMod val="75000"/>
                  </a:schemeClr>
                </a:solidFill>
                <a:latin typeface="NikoshBAN" panose="02000000000000000000" pitchFamily="2" charset="0"/>
                <a:cs typeface="NikoshBAN" panose="02000000000000000000" pitchFamily="2" charset="0"/>
              </a:rPr>
              <a:t>উল্লম্ফন বিভাগ অনুপপত্তি </a:t>
            </a:r>
            <a:endParaRPr lang="en-US" sz="3600" b="1" dirty="0">
              <a:solidFill>
                <a:schemeClr val="accent6">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603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496" y="172278"/>
            <a:ext cx="4124739" cy="707886"/>
          </a:xfrm>
          <a:prstGeom prst="rect">
            <a:avLst/>
          </a:prstGeom>
          <a:solidFill>
            <a:schemeClr val="accent1">
              <a:lumMod val="40000"/>
              <a:lumOff val="60000"/>
            </a:schemeClr>
          </a:solidFill>
        </p:spPr>
        <p:txBody>
          <a:bodyPr wrap="square" rtlCol="0">
            <a:spAutoFit/>
          </a:bodyPr>
          <a:lstStyle/>
          <a:p>
            <a:r>
              <a:rPr lang="en-US" sz="4000" dirty="0" err="1">
                <a:latin typeface="NikoshBAN" panose="02000000000000000000" pitchFamily="2" charset="0"/>
                <a:cs typeface="NikoshBAN" panose="02000000000000000000" pitchFamily="2" charset="0"/>
              </a:rPr>
              <a:t>উল্লম্ফন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বিভাগ</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অনুপপত্তিঃ</a:t>
            </a:r>
            <a:r>
              <a:rPr lang="en-US" sz="4000" dirty="0">
                <a:latin typeface="NikoshBAN" panose="02000000000000000000" pitchFamily="2" charset="0"/>
                <a:cs typeface="NikoshBAN" panose="02000000000000000000" pitchFamily="2" charset="0"/>
              </a:rPr>
              <a:t>   </a:t>
            </a:r>
          </a:p>
        </p:txBody>
      </p:sp>
      <p:sp>
        <p:nvSpPr>
          <p:cNvPr id="3" name="TextBox 2"/>
          <p:cNvSpPr txBox="1"/>
          <p:nvPr/>
        </p:nvSpPr>
        <p:spPr>
          <a:xfrm>
            <a:off x="354496" y="1272209"/>
            <a:ext cx="10644808" cy="4176782"/>
          </a:xfrm>
          <a:prstGeom prst="rect">
            <a:avLst/>
          </a:prstGeom>
          <a:solidFill>
            <a:schemeClr val="accent1">
              <a:lumMod val="20000"/>
              <a:lumOff val="80000"/>
            </a:schemeClr>
          </a:solidFill>
        </p:spPr>
        <p:txBody>
          <a:bodyPr wrap="square" rtlCol="0">
            <a:spAutoFit/>
          </a:bodyPr>
          <a:lstStyle/>
          <a:p>
            <a:r>
              <a:rPr lang="bn-IN" sz="3200" dirty="0">
                <a:latin typeface="NikoshBAN" panose="02000000000000000000" pitchFamily="2" charset="0"/>
                <a:cs typeface="NikoshBAN" panose="02000000000000000000" pitchFamily="2" charset="0"/>
              </a:rPr>
              <a:t>আমরা জানি, যৌক্তিক বিভাগে কোনো জাতি বা উচ্চ পদকে বিভক্ত করার ক্ষেত্রে ক্রমিক নিয়ম অনুসরণ করতে হয়।এক্ষেত্রে কোনো মধ্যবর্তী ধাপ বাদ দিলে সম্পূর্ণ বিভাগ প্রক্রিয়াটি ভ্রান্ত হয় । এই ভ্রান্ত বিভাগ প্রক্রিয়াকে বলে উল্লম্ফন বিভাগ অনুপপত্তি । যেমন – </a:t>
            </a:r>
            <a:r>
              <a:rPr lang="bn-IN" sz="3600" b="1" dirty="0">
                <a:solidFill>
                  <a:schemeClr val="accent6">
                    <a:lumMod val="75000"/>
                  </a:schemeClr>
                </a:solidFill>
                <a:latin typeface="NikoshBAN" panose="02000000000000000000" pitchFamily="2" charset="0"/>
                <a:cs typeface="NikoshBAN" panose="02000000000000000000" pitchFamily="2" charset="0"/>
              </a:rPr>
              <a:t>মানুষ</a:t>
            </a:r>
            <a:r>
              <a:rPr lang="bn-IN" sz="3600" b="1" dirty="0">
                <a:solidFill>
                  <a:srgbClr val="FF0000"/>
                </a:solidFill>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জাতিকে </a:t>
            </a:r>
            <a:r>
              <a:rPr lang="bn-IN" sz="3200" b="1" dirty="0">
                <a:solidFill>
                  <a:schemeClr val="accent6">
                    <a:lumMod val="75000"/>
                  </a:schemeClr>
                </a:solidFill>
                <a:latin typeface="NikoshBAN" panose="02000000000000000000" pitchFamily="2" charset="0"/>
                <a:cs typeface="NikoshBAN" panose="02000000000000000000" pitchFamily="2" charset="0"/>
              </a:rPr>
              <a:t>পিতা ও অ-পিতা </a:t>
            </a:r>
            <a:r>
              <a:rPr lang="bn-IN" sz="3200" dirty="0">
                <a:latin typeface="NikoshBAN" panose="02000000000000000000" pitchFamily="2" charset="0"/>
                <a:cs typeface="NikoshBAN" panose="02000000000000000000" pitchFamily="2" charset="0"/>
              </a:rPr>
              <a:t>এ ভাবে বিভক্ত করলে উল্লম্ফন বিভাগ অনুপপত্তি ঘটবে।কেননা </a:t>
            </a:r>
            <a:r>
              <a:rPr lang="bn-IN" sz="3200" dirty="0">
                <a:solidFill>
                  <a:schemeClr val="accent6">
                    <a:lumMod val="75000"/>
                  </a:schemeClr>
                </a:solidFill>
                <a:latin typeface="NikoshBAN" panose="02000000000000000000" pitchFamily="2" charset="0"/>
                <a:cs typeface="NikoshBAN" panose="02000000000000000000" pitchFamily="2" charset="0"/>
              </a:rPr>
              <a:t>মানুষকে</a:t>
            </a:r>
            <a:r>
              <a:rPr lang="bn-IN" sz="3200" dirty="0">
                <a:latin typeface="NikoshBAN" panose="02000000000000000000" pitchFamily="2" charset="0"/>
                <a:cs typeface="NikoshBAN" panose="02000000000000000000" pitchFamily="2" charset="0"/>
              </a:rPr>
              <a:t> প্রথমেই </a:t>
            </a:r>
            <a:r>
              <a:rPr lang="bn-IN" sz="3200" b="1" dirty="0">
                <a:solidFill>
                  <a:schemeClr val="accent6">
                    <a:lumMod val="75000"/>
                  </a:schemeClr>
                </a:solidFill>
                <a:latin typeface="NikoshBAN" panose="02000000000000000000" pitchFamily="2" charset="0"/>
                <a:cs typeface="NikoshBAN" panose="02000000000000000000" pitchFamily="2" charset="0"/>
              </a:rPr>
              <a:t>নারী ও পুরুষ </a:t>
            </a:r>
            <a:r>
              <a:rPr lang="bn-IN" sz="3200" dirty="0">
                <a:latin typeface="NikoshBAN" panose="02000000000000000000" pitchFamily="2" charset="0"/>
                <a:cs typeface="NikoshBAN" panose="02000000000000000000" pitchFamily="2" charset="0"/>
              </a:rPr>
              <a:t>এ দুই উপজাতিতে বিভক্ত না করে সরাসরি পিতা ও অ-পিতা পদে ভাগ করা যায় না।</a:t>
            </a:r>
            <a:r>
              <a:rPr lang="bn-IN" sz="3200" b="1" dirty="0">
                <a:solidFill>
                  <a:schemeClr val="accent6">
                    <a:lumMod val="75000"/>
                  </a:schemeClr>
                </a:solidFill>
                <a:latin typeface="NikoshBAN" panose="02000000000000000000" pitchFamily="2" charset="0"/>
                <a:cs typeface="NikoshBAN" panose="02000000000000000000" pitchFamily="2" charset="0"/>
              </a:rPr>
              <a:t>মানুষ</a:t>
            </a:r>
            <a:r>
              <a:rPr lang="bn-IN" sz="3200" dirty="0">
                <a:latin typeface="NikoshBAN" panose="02000000000000000000" pitchFamily="2" charset="0"/>
                <a:cs typeface="NikoshBAN" panose="02000000000000000000" pitchFamily="2" charset="0"/>
              </a:rPr>
              <a:t> জাতির মধ্যে কেবল </a:t>
            </a:r>
            <a:r>
              <a:rPr lang="bn-IN" sz="3200" b="1" dirty="0">
                <a:solidFill>
                  <a:schemeClr val="accent6">
                    <a:lumMod val="75000"/>
                  </a:schemeClr>
                </a:solidFill>
                <a:latin typeface="NikoshBAN" panose="02000000000000000000" pitchFamily="2" charset="0"/>
                <a:cs typeface="NikoshBAN" panose="02000000000000000000" pitchFamily="2" charset="0"/>
              </a:rPr>
              <a:t>পুরুষই</a:t>
            </a:r>
            <a:r>
              <a:rPr lang="bn-IN" sz="3200" dirty="0">
                <a:latin typeface="NikoshBAN" panose="02000000000000000000" pitchFamily="2" charset="0"/>
                <a:cs typeface="NikoshBAN" panose="02000000000000000000" pitchFamily="2" charset="0"/>
              </a:rPr>
              <a:t> পিতা হতে পারে। অর্থাৎ এরূপ বিভাগ প্রক্রিয়ায় মধ্যবর্তী ধাপ বাদ দেয়ার কারণে </a:t>
            </a:r>
            <a:r>
              <a:rPr lang="bn-IN" sz="4000" b="1" dirty="0">
                <a:solidFill>
                  <a:srgbClr val="0070C0"/>
                </a:solidFill>
                <a:latin typeface="NikoshBAN" panose="02000000000000000000" pitchFamily="2" charset="0"/>
                <a:cs typeface="NikoshBAN" panose="02000000000000000000" pitchFamily="2" charset="0"/>
              </a:rPr>
              <a:t>উল্লম্ফন বিভাগ </a:t>
            </a:r>
            <a:r>
              <a:rPr lang="bn-IN" sz="3200" dirty="0">
                <a:latin typeface="NikoshBAN" panose="02000000000000000000" pitchFamily="2" charset="0"/>
                <a:cs typeface="NikoshBAN" panose="02000000000000000000" pitchFamily="2" charset="0"/>
              </a:rPr>
              <a:t>অনুপপত্তি ঘটেছে।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213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EA269-3747-4C90-9D19-1E66B2747EFB}"/>
              </a:ext>
            </a:extLst>
          </p:cNvPr>
          <p:cNvSpPr txBox="1"/>
          <p:nvPr/>
        </p:nvSpPr>
        <p:spPr>
          <a:xfrm>
            <a:off x="8746440" y="543340"/>
            <a:ext cx="2042547" cy="707886"/>
          </a:xfrm>
          <a:prstGeom prst="rect">
            <a:avLst/>
          </a:prstGeom>
          <a:solidFill>
            <a:srgbClr val="FFC000"/>
          </a:solidFill>
        </p:spPr>
        <p:txBody>
          <a:bodyPr wrap="none" rtlCol="0">
            <a:spAutoFit/>
          </a:bodyPr>
          <a:lstStyle/>
          <a:p>
            <a:r>
              <a:rPr lang="bn-IN" sz="4000" dirty="0">
                <a:latin typeface="NikoshBAN" panose="02000000000000000000" pitchFamily="2" charset="0"/>
                <a:cs typeface="NikoshBAN" panose="02000000000000000000" pitchFamily="2" charset="0"/>
              </a:rPr>
              <a:t>একক কাজ </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BE8B24F-FCA2-425E-877D-A77EE3A68223}"/>
              </a:ext>
            </a:extLst>
          </p:cNvPr>
          <p:cNvSpPr txBox="1"/>
          <p:nvPr/>
        </p:nvSpPr>
        <p:spPr>
          <a:xfrm>
            <a:off x="3631098" y="1775791"/>
            <a:ext cx="4932761" cy="2308324"/>
          </a:xfrm>
          <a:prstGeom prst="rect">
            <a:avLst/>
          </a:prstGeom>
          <a:noFill/>
        </p:spPr>
        <p:txBody>
          <a:bodyPr wrap="none" rtlCol="0">
            <a:spAutoFit/>
          </a:bodyPr>
          <a:lstStyle/>
          <a:p>
            <a:r>
              <a:rPr lang="bn-IN"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অঙ্গগত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অনুপপত্তি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endParaRPr lang="bn-IN" sz="3600" dirty="0">
              <a:latin typeface="NikoshBAN" panose="02000000000000000000" pitchFamily="2" charset="0"/>
              <a:cs typeface="NikoshBAN" panose="02000000000000000000" pitchFamily="2" charset="0"/>
            </a:endParaRPr>
          </a:p>
          <a:p>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গুণগত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বিভাগ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অনুপপত্তি</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কি ?</a:t>
            </a:r>
          </a:p>
          <a:p>
            <a:endParaRPr lang="bn-IN"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E0F9528D-0BAA-4BF8-8C87-643B106D6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730" y="1437860"/>
            <a:ext cx="2000250" cy="2286000"/>
          </a:xfrm>
          <a:prstGeom prst="rect">
            <a:avLst/>
          </a:prstGeom>
          <a:ln w="19050">
            <a:solidFill>
              <a:schemeClr val="tx1"/>
            </a:solidFill>
          </a:ln>
        </p:spPr>
      </p:pic>
    </p:spTree>
    <p:extLst>
      <p:ext uri="{BB962C8B-B14F-4D97-AF65-F5344CB8AC3E}">
        <p14:creationId xmlns:p14="http://schemas.microsoft.com/office/powerpoint/2010/main" val="427294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6" y="381000"/>
            <a:ext cx="6429965" cy="2800767"/>
          </a:xfrm>
          <a:prstGeom prst="rect">
            <a:avLst/>
          </a:prstGeom>
          <a:noFill/>
        </p:spPr>
        <p:txBody>
          <a:bodyPr wrap="none" rtlCol="0">
            <a:spAutoFit/>
          </a:bodyPr>
          <a:lstStyle/>
          <a:p>
            <a:r>
              <a:rPr lang="en-US" sz="4400" b="1" u="sng" dirty="0" err="1">
                <a:solidFill>
                  <a:srgbClr val="C00000"/>
                </a:solidFill>
                <a:latin typeface="NikoshBAN" panose="02000000000000000000" pitchFamily="2" charset="0"/>
                <a:cs typeface="NikoshBAN" panose="02000000000000000000" pitchFamily="2" charset="0"/>
              </a:rPr>
              <a:t>শিক্ষক</a:t>
            </a:r>
            <a:r>
              <a:rPr lang="en-US" sz="4400" b="1" u="sng" dirty="0">
                <a:solidFill>
                  <a:srgbClr val="C00000"/>
                </a:solidFill>
                <a:latin typeface="NikoshBAN" panose="02000000000000000000" pitchFamily="2" charset="0"/>
                <a:cs typeface="NikoshBAN" panose="02000000000000000000" pitchFamily="2" charset="0"/>
              </a:rPr>
              <a:t> </a:t>
            </a:r>
            <a:r>
              <a:rPr lang="en-US" sz="4400" b="1" u="sng" dirty="0" err="1">
                <a:solidFill>
                  <a:srgbClr val="C00000"/>
                </a:solidFill>
                <a:latin typeface="NikoshBAN" panose="02000000000000000000" pitchFamily="2" charset="0"/>
                <a:cs typeface="NikoshBAN" panose="02000000000000000000" pitchFamily="2" charset="0"/>
              </a:rPr>
              <a:t>পরিচিতিঃ</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শারমিন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আক্তার</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প্রভাষক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দর্শন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বিভাগ</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নোয়াপাড়া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কলেজ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রাউজান,চট্টগ্রাম</a:t>
            </a:r>
            <a:r>
              <a:rPr lang="en-US" sz="4400" dirty="0">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A3CE9E70-4BC3-42F0-8AB8-42A0C5576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80753" y="1257299"/>
            <a:ext cx="5999922" cy="4439480"/>
          </a:xfrm>
          <a:prstGeom prst="rect">
            <a:avLst/>
          </a:prstGeom>
        </p:spPr>
      </p:pic>
    </p:spTree>
    <p:extLst>
      <p:ext uri="{BB962C8B-B14F-4D97-AF65-F5344CB8AC3E}">
        <p14:creationId xmlns:p14="http://schemas.microsoft.com/office/powerpoint/2010/main" val="1691148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B5AEB-D936-4D55-AA8B-46979FFFE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122" y="1595167"/>
            <a:ext cx="3914456" cy="4222538"/>
          </a:xfrm>
          <a:prstGeom prst="rect">
            <a:avLst/>
          </a:prstGeom>
          <a:ln w="28575">
            <a:solidFill>
              <a:schemeClr val="tx1"/>
            </a:solidFill>
          </a:ln>
        </p:spPr>
      </p:pic>
      <p:sp>
        <p:nvSpPr>
          <p:cNvPr id="4" name="TextBox 3">
            <a:extLst>
              <a:ext uri="{FF2B5EF4-FFF2-40B4-BE49-F238E27FC236}">
                <a16:creationId xmlns:a16="http://schemas.microsoft.com/office/drawing/2014/main" id="{6B2AA308-12E2-4A58-8677-060D2CBD7A88}"/>
              </a:ext>
            </a:extLst>
          </p:cNvPr>
          <p:cNvSpPr txBox="1"/>
          <p:nvPr/>
        </p:nvSpPr>
        <p:spPr>
          <a:xfrm>
            <a:off x="8097077" y="583096"/>
            <a:ext cx="1643399" cy="584775"/>
          </a:xfrm>
          <a:prstGeom prst="rect">
            <a:avLst/>
          </a:prstGeom>
          <a:solidFill>
            <a:srgbClr val="FFFF00"/>
          </a:solidFill>
        </p:spPr>
        <p:txBody>
          <a:bodyPr wrap="none" rtlCol="0">
            <a:spAutoFit/>
          </a:bodyPr>
          <a:lstStyle/>
          <a:p>
            <a:r>
              <a:rPr lang="bn-IN" sz="3200" dirty="0">
                <a:latin typeface="NikoshBAN" panose="02000000000000000000" pitchFamily="2" charset="0"/>
                <a:cs typeface="NikoshBAN" panose="02000000000000000000" pitchFamily="2" charset="0"/>
              </a:rPr>
              <a:t>দলীয় কাজ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5472AA7-68F1-4923-BB7E-64CC57043254}"/>
              </a:ext>
            </a:extLst>
          </p:cNvPr>
          <p:cNvSpPr txBox="1"/>
          <p:nvPr/>
        </p:nvSpPr>
        <p:spPr>
          <a:xfrm>
            <a:off x="238541" y="2001078"/>
            <a:ext cx="6434775" cy="2246769"/>
          </a:xfrm>
          <a:prstGeom prst="rect">
            <a:avLst/>
          </a:prstGeom>
          <a:noFill/>
        </p:spPr>
        <p:txBody>
          <a:bodyPr wrap="none" rtlCol="0">
            <a:spAutoFit/>
          </a:bodyPr>
          <a:lstStyle/>
          <a:p>
            <a:r>
              <a:rPr lang="bn-IN" sz="2800" dirty="0">
                <a:solidFill>
                  <a:srgbClr val="FF0000"/>
                </a:solidFill>
                <a:latin typeface="NikoshBAN" panose="02000000000000000000" pitchFamily="2" charset="0"/>
                <a:cs typeface="NikoshBAN" panose="02000000000000000000" pitchFamily="2" charset="0"/>
              </a:rPr>
              <a:t>লাল দল- </a:t>
            </a:r>
            <a:r>
              <a:rPr lang="bn-IN" sz="2800" dirty="0">
                <a:latin typeface="NikoshBAN" panose="02000000000000000000" pitchFamily="2" charset="0"/>
                <a:cs typeface="NikoshBAN" panose="02000000000000000000" pitchFamily="2" charset="0"/>
              </a:rPr>
              <a:t>যৌক্তিক বিভাগের দ্বিতীয় নিয়মটি লংঘন করলে </a:t>
            </a:r>
          </a:p>
          <a:p>
            <a:r>
              <a:rPr lang="bn-IN" sz="2800" dirty="0">
                <a:latin typeface="NikoshBAN" panose="02000000000000000000" pitchFamily="2" charset="0"/>
                <a:cs typeface="NikoshBAN" panose="02000000000000000000" pitchFamily="2" charset="0"/>
              </a:rPr>
              <a:t>কোন ধরনের অনুপপত্তি হয়?</a:t>
            </a:r>
          </a:p>
          <a:p>
            <a:endParaRPr lang="bn-IN" sz="2800" dirty="0">
              <a:latin typeface="NikoshBAN" panose="02000000000000000000" pitchFamily="2" charset="0"/>
              <a:cs typeface="NikoshBAN" panose="02000000000000000000" pitchFamily="2" charset="0"/>
            </a:endParaRPr>
          </a:p>
          <a:p>
            <a:r>
              <a:rPr lang="bn-IN" sz="2800" dirty="0">
                <a:solidFill>
                  <a:srgbClr val="00B050"/>
                </a:solidFill>
                <a:latin typeface="NikoshBAN" panose="02000000000000000000" pitchFamily="2" charset="0"/>
                <a:cs typeface="NikoshBAN" panose="02000000000000000000" pitchFamily="2" charset="0"/>
              </a:rPr>
              <a:t>সবুজ দল- </a:t>
            </a:r>
            <a:r>
              <a:rPr lang="bn-IN" sz="2800" dirty="0">
                <a:latin typeface="NikoshBAN" panose="02000000000000000000" pitchFamily="2" charset="0"/>
                <a:cs typeface="NikoshBAN" panose="02000000000000000000" pitchFamily="2" charset="0"/>
              </a:rPr>
              <a:t>যৌক্তিক বিভাগের ষষ্ঠ নিয়মটি লংঘন করলে </a:t>
            </a:r>
          </a:p>
          <a:p>
            <a:r>
              <a:rPr lang="bn-IN" sz="2800" dirty="0">
                <a:latin typeface="NikoshBAN" panose="02000000000000000000" pitchFamily="2" charset="0"/>
                <a:cs typeface="NikoshBAN" panose="02000000000000000000" pitchFamily="2" charset="0"/>
              </a:rPr>
              <a:t>কোন ধরনের অনুপপত্তি ঘটে?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5179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870D7-9FC7-4B28-9AC9-8491BA723330}"/>
              </a:ext>
            </a:extLst>
          </p:cNvPr>
          <p:cNvSpPr txBox="1"/>
          <p:nvPr/>
        </p:nvSpPr>
        <p:spPr>
          <a:xfrm>
            <a:off x="8123585" y="437323"/>
            <a:ext cx="1991251" cy="707886"/>
          </a:xfrm>
          <a:prstGeom prst="rect">
            <a:avLst/>
          </a:prstGeom>
          <a:solidFill>
            <a:srgbClr val="FFC000"/>
          </a:solidFill>
        </p:spPr>
        <p:txBody>
          <a:bodyPr wrap="none" rtlCol="0">
            <a:spAutoFit/>
          </a:bodyPr>
          <a:lstStyle/>
          <a:p>
            <a:r>
              <a:rPr lang="bn-IN" sz="4000" dirty="0">
                <a:latin typeface="NikoshBAN" panose="02000000000000000000" pitchFamily="2" charset="0"/>
                <a:cs typeface="NikoshBAN" panose="02000000000000000000" pitchFamily="2" charset="0"/>
              </a:rPr>
              <a:t>বাড়ির কাজ</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AB62D28-B8B5-4AA1-8EBE-F89C79EDA687}"/>
              </a:ext>
            </a:extLst>
          </p:cNvPr>
          <p:cNvSpPr txBox="1"/>
          <p:nvPr/>
        </p:nvSpPr>
        <p:spPr>
          <a:xfrm>
            <a:off x="636104" y="1974574"/>
            <a:ext cx="7209183"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যৌক্তিক সংজ্ঞার নিয়ম সমূহ ও নিয়ম লংঘনজনিত অনুপপত্তি ব্যাখ্যা কর।</a:t>
            </a:r>
            <a:endParaRPr lang="en-US"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80B6927D-9008-4E8F-8E4F-D9B42968B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246" y="1289187"/>
            <a:ext cx="2269435" cy="2000250"/>
          </a:xfrm>
          <a:prstGeom prst="rect">
            <a:avLst/>
          </a:prstGeom>
        </p:spPr>
      </p:pic>
    </p:spTree>
    <p:extLst>
      <p:ext uri="{BB962C8B-B14F-4D97-AF65-F5344CB8AC3E}">
        <p14:creationId xmlns:p14="http://schemas.microsoft.com/office/powerpoint/2010/main" val="228193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BC5350-C69A-434E-AA91-B9E7A7D4E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061" y="0"/>
            <a:ext cx="8680174" cy="6858000"/>
          </a:xfrm>
          <a:prstGeom prst="rect">
            <a:avLst/>
          </a:prstGeom>
        </p:spPr>
      </p:pic>
      <p:sp>
        <p:nvSpPr>
          <p:cNvPr id="5" name="TextBox 4">
            <a:extLst>
              <a:ext uri="{FF2B5EF4-FFF2-40B4-BE49-F238E27FC236}">
                <a16:creationId xmlns:a16="http://schemas.microsoft.com/office/drawing/2014/main" id="{894E0847-7F81-4FDC-B7C4-716769DEAF37}"/>
              </a:ext>
            </a:extLst>
          </p:cNvPr>
          <p:cNvSpPr txBox="1"/>
          <p:nvPr/>
        </p:nvSpPr>
        <p:spPr>
          <a:xfrm>
            <a:off x="5062330" y="2941983"/>
            <a:ext cx="2108269" cy="1015663"/>
          </a:xfrm>
          <a:prstGeom prst="rect">
            <a:avLst/>
          </a:prstGeom>
          <a:noFill/>
        </p:spPr>
        <p:txBody>
          <a:bodyPr wrap="none" rtlCol="0">
            <a:spAutoFit/>
          </a:bodyPr>
          <a:lstStyle/>
          <a:p>
            <a:r>
              <a:rPr lang="bn-IN" sz="6000" b="1" dirty="0">
                <a:latin typeface="NikoshBAN" panose="02000000000000000000" pitchFamily="2" charset="0"/>
                <a:cs typeface="NikoshBAN" panose="02000000000000000000" pitchFamily="2" charset="0"/>
              </a:rPr>
              <a:t>ধন্যবাদ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807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1304B-471E-4646-B28A-F46268486DFA}"/>
              </a:ext>
            </a:extLst>
          </p:cNvPr>
          <p:cNvSpPr txBox="1"/>
          <p:nvPr/>
        </p:nvSpPr>
        <p:spPr>
          <a:xfrm>
            <a:off x="4664765" y="821634"/>
            <a:ext cx="2640466" cy="769441"/>
          </a:xfrm>
          <a:prstGeom prst="rect">
            <a:avLst/>
          </a:prstGeom>
          <a:solidFill>
            <a:srgbClr val="92D050"/>
          </a:solidFill>
        </p:spPr>
        <p:txBody>
          <a:bodyPr wrap="none" rtlCol="0">
            <a:spAutoFit/>
          </a:bodyPr>
          <a:lstStyle/>
          <a:p>
            <a:r>
              <a:rPr lang="bn-IN" sz="4400" dirty="0">
                <a:latin typeface="NikoshBAN" panose="02000000000000000000" pitchFamily="2" charset="0"/>
                <a:cs typeface="NikoshBAN" panose="02000000000000000000" pitchFamily="2" charset="0"/>
              </a:rPr>
              <a:t>আজকের পাঠ </a:t>
            </a:r>
            <a:endParaRPr lang="en-US" sz="4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27F0C5E-792D-48A2-801E-B5B0FC01B413}"/>
              </a:ext>
            </a:extLst>
          </p:cNvPr>
          <p:cNvSpPr txBox="1"/>
          <p:nvPr/>
        </p:nvSpPr>
        <p:spPr>
          <a:xfrm>
            <a:off x="4452730" y="1948070"/>
            <a:ext cx="3101009" cy="830997"/>
          </a:xfrm>
          <a:prstGeom prst="rect">
            <a:avLst/>
          </a:prstGeom>
          <a:solidFill>
            <a:srgbClr val="FFC000"/>
          </a:solidFill>
        </p:spPr>
        <p:txBody>
          <a:bodyPr wrap="square" rtlCol="0">
            <a:spAutoFit/>
          </a:bodyPr>
          <a:lstStyle/>
          <a:p>
            <a:r>
              <a:rPr lang="bn-IN" sz="4800" dirty="0">
                <a:latin typeface="NikoshBAN" panose="02000000000000000000" pitchFamily="2" charset="0"/>
                <a:cs typeface="NikoshBAN" panose="02000000000000000000" pitchFamily="2" charset="0"/>
              </a:rPr>
              <a:t>যৌক্তিক বিভাগ </a:t>
            </a:r>
            <a:endParaRPr lang="en-US" sz="4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DD67FA4-CEA8-464C-9B50-AECA27C0F4EE}"/>
              </a:ext>
            </a:extLst>
          </p:cNvPr>
          <p:cNvSpPr txBox="1"/>
          <p:nvPr/>
        </p:nvSpPr>
        <p:spPr>
          <a:xfrm>
            <a:off x="3551579" y="3021494"/>
            <a:ext cx="4985788" cy="830997"/>
          </a:xfrm>
          <a:prstGeom prst="rect">
            <a:avLst/>
          </a:prstGeom>
          <a:solidFill>
            <a:srgbClr val="FFFF00"/>
          </a:solidFill>
        </p:spPr>
        <p:txBody>
          <a:bodyPr wrap="none" rtlCol="0">
            <a:spAutoFit/>
          </a:bodyPr>
          <a:lstStyle/>
          <a:p>
            <a:r>
              <a:rPr lang="en-US" sz="4800" b="1" dirty="0"/>
              <a:t>Logical division </a:t>
            </a:r>
          </a:p>
        </p:txBody>
      </p:sp>
    </p:spTree>
    <p:extLst>
      <p:ext uri="{BB962C8B-B14F-4D97-AF65-F5344CB8AC3E}">
        <p14:creationId xmlns:p14="http://schemas.microsoft.com/office/powerpoint/2010/main" val="99917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5846" y="304800"/>
            <a:ext cx="2215671" cy="830997"/>
          </a:xfrm>
          <a:prstGeom prst="rect">
            <a:avLst/>
          </a:prstGeom>
          <a:solidFill>
            <a:srgbClr val="FFFF00"/>
          </a:solidFill>
        </p:spPr>
        <p:txBody>
          <a:bodyPr wrap="none" rtlCol="0">
            <a:spAutoFit/>
          </a:bodyPr>
          <a:lstStyle/>
          <a:p>
            <a:r>
              <a:rPr lang="en-US" sz="4800" b="1" u="sng" dirty="0" err="1">
                <a:solidFill>
                  <a:srgbClr val="FF0000"/>
                </a:solidFill>
                <a:latin typeface="NikoshBAN" panose="02000000000000000000" pitchFamily="2" charset="0"/>
                <a:cs typeface="NikoshBAN" panose="02000000000000000000" pitchFamily="2" charset="0"/>
              </a:rPr>
              <a:t>শিখন</a:t>
            </a:r>
            <a:r>
              <a:rPr lang="en-US" sz="4800" b="1" u="sng" dirty="0">
                <a:solidFill>
                  <a:srgbClr val="FF0000"/>
                </a:solidFill>
                <a:latin typeface="NikoshBAN" panose="02000000000000000000" pitchFamily="2" charset="0"/>
                <a:cs typeface="NikoshBAN" panose="02000000000000000000" pitchFamily="2" charset="0"/>
              </a:rPr>
              <a:t> </a:t>
            </a:r>
            <a:r>
              <a:rPr lang="en-US" sz="4800" b="1" u="sng" dirty="0" err="1">
                <a:solidFill>
                  <a:srgbClr val="FF0000"/>
                </a:solidFill>
                <a:latin typeface="NikoshBAN" panose="02000000000000000000" pitchFamily="2" charset="0"/>
                <a:cs typeface="NikoshBAN" panose="02000000000000000000" pitchFamily="2" charset="0"/>
              </a:rPr>
              <a:t>ফল</a:t>
            </a:r>
            <a:r>
              <a:rPr lang="en-US" sz="4800" b="1" u="sng" dirty="0">
                <a:solidFill>
                  <a:srgbClr val="FF0000"/>
                </a:solidFill>
                <a:latin typeface="NikoshBAN" panose="02000000000000000000" pitchFamily="2" charset="0"/>
                <a:cs typeface="NikoshBAN" panose="02000000000000000000" pitchFamily="2" charset="0"/>
              </a:rPr>
              <a:t> </a:t>
            </a:r>
          </a:p>
        </p:txBody>
      </p:sp>
      <p:sp>
        <p:nvSpPr>
          <p:cNvPr id="5" name="TextBox 4"/>
          <p:cNvSpPr txBox="1"/>
          <p:nvPr/>
        </p:nvSpPr>
        <p:spPr>
          <a:xfrm>
            <a:off x="1524000" y="1447800"/>
            <a:ext cx="9144001" cy="2862322"/>
          </a:xfrm>
          <a:prstGeom prst="rect">
            <a:avLst/>
          </a:prstGeom>
          <a:noFill/>
        </p:spPr>
        <p:txBody>
          <a:bodyPr wrap="square" rtlCol="0">
            <a:spAutoFit/>
          </a:bodyPr>
          <a:lstStyle/>
          <a:p>
            <a:r>
              <a:rPr lang="bn-BD" sz="3600" b="1" dirty="0">
                <a:latin typeface="NikoshBAN" panose="02000000000000000000" pitchFamily="2" charset="0"/>
                <a:cs typeface="NikoshBAN" panose="02000000000000000000" pitchFamily="2" charset="0"/>
              </a:rPr>
              <a:t>১। যৌক্তিক বিভাগের ধারণা ব্যাখ্যা করতে পারবে।</a:t>
            </a:r>
          </a:p>
          <a:p>
            <a:r>
              <a:rPr lang="bn-BD" sz="3600" b="1" dirty="0">
                <a:latin typeface="NikoshBAN" panose="02000000000000000000" pitchFamily="2" charset="0"/>
                <a:cs typeface="NikoshBAN" panose="02000000000000000000" pitchFamily="2" charset="0"/>
              </a:rPr>
              <a:t>২। যৌক্তিক বিভাগের নিয়মাবলি বর্ণনা করতে পারবে।</a:t>
            </a:r>
          </a:p>
          <a:p>
            <a:r>
              <a:rPr lang="bn-BD" sz="3600" b="1" dirty="0">
                <a:latin typeface="NikoshBAN" panose="02000000000000000000" pitchFamily="2" charset="0"/>
                <a:cs typeface="NikoshBAN" panose="02000000000000000000" pitchFamily="2" charset="0"/>
              </a:rPr>
              <a:t>৩। যৌক্তিক বিভাগের নিয়ম লঙ্ঘন জনিত অনুপপত্তি সমূহ ব্যাখ্যা করতে পারবে।</a:t>
            </a:r>
          </a:p>
          <a:p>
            <a:endParaRPr lang="bn-BD"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3825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1794" y="152401"/>
            <a:ext cx="2765501" cy="769441"/>
          </a:xfrm>
          <a:prstGeom prst="rect">
            <a:avLst/>
          </a:prstGeom>
          <a:solidFill>
            <a:srgbClr val="92D050"/>
          </a:solidFill>
        </p:spPr>
        <p:txBody>
          <a:bodyPr wrap="none" rtlCol="0">
            <a:spAutoFit/>
          </a:bodyPr>
          <a:lstStyle/>
          <a:p>
            <a:r>
              <a:rPr lang="bn-BD" sz="4400" u="sng" dirty="0">
                <a:latin typeface="NikoshBAN" panose="02000000000000000000" pitchFamily="2" charset="0"/>
                <a:cs typeface="NikoshBAN" panose="02000000000000000000" pitchFamily="2" charset="0"/>
              </a:rPr>
              <a:t>পাঠ উপস্থাপনা </a:t>
            </a:r>
            <a:endParaRPr lang="en-US" sz="4400" u="sng" dirty="0">
              <a:latin typeface="NikoshBAN" panose="02000000000000000000" pitchFamily="2" charset="0"/>
              <a:cs typeface="NikoshBAN" panose="02000000000000000000" pitchFamily="2" charset="0"/>
            </a:endParaRPr>
          </a:p>
        </p:txBody>
      </p:sp>
      <p:sp>
        <p:nvSpPr>
          <p:cNvPr id="3" name="TextBox 2"/>
          <p:cNvSpPr txBox="1"/>
          <p:nvPr/>
        </p:nvSpPr>
        <p:spPr>
          <a:xfrm>
            <a:off x="410816" y="1709530"/>
            <a:ext cx="4161184" cy="923330"/>
          </a:xfrm>
          <a:prstGeom prst="rect">
            <a:avLst/>
          </a:prstGeom>
          <a:solidFill>
            <a:srgbClr val="FFFF00"/>
          </a:solidFill>
        </p:spPr>
        <p:txBody>
          <a:bodyPr wrap="square" rtlCol="0">
            <a:spAutoFit/>
          </a:bodyPr>
          <a:lstStyle/>
          <a:p>
            <a:r>
              <a:rPr lang="bn-BD" sz="5400" b="1" u="sng" dirty="0">
                <a:latin typeface="NikoshBAN" panose="02000000000000000000" pitchFamily="2" charset="0"/>
                <a:cs typeface="NikoshBAN" panose="02000000000000000000" pitchFamily="2" charset="0"/>
              </a:rPr>
              <a:t>যৌক্তিক বিভাগঃ </a:t>
            </a:r>
            <a:endParaRPr lang="en-US" sz="5400" b="1" u="sng" dirty="0">
              <a:latin typeface="NikoshBAN" panose="02000000000000000000" pitchFamily="2" charset="0"/>
              <a:cs typeface="NikoshBAN" panose="02000000000000000000" pitchFamily="2" charset="0"/>
            </a:endParaRPr>
          </a:p>
        </p:txBody>
      </p:sp>
      <p:sp>
        <p:nvSpPr>
          <p:cNvPr id="4" name="TextBox 3"/>
          <p:cNvSpPr txBox="1"/>
          <p:nvPr/>
        </p:nvSpPr>
        <p:spPr>
          <a:xfrm>
            <a:off x="410817" y="3220278"/>
            <a:ext cx="10561983" cy="2123658"/>
          </a:xfrm>
          <a:prstGeom prst="rect">
            <a:avLst/>
          </a:prstGeom>
          <a:solidFill>
            <a:srgbClr val="00B0F0"/>
          </a:solidFill>
        </p:spPr>
        <p:txBody>
          <a:bodyPr wrap="square" rtlCol="0">
            <a:spAutoFit/>
          </a:bodyPr>
          <a:lstStyle/>
          <a:p>
            <a:r>
              <a:rPr lang="bn-BD" sz="4400" dirty="0">
                <a:latin typeface="NikoshBAN" panose="02000000000000000000" pitchFamily="2" charset="0"/>
                <a:cs typeface="NikoshBAN" panose="02000000000000000000" pitchFamily="2" charset="0"/>
              </a:rPr>
              <a:t>একটি  জাতিকে বা উচ্চতর শ্রে</a:t>
            </a:r>
            <a:r>
              <a:rPr lang="en-US" sz="4400" dirty="0" err="1">
                <a:latin typeface="NikoshBAN" panose="02000000000000000000" pitchFamily="2" charset="0"/>
                <a:cs typeface="NikoshBAN" panose="02000000000000000000" pitchFamily="2" charset="0"/>
              </a:rPr>
              <a:t>ণি</a:t>
            </a:r>
            <a:r>
              <a:rPr lang="bn-BD" sz="4400" dirty="0">
                <a:latin typeface="NikoshBAN" panose="02000000000000000000" pitchFamily="2" charset="0"/>
                <a:cs typeface="NikoshBAN" panose="02000000000000000000" pitchFamily="2" charset="0"/>
              </a:rPr>
              <a:t>কে কোনো একটি নীতি বা সূত্রের ভিত্তিতে তার নিম্নতর উপজাতি বা উপশ্রে</a:t>
            </a:r>
            <a:r>
              <a:rPr lang="en-US" sz="4400" dirty="0" err="1">
                <a:latin typeface="NikoshBAN" panose="02000000000000000000" pitchFamily="2" charset="0"/>
                <a:cs typeface="NikoshBAN" panose="02000000000000000000" pitchFamily="2" charset="0"/>
              </a:rPr>
              <a:t>ণি</a:t>
            </a:r>
            <a:r>
              <a:rPr lang="bn-BD" sz="4400" dirty="0">
                <a:latin typeface="NikoshBAN" panose="02000000000000000000" pitchFamily="2" charset="0"/>
                <a:cs typeface="NikoshBAN" panose="02000000000000000000" pitchFamily="2" charset="0"/>
              </a:rPr>
              <a:t>তে বিভক্ত করার প্রক্রিয়াকে </a:t>
            </a:r>
            <a:r>
              <a:rPr lang="bn-BD" sz="4400" b="1" dirty="0">
                <a:solidFill>
                  <a:srgbClr val="FFC000"/>
                </a:solidFill>
                <a:latin typeface="NikoshBAN" panose="02000000000000000000" pitchFamily="2" charset="0"/>
                <a:cs typeface="NikoshBAN" panose="02000000000000000000" pitchFamily="2" charset="0"/>
              </a:rPr>
              <a:t>যৌক্তিক বিভাগ </a:t>
            </a:r>
            <a:r>
              <a:rPr lang="bn-BD" sz="4400" dirty="0">
                <a:latin typeface="NikoshBAN" panose="02000000000000000000" pitchFamily="2" charset="0"/>
                <a:cs typeface="NikoshBAN" panose="02000000000000000000" pitchFamily="2" charset="0"/>
              </a:rPr>
              <a:t>বলে।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4233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749" y="841514"/>
            <a:ext cx="7066358" cy="646331"/>
          </a:xfrm>
          <a:prstGeom prst="rect">
            <a:avLst/>
          </a:prstGeom>
          <a:solidFill>
            <a:srgbClr val="FFFF00"/>
          </a:solidFill>
        </p:spPr>
        <p:txBody>
          <a:bodyPr wrap="none" rtlCol="0">
            <a:spAutoFit/>
          </a:bodyPr>
          <a:lstStyle/>
          <a:p>
            <a:r>
              <a:rPr lang="bn-BD" sz="3600" b="1" dirty="0">
                <a:latin typeface="NikoshBAN" panose="02000000000000000000" pitchFamily="2" charset="0"/>
                <a:cs typeface="NikoshBAN" panose="02000000000000000000" pitchFamily="2" charset="0"/>
              </a:rPr>
              <a:t>যৌক্তিক বিভাগের নিয়ম লংঘ</a:t>
            </a:r>
            <a:r>
              <a:rPr lang="bn-IN" sz="3600" b="1" dirty="0">
                <a:latin typeface="NikoshBAN" panose="02000000000000000000" pitchFamily="2" charset="0"/>
                <a:cs typeface="NikoshBAN" panose="02000000000000000000" pitchFamily="2" charset="0"/>
              </a:rPr>
              <a:t>ন</a:t>
            </a:r>
            <a:r>
              <a:rPr lang="bn-BD" sz="3600" b="1" dirty="0">
                <a:latin typeface="NikoshBAN" panose="02000000000000000000" pitchFamily="2" charset="0"/>
                <a:cs typeface="NikoshBAN" panose="02000000000000000000" pitchFamily="2" charset="0"/>
              </a:rPr>
              <a:t>জনিত অনুপপত্তিঃ </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367750" y="2001078"/>
            <a:ext cx="10465904" cy="4015408"/>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১। যৌক্তিক বিভাগে জাতিবাচক বা শ্রেণিবাচক পদকে বিভক্ত করতে হবে। ব্যক্তি বা ব</a:t>
            </a:r>
            <a:r>
              <a:rPr lang="bn-IN" sz="3600" dirty="0">
                <a:latin typeface="NikoshBAN" panose="02000000000000000000" pitchFamily="2" charset="0"/>
                <a:cs typeface="NikoshBAN" panose="02000000000000000000" pitchFamily="2" charset="0"/>
              </a:rPr>
              <a:t>স্তুবাচক</a:t>
            </a:r>
            <a:r>
              <a:rPr lang="bn-BD" sz="3600" dirty="0">
                <a:latin typeface="NikoshBAN" panose="02000000000000000000" pitchFamily="2" charset="0"/>
                <a:cs typeface="NikoshBAN" panose="02000000000000000000" pitchFamily="2" charset="0"/>
              </a:rPr>
              <a:t> পদকে বিভাগ করা যাবে না। কিন্তু এই নিয়ম লংঘ</a:t>
            </a:r>
            <a:r>
              <a:rPr lang="bn-IN" sz="3600" dirty="0">
                <a:latin typeface="NikoshBAN" panose="02000000000000000000" pitchFamily="2" charset="0"/>
                <a:cs typeface="NikoshBAN" panose="02000000000000000000" pitchFamily="2" charset="0"/>
              </a:rPr>
              <a:t>ন </a:t>
            </a:r>
            <a:r>
              <a:rPr lang="bn-BD" sz="3600" dirty="0">
                <a:latin typeface="NikoshBAN" panose="02000000000000000000" pitchFamily="2" charset="0"/>
                <a:cs typeface="NikoshBAN" panose="02000000000000000000" pitchFamily="2" charset="0"/>
              </a:rPr>
              <a:t> করলে দুই ধরণের অনুপপত্তি ঘটবে। যেমন-</a:t>
            </a:r>
          </a:p>
          <a:p>
            <a:endParaRPr lang="bn-BD" sz="3600" dirty="0">
              <a:latin typeface="NikoshBAN" panose="02000000000000000000" pitchFamily="2" charset="0"/>
              <a:cs typeface="NikoshBAN" panose="02000000000000000000" pitchFamily="2" charset="0"/>
            </a:endParaRPr>
          </a:p>
          <a:p>
            <a:r>
              <a:rPr lang="bn-BD" sz="3600" b="1" dirty="0">
                <a:solidFill>
                  <a:schemeClr val="accent6">
                    <a:lumMod val="50000"/>
                  </a:schemeClr>
                </a:solidFill>
                <a:latin typeface="NikoshBAN" panose="02000000000000000000" pitchFamily="2" charset="0"/>
                <a:cs typeface="NikoshBAN" panose="02000000000000000000" pitchFamily="2" charset="0"/>
              </a:rPr>
              <a:t>              </a:t>
            </a:r>
            <a:r>
              <a:rPr lang="bn-BD" sz="3600" b="1" dirty="0">
                <a:solidFill>
                  <a:schemeClr val="accent6">
                    <a:lumMod val="75000"/>
                  </a:schemeClr>
                </a:solidFill>
                <a:latin typeface="NikoshBAN" panose="02000000000000000000" pitchFamily="2" charset="0"/>
                <a:cs typeface="NikoshBAN" panose="02000000000000000000" pitchFamily="2" charset="0"/>
              </a:rPr>
              <a:t>ক) অংগ গত বিভাগ অনুপপত্তি</a:t>
            </a:r>
          </a:p>
          <a:p>
            <a:endParaRPr lang="bn-BD" sz="3600" dirty="0">
              <a:solidFill>
                <a:schemeClr val="accent6">
                  <a:lumMod val="75000"/>
                </a:schemeClr>
              </a:solidFill>
              <a:latin typeface="NikoshBAN" panose="02000000000000000000" pitchFamily="2" charset="0"/>
              <a:cs typeface="NikoshBAN" panose="02000000000000000000" pitchFamily="2" charset="0"/>
            </a:endParaRPr>
          </a:p>
          <a:p>
            <a:r>
              <a:rPr lang="bn-BD" sz="3600" dirty="0">
                <a:solidFill>
                  <a:schemeClr val="accent6">
                    <a:lumMod val="75000"/>
                  </a:schemeClr>
                </a:solidFill>
                <a:latin typeface="NikoshBAN" panose="02000000000000000000" pitchFamily="2" charset="0"/>
                <a:cs typeface="NikoshBAN" panose="02000000000000000000" pitchFamily="2" charset="0"/>
              </a:rPr>
              <a:t>              </a:t>
            </a:r>
            <a:r>
              <a:rPr lang="bn-BD" sz="3600" b="1" dirty="0">
                <a:solidFill>
                  <a:schemeClr val="accent6">
                    <a:lumMod val="75000"/>
                  </a:schemeClr>
                </a:solidFill>
                <a:latin typeface="NikoshBAN" panose="02000000000000000000" pitchFamily="2" charset="0"/>
                <a:cs typeface="NikoshBAN" panose="02000000000000000000" pitchFamily="2" charset="0"/>
              </a:rPr>
              <a:t>খ) গুণগত বিভাগ অনুপপত্তি</a:t>
            </a:r>
            <a:r>
              <a:rPr lang="bn-IN" sz="3600" b="1" dirty="0">
                <a:solidFill>
                  <a:schemeClr val="accent6">
                    <a:lumMod val="75000"/>
                  </a:schemeClr>
                </a:solidFill>
                <a:latin typeface="NikoshBAN" panose="02000000000000000000" pitchFamily="2" charset="0"/>
                <a:cs typeface="NikoshBAN" panose="02000000000000000000" pitchFamily="2" charset="0"/>
              </a:rPr>
              <a:t> </a:t>
            </a:r>
            <a:endParaRPr lang="en-US" sz="3600" b="1" dirty="0">
              <a:solidFill>
                <a:schemeClr val="accent6">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497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766" y="522670"/>
            <a:ext cx="4160113" cy="646331"/>
          </a:xfrm>
          <a:prstGeom prst="rect">
            <a:avLst/>
          </a:prstGeom>
          <a:solidFill>
            <a:schemeClr val="accent1">
              <a:lumMod val="40000"/>
              <a:lumOff val="60000"/>
            </a:schemeClr>
          </a:solidFill>
        </p:spPr>
        <p:txBody>
          <a:bodyPr wrap="none" rtlCol="0">
            <a:spAutoFit/>
          </a:bodyPr>
          <a:lstStyle/>
          <a:p>
            <a:r>
              <a:rPr lang="bn-BD" sz="3600" b="1" dirty="0">
                <a:latin typeface="NikoshBAN" panose="02000000000000000000" pitchFamily="2" charset="0"/>
                <a:cs typeface="NikoshBAN" panose="02000000000000000000" pitchFamily="2" charset="0"/>
              </a:rPr>
              <a:t>অংগ গত বিভাগ অনুপপত্তিঃ </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473766" y="1656522"/>
            <a:ext cx="10041834" cy="3416320"/>
          </a:xfrm>
          <a:prstGeom prst="rect">
            <a:avLst/>
          </a:prstGeom>
          <a:solidFill>
            <a:schemeClr val="accent1">
              <a:lumMod val="20000"/>
              <a:lumOff val="80000"/>
            </a:schemeClr>
          </a:solidFill>
        </p:spPr>
        <p:txBody>
          <a:bodyPr wrap="square" rtlCol="0">
            <a:spAutoFit/>
          </a:bodyPr>
          <a:lstStyle/>
          <a:p>
            <a:r>
              <a:rPr lang="bn-BD" sz="3600" dirty="0">
                <a:latin typeface="NikoshBAN" panose="02000000000000000000" pitchFamily="2" charset="0"/>
                <a:cs typeface="NikoshBAN" panose="02000000000000000000" pitchFamily="2" charset="0"/>
              </a:rPr>
              <a:t>কোনো জাতিবাচক পদের পরিবর্তে যদি কোনো ব্যক্তিকে বা বস্তুকে তার অংগ প্রত্যংগে বিভক্ত করা হয় তবে </a:t>
            </a:r>
            <a:r>
              <a:rPr lang="bn-BD" sz="3600" dirty="0">
                <a:solidFill>
                  <a:schemeClr val="accent6">
                    <a:lumMod val="75000"/>
                  </a:schemeClr>
                </a:solidFill>
                <a:latin typeface="NikoshBAN" panose="02000000000000000000" pitchFamily="2" charset="0"/>
                <a:cs typeface="NikoshBAN" panose="02000000000000000000" pitchFamily="2" charset="0"/>
              </a:rPr>
              <a:t>অংগ গত বিভাগ </a:t>
            </a:r>
            <a:r>
              <a:rPr lang="bn-BD" sz="3600" dirty="0">
                <a:latin typeface="NikoshBAN" panose="02000000000000000000" pitchFamily="2" charset="0"/>
                <a:cs typeface="NikoshBAN" panose="02000000000000000000" pitchFamily="2" charset="0"/>
              </a:rPr>
              <a:t>নামক অনুপপত্তি ঘটে।যেমন- রহিম নামক ব্যক্তিকে তার অংগ প্রত্যংগ সমূহ যেমন,তার হাত , পা, মাথা, চোখ, কান ইত্যাদিতে বিভক্ত করা হচ্ছে অংগ গত বিভাগ। অথবা একটি গাছকে তার মূল,কান্ড, শাখা,প্রশাখা ইত্যাদি অংগ প্রত্যংগে বিভক্ত করলে তা হবে অংগ গত বিভাগ।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986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505" y="818321"/>
            <a:ext cx="4722768" cy="769441"/>
          </a:xfrm>
          <a:prstGeom prst="rect">
            <a:avLst/>
          </a:prstGeom>
          <a:solidFill>
            <a:schemeClr val="accent1">
              <a:lumMod val="40000"/>
              <a:lumOff val="60000"/>
            </a:schemeClr>
          </a:solidFill>
        </p:spPr>
        <p:txBody>
          <a:bodyPr wrap="none" rtlCol="0">
            <a:spAutoFit/>
          </a:bodyPr>
          <a:lstStyle/>
          <a:p>
            <a:r>
              <a:rPr lang="bn-BD" sz="4400" b="1" dirty="0">
                <a:latin typeface="NikoshBAN" panose="02000000000000000000" pitchFamily="2" charset="0"/>
                <a:cs typeface="NikoshBAN" panose="02000000000000000000" pitchFamily="2" charset="0"/>
              </a:rPr>
              <a:t>গুণগত বিভা</a:t>
            </a:r>
            <a:r>
              <a:rPr lang="en-US" sz="4400" b="1" dirty="0">
                <a:latin typeface="NikoshBAN" panose="02000000000000000000" pitchFamily="2" charset="0"/>
                <a:cs typeface="NikoshBAN" panose="02000000000000000000" pitchFamily="2" charset="0"/>
              </a:rPr>
              <a:t>গ </a:t>
            </a:r>
            <a:r>
              <a:rPr lang="en-US" sz="4400" b="1" dirty="0" err="1">
                <a:latin typeface="NikoshBAN" panose="02000000000000000000" pitchFamily="2" charset="0"/>
                <a:cs typeface="NikoshBAN" panose="02000000000000000000" pitchFamily="2" charset="0"/>
              </a:rPr>
              <a:t>অনুপপত্তিঃ</a:t>
            </a:r>
            <a:r>
              <a:rPr lang="en-US" sz="4400" b="1" dirty="0">
                <a:latin typeface="NikoshBAN" panose="02000000000000000000" pitchFamily="2" charset="0"/>
                <a:cs typeface="NikoshBAN" panose="02000000000000000000" pitchFamily="2" charset="0"/>
              </a:rPr>
              <a:t> </a:t>
            </a:r>
            <a:r>
              <a:rPr lang="bn-BD" sz="4400" b="1" dirty="0">
                <a:latin typeface="NikoshBAN" panose="02000000000000000000" pitchFamily="2" charset="0"/>
                <a:cs typeface="NikoshBAN" panose="02000000000000000000" pitchFamily="2" charset="0"/>
              </a:rPr>
              <a:t> </a:t>
            </a:r>
            <a:endParaRPr lang="en-US" sz="4400" b="1" dirty="0">
              <a:latin typeface="NikoshBAN" panose="02000000000000000000" pitchFamily="2" charset="0"/>
              <a:cs typeface="NikoshBAN" panose="02000000000000000000" pitchFamily="2" charset="0"/>
            </a:endParaRPr>
          </a:p>
        </p:txBody>
      </p:sp>
      <p:sp>
        <p:nvSpPr>
          <p:cNvPr id="3" name="TextBox 2"/>
          <p:cNvSpPr txBox="1"/>
          <p:nvPr/>
        </p:nvSpPr>
        <p:spPr>
          <a:xfrm>
            <a:off x="407505" y="1934817"/>
            <a:ext cx="10031897" cy="2862322"/>
          </a:xfrm>
          <a:prstGeom prst="rect">
            <a:avLst/>
          </a:prstGeom>
          <a:solidFill>
            <a:schemeClr val="accent1">
              <a:lumMod val="20000"/>
              <a:lumOff val="80000"/>
            </a:schemeClr>
          </a:solidFill>
        </p:spPr>
        <p:txBody>
          <a:bodyPr wrap="square" rtlCol="0">
            <a:spAutoFit/>
          </a:bodyPr>
          <a:lstStyle/>
          <a:p>
            <a:r>
              <a:rPr lang="bn-BD" sz="3600" dirty="0">
                <a:latin typeface="NikoshBAN" panose="02000000000000000000" pitchFamily="2" charset="0"/>
                <a:cs typeface="NikoshBAN" panose="02000000000000000000" pitchFamily="2" charset="0"/>
              </a:rPr>
              <a:t>যৌক্তিক বিভাগে কোনো জাতিবাচক পদের পরিবর্তে যদি কোনো বিশেষ বস্তুকে তার গুণসমূহে বিভক্ত করা হয় তবে বিভাগটির নাম হবে </a:t>
            </a:r>
            <a:r>
              <a:rPr lang="bn-BD" sz="3600" dirty="0">
                <a:solidFill>
                  <a:schemeClr val="accent6">
                    <a:lumMod val="75000"/>
                  </a:schemeClr>
                </a:solidFill>
                <a:latin typeface="NikoshBAN" panose="02000000000000000000" pitchFamily="2" charset="0"/>
                <a:cs typeface="NikoshBAN" panose="02000000000000000000" pitchFamily="2" charset="0"/>
              </a:rPr>
              <a:t>গুণগত</a:t>
            </a:r>
            <a:r>
              <a:rPr lang="bn-BD" sz="3600" dirty="0">
                <a:latin typeface="NikoshBAN" panose="02000000000000000000" pitchFamily="2" charset="0"/>
                <a:cs typeface="NikoshBAN" panose="02000000000000000000" pitchFamily="2" charset="0"/>
              </a:rPr>
              <a:t> </a:t>
            </a:r>
            <a:r>
              <a:rPr lang="bn-BD" sz="3600" dirty="0">
                <a:solidFill>
                  <a:schemeClr val="accent6">
                    <a:lumMod val="75000"/>
                  </a:schemeClr>
                </a:solidFill>
                <a:latin typeface="NikoshBAN" panose="02000000000000000000" pitchFamily="2" charset="0"/>
                <a:cs typeface="NikoshBAN" panose="02000000000000000000" pitchFamily="2" charset="0"/>
              </a:rPr>
              <a:t>বিভাগ বা গুণ গত বিভাগ অনুপপত্তি</a:t>
            </a:r>
            <a:r>
              <a:rPr lang="bn-BD" sz="3600" dirty="0">
                <a:latin typeface="NikoshBAN" panose="02000000000000000000" pitchFamily="2" charset="0"/>
                <a:cs typeface="NikoshBAN" panose="02000000000000000000" pitchFamily="2" charset="0"/>
              </a:rPr>
              <a:t>। যেমন কোনো একটি আপেলকে যদি আমরা তার স্বাদ,বর্ণ,গন্ধ ইত্যাদিতে বিভক্ত করি তবে তাতে গুণগত বিভাগ অনুপপত্তি ঘটবে।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663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035" y="292893"/>
            <a:ext cx="10906539" cy="1815882"/>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২। </a:t>
            </a:r>
            <a:r>
              <a:rPr lang="en-US" sz="2800" dirty="0" err="1">
                <a:latin typeface="NikoshBAN" panose="02000000000000000000" pitchFamily="2" charset="0"/>
                <a:cs typeface="NikoshBAN" panose="02000000000000000000" pitchFamily="2" charset="0"/>
              </a:rPr>
              <a:t>যৌক্তিক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বিভাগের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ক্ষেত্রে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গ্রহণ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হবে</a:t>
            </a:r>
            <a:r>
              <a:rPr lang="bn-IN" sz="2800" dirty="0">
                <a:latin typeface="NikoshBAN" panose="02000000000000000000" pitchFamily="2" charset="0"/>
                <a:cs typeface="NikoshBAN" panose="02000000000000000000" pitchFamily="2" charset="0"/>
              </a:rPr>
              <a:t>।</a:t>
            </a:r>
          </a:p>
          <a:p>
            <a:endParaRPr lang="bn-IN" sz="2800" dirty="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584752" y="1095082"/>
            <a:ext cx="10161104" cy="1077218"/>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কিন্তু এই নিয়মটি লংঘন করলে যদি একাধিক মূল সূত্রের আশ্রয় নেয়া হয় তাহলে </a:t>
            </a:r>
            <a:r>
              <a:rPr lang="bn-BD" sz="3200" b="1" dirty="0">
                <a:solidFill>
                  <a:schemeClr val="accent6">
                    <a:lumMod val="75000"/>
                  </a:schemeClr>
                </a:solidFill>
                <a:latin typeface="NikoshBAN" panose="02000000000000000000" pitchFamily="2" charset="0"/>
                <a:cs typeface="NikoshBAN" panose="02000000000000000000" pitchFamily="2" charset="0"/>
              </a:rPr>
              <a:t>সংকর বিভাগ বা পরস্পরাংগী বিভাগ </a:t>
            </a:r>
            <a:r>
              <a:rPr lang="bn-BD" sz="3200" dirty="0">
                <a:latin typeface="NikoshBAN" panose="02000000000000000000" pitchFamily="2" charset="0"/>
                <a:cs typeface="NikoshBAN" panose="02000000000000000000" pitchFamily="2" charset="0"/>
              </a:rPr>
              <a:t>অনুপপত্তি ঘটবে।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89454" y="2460440"/>
            <a:ext cx="6341801" cy="584775"/>
          </a:xfrm>
          <a:prstGeom prst="rect">
            <a:avLst/>
          </a:prstGeom>
          <a:solidFill>
            <a:schemeClr val="accent3">
              <a:lumMod val="60000"/>
              <a:lumOff val="40000"/>
            </a:schemeClr>
          </a:solidFill>
        </p:spPr>
        <p:txBody>
          <a:bodyPr wrap="none" rtlCol="0">
            <a:spAutoFit/>
          </a:bodyPr>
          <a:lstStyle/>
          <a:p>
            <a:r>
              <a:rPr lang="bn-BD" sz="3200" b="1" dirty="0">
                <a:latin typeface="NikoshBAN" panose="02000000000000000000" pitchFamily="2" charset="0"/>
                <a:cs typeface="NikoshBAN" panose="02000000000000000000" pitchFamily="2" charset="0"/>
              </a:rPr>
              <a:t>সংকর বিভাগ বা পরস্পরাংগী  বিভাগ</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অনুপপত্তিঃ</a:t>
            </a:r>
            <a:r>
              <a:rPr lang="en-US" sz="3200" b="1" dirty="0">
                <a:latin typeface="NikoshBAN" panose="02000000000000000000" pitchFamily="2" charset="0"/>
                <a:cs typeface="NikoshBAN" panose="02000000000000000000" pitchFamily="2" charset="0"/>
              </a:rPr>
              <a:t> </a:t>
            </a:r>
          </a:p>
        </p:txBody>
      </p:sp>
      <p:sp>
        <p:nvSpPr>
          <p:cNvPr id="6" name="TextBox 5"/>
          <p:cNvSpPr txBox="1"/>
          <p:nvPr/>
        </p:nvSpPr>
        <p:spPr>
          <a:xfrm>
            <a:off x="89453" y="3313043"/>
            <a:ext cx="10906539" cy="3293209"/>
          </a:xfrm>
          <a:prstGeom prst="rect">
            <a:avLst/>
          </a:prstGeom>
          <a:solidFill>
            <a:schemeClr val="accent1">
              <a:lumMod val="20000"/>
              <a:lumOff val="80000"/>
            </a:schemeClr>
          </a:solidFill>
        </p:spPr>
        <p:txBody>
          <a:bodyPr wrap="square" rtlCol="0">
            <a:spAutoFit/>
          </a:bodyPr>
          <a:lstStyle/>
          <a:p>
            <a:r>
              <a:rPr lang="bn-BD" sz="2800" dirty="0">
                <a:latin typeface="NikoshBAN" panose="02000000000000000000" pitchFamily="2" charset="0"/>
                <a:cs typeface="NikoshBAN" panose="02000000000000000000" pitchFamily="2" charset="0"/>
              </a:rPr>
              <a:t>যৌক্তিক বিভাগের ক্ষেত্রে একই সময় একটি মাত্র মূল সূত্রের পরিবর্তে আমরা যদি একত্রে একাধিক মূল সূত্রের আশ্রয় নিই তবে বিভাগটির নাম হবে </a:t>
            </a:r>
            <a:r>
              <a:rPr lang="bn-BD" sz="2800" b="1" dirty="0">
                <a:solidFill>
                  <a:schemeClr val="accent6">
                    <a:lumMod val="75000"/>
                  </a:schemeClr>
                </a:solidFill>
                <a:latin typeface="NikoshBAN" panose="02000000000000000000" pitchFamily="2" charset="0"/>
                <a:cs typeface="NikoshBAN" panose="02000000000000000000" pitchFamily="2" charset="0"/>
              </a:rPr>
              <a:t>সংকর বিভাগ</a:t>
            </a:r>
            <a:r>
              <a:rPr lang="bn-BD" sz="2800" dirty="0">
                <a:solidFill>
                  <a:schemeClr val="accent6">
                    <a:lumMod val="75000"/>
                  </a:schemeClr>
                </a:solidFill>
                <a:latin typeface="NikoshBAN" panose="02000000000000000000" pitchFamily="2" charset="0"/>
                <a:cs typeface="NikoshBAN" panose="02000000000000000000" pitchFamily="2" charset="0"/>
              </a:rPr>
              <a:t>।</a:t>
            </a:r>
          </a:p>
          <a:p>
            <a:endParaRPr lang="bn-BD" sz="2800" dirty="0">
              <a:solidFill>
                <a:schemeClr val="accent6">
                  <a:lumMod val="75000"/>
                </a:schemeClr>
              </a:solidFill>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যেমনঃ </a:t>
            </a:r>
            <a:r>
              <a:rPr lang="bn-BD" sz="4000" dirty="0">
                <a:solidFill>
                  <a:schemeClr val="accent6">
                    <a:lumMod val="75000"/>
                  </a:schemeClr>
                </a:solidFill>
                <a:latin typeface="NikoshBAN" panose="02000000000000000000" pitchFamily="2" charset="0"/>
                <a:cs typeface="NikoshBAN" panose="02000000000000000000" pitchFamily="2" charset="0"/>
              </a:rPr>
              <a:t>মানুষ</a:t>
            </a:r>
            <a:r>
              <a:rPr lang="bn-BD" sz="2800" dirty="0">
                <a:solidFill>
                  <a:schemeClr val="accent6">
                    <a:lumMod val="75000"/>
                  </a:schemeClr>
                </a:solidFill>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কে সৎমানুষ,সভ্য মানুষ এবং শিক্ষিত মানুষ ইত্যাদি উপজাতিতে বিভক্ত করলে তা হবে সংকর বিভাগ। কারণ এ ক্ষেত্রে একত্রে তি</a:t>
            </a:r>
            <a:r>
              <a:rPr lang="bn-IN" sz="2800" dirty="0">
                <a:latin typeface="NikoshBAN" panose="02000000000000000000" pitchFamily="2" charset="0"/>
                <a:cs typeface="NikoshBAN" panose="02000000000000000000" pitchFamily="2" charset="0"/>
              </a:rPr>
              <a:t>নটি </a:t>
            </a:r>
            <a:r>
              <a:rPr lang="bn-BD" sz="2800" dirty="0">
                <a:latin typeface="NikoshBAN" panose="02000000000000000000" pitchFamily="2" charset="0"/>
                <a:cs typeface="NikoshBAN" panose="02000000000000000000" pitchFamily="2" charset="0"/>
              </a:rPr>
              <a:t> মূল সূত্র গ্রহণ করা হয়েছে। তা হল সততা,সভ্যতা এবং শিক্ষা। এভাবে বিভাজনের ফলে তিনটি উপজাতি পরস্পরের সাথে মিশে গেছে। কারণ যে মানুষ সভ্য সে সৎ হতে পারে,  অসৎ হতে পারে আবার শিক্ষিত হতে পারে।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1919519"/>
      </p:ext>
    </p:extLst>
  </p:cSld>
  <p:clrMapOvr>
    <a:masterClrMapping/>
  </p:clrMapOvr>
</p:sld>
</file>

<file path=ppt/theme/theme1.xml><?xml version="1.0" encoding="utf-8"?>
<a:theme xmlns:a="http://schemas.openxmlformats.org/drawingml/2006/main" name="BohemianVTI">
  <a:themeElements>
    <a:clrScheme name="AnalogousFromLightSeed_2SEEDS">
      <a:dk1>
        <a:srgbClr val="000000"/>
      </a:dk1>
      <a:lt1>
        <a:srgbClr val="FFFFFF"/>
      </a:lt1>
      <a:dk2>
        <a:srgbClr val="22363C"/>
      </a:dk2>
      <a:lt2>
        <a:srgbClr val="E2E8E8"/>
      </a:lt2>
      <a:accent1>
        <a:srgbClr val="EB4E4E"/>
      </a:accent1>
      <a:accent2>
        <a:srgbClr val="EE6EA4"/>
      </a:accent2>
      <a:accent3>
        <a:srgbClr val="EA8C49"/>
      </a:accent3>
      <a:accent4>
        <a:srgbClr val="36B59E"/>
      </a:accent4>
      <a:accent5>
        <a:srgbClr val="25B1DB"/>
      </a:accent5>
      <a:accent6>
        <a:srgbClr val="4E85EB"/>
      </a:accent6>
      <a:hlink>
        <a:srgbClr val="568D8D"/>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124</TotalTime>
  <Words>1052</Words>
  <Application>Microsoft Office PowerPoint</Application>
  <PresentationFormat>Widescreen</PresentationFormat>
  <Paragraphs>82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Avenir Next LT Pro</vt:lpstr>
      <vt:lpstr>Modern Love</vt:lpstr>
      <vt:lpstr>NikoshBAN</vt:lpstr>
      <vt:lpstr>BohemianVTI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49</cp:revision>
  <dcterms:created xsi:type="dcterms:W3CDTF">2020-11-14T13:21:54Z</dcterms:created>
  <dcterms:modified xsi:type="dcterms:W3CDTF">2020-12-25T17:08:35Z</dcterms:modified>
</cp:coreProperties>
</file>