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wav"/>
  <Default Extension="wdp" ContentType="image/vnd.ms-photo"/>
  <Default Extension="gif" ContentType="image/gif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84" r:id="rId2"/>
  </p:sldMasterIdLst>
  <p:notesMasterIdLst>
    <p:notesMasterId r:id="rId21"/>
  </p:notesMasterIdLst>
  <p:sldIdLst>
    <p:sldId id="276" r:id="rId3"/>
    <p:sldId id="284" r:id="rId4"/>
    <p:sldId id="278" r:id="rId5"/>
    <p:sldId id="258" r:id="rId6"/>
    <p:sldId id="283" r:id="rId7"/>
    <p:sldId id="260" r:id="rId8"/>
    <p:sldId id="272" r:id="rId9"/>
    <p:sldId id="270" r:id="rId10"/>
    <p:sldId id="273" r:id="rId11"/>
    <p:sldId id="261" r:id="rId12"/>
    <p:sldId id="262" r:id="rId13"/>
    <p:sldId id="267" r:id="rId14"/>
    <p:sldId id="268" r:id="rId15"/>
    <p:sldId id="274" r:id="rId16"/>
    <p:sldId id="264" r:id="rId17"/>
    <p:sldId id="263" r:id="rId18"/>
    <p:sldId id="265" r:id="rId19"/>
    <p:sldId id="285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CC"/>
    <a:srgbClr val="CC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B31648-9D38-4EBA-85AD-3DB25809B633}" type="datetimeFigureOut">
              <a:rPr lang="en-US" smtClean="0"/>
              <a:pPr/>
              <a:t>12/25/2020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DD6D30-7D8C-4B0D-AC65-0AC7C26CDEF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987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7CD0BE-108E-4DBB-8999-A5DA01F025F3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12/25/2020</a:t>
            </a:fld>
            <a:endParaRPr 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45407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12/25/2020</a:t>
            </a:fld>
            <a:endParaRPr 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30780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12/25/2020</a:t>
            </a:fld>
            <a:endParaRPr 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95807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12/25/2020</a:t>
            </a:fld>
            <a:endParaRPr 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5273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12/25/2020</a:t>
            </a:fld>
            <a:endParaRPr 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08274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12/25/2020</a:t>
            </a:fld>
            <a:endParaRPr 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95143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12/25/2020</a:t>
            </a:fld>
            <a:endParaRPr 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09273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12/25/2020</a:t>
            </a:fld>
            <a:endParaRPr 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08542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12/25/2020</a:t>
            </a:fld>
            <a:endParaRPr 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13770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12/25/2020</a:t>
            </a:fld>
            <a:endParaRPr 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74495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12/25/2020</a:t>
            </a:fld>
            <a:endParaRPr 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54067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12/25/2020</a:t>
            </a:fld>
            <a:endParaRPr 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92632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8.png"/><Relationship Id="rId5" Type="http://schemas.openxmlformats.org/officeDocument/2006/relationships/oleObject" Target="../embeddings/oleObject1.bin"/><Relationship Id="rId4" Type="http://schemas.openxmlformats.org/officeDocument/2006/relationships/image" Target="../media/image3.gi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9.wmf"/><Relationship Id="rId4" Type="http://schemas.openxmlformats.org/officeDocument/2006/relationships/oleObject" Target="../embeddings/oleObject2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5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mailto:sailasultana.cse@gmail.com" TargetMode="Externa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2209800"/>
            <a:ext cx="5486400" cy="23622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bn-IN" sz="8000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সবা</a:t>
            </a:r>
            <a:r>
              <a:rPr lang="bn-IN" sz="8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ইকে</a:t>
            </a:r>
            <a:r>
              <a:rPr lang="bn-IN" sz="8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8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শু</a:t>
            </a:r>
            <a:r>
              <a:rPr lang="bn-IN" sz="80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ভে</a:t>
            </a:r>
            <a:r>
              <a:rPr lang="bn-IN" sz="8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চ্ছা 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3200849649"/>
      </p:ext>
    </p:extLst>
  </p:cSld>
  <p:clrMapOvr>
    <a:masterClrMapping/>
  </p:clrMapOvr>
  <p:transition spd="slow">
    <p:wipe dir="d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D:\Hassanul Islam\Image\unit-circle1_43201_sm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86199" y="55269"/>
            <a:ext cx="5076399" cy="4592931"/>
          </a:xfrm>
          <a:prstGeom prst="rect">
            <a:avLst/>
          </a:prstGeom>
          <a:solidFill>
            <a:srgbClr val="FF0000"/>
          </a:solidFill>
        </p:spPr>
      </p:pic>
      <p:sp>
        <p:nvSpPr>
          <p:cNvPr id="8" name="TextBox 7"/>
          <p:cNvSpPr txBox="1"/>
          <p:nvPr/>
        </p:nvSpPr>
        <p:spPr>
          <a:xfrm>
            <a:off x="381000" y="6120825"/>
            <a:ext cx="7248331" cy="58477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কেন্দ্রঃ (০,০) এবং ব্যাসার্ধ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‘r’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হলে বৃত্তের সমীকরণ হবেঃ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09600" y="5181600"/>
            <a:ext cx="6705600" cy="58477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NikoshBAN" pitchFamily="2" charset="0"/>
                <a:cs typeface="NikoshBAN" pitchFamily="2" charset="0"/>
              </a:rPr>
              <a:t>x</a:t>
            </a:r>
            <a:r>
              <a:rPr lang="en-US" sz="32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+ y</a:t>
            </a:r>
            <a:r>
              <a:rPr lang="en-US" sz="3200" baseline="300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=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32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US" sz="3200" baseline="30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763000" y="2372380"/>
            <a:ext cx="83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X</a:t>
            </a:r>
            <a:endParaRPr lang="en-US" sz="2800" dirty="0"/>
          </a:p>
        </p:txBody>
      </p:sp>
      <p:graphicFrame>
        <p:nvGraphicFramePr>
          <p:cNvPr id="102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38802997"/>
              </p:ext>
            </p:extLst>
          </p:nvPr>
        </p:nvGraphicFramePr>
        <p:xfrm>
          <a:off x="3810000" y="2432050"/>
          <a:ext cx="381000" cy="311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3" name="Equation" r:id="rId5" imgW="0" imgH="0" progId="Equation.3">
                  <p:embed/>
                </p:oleObj>
              </mc:Choice>
              <mc:Fallback>
                <p:oleObj name="Equation" r:id="rId5" imgW="0" imgH="0" progId="Equation.3">
                  <p:embed/>
                  <p:pic>
                    <p:nvPicPr>
                      <p:cNvPr id="0" name="AutoShape 1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0" y="2432050"/>
                        <a:ext cx="381000" cy="311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5715000" y="2344003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O(0,0)</a:t>
            </a:r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 flipV="1">
            <a:off x="6438900" y="957590"/>
            <a:ext cx="900332" cy="141479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6629400" y="1143000"/>
            <a:ext cx="838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r</a:t>
            </a:r>
            <a:endParaRPr lang="en-US" sz="3200" dirty="0"/>
          </a:p>
        </p:txBody>
      </p:sp>
      <p:sp>
        <p:nvSpPr>
          <p:cNvPr id="24" name="TextBox 23"/>
          <p:cNvSpPr txBox="1"/>
          <p:nvPr/>
        </p:nvSpPr>
        <p:spPr>
          <a:xfrm>
            <a:off x="6019800" y="0"/>
            <a:ext cx="83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Y</a:t>
            </a:r>
            <a:endParaRPr lang="en-US" sz="2800" dirty="0"/>
          </a:p>
        </p:txBody>
      </p:sp>
      <p:sp>
        <p:nvSpPr>
          <p:cNvPr id="25" name="TextBox 24"/>
          <p:cNvSpPr txBox="1"/>
          <p:nvPr/>
        </p:nvSpPr>
        <p:spPr>
          <a:xfrm>
            <a:off x="5943600" y="4353580"/>
            <a:ext cx="83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Y′</a:t>
            </a:r>
            <a:endParaRPr lang="en-US" sz="2800" dirty="0"/>
          </a:p>
        </p:txBody>
      </p:sp>
      <p:cxnSp>
        <p:nvCxnSpPr>
          <p:cNvPr id="3" name="Straight Connector 2"/>
          <p:cNvCxnSpPr/>
          <p:nvPr/>
        </p:nvCxnSpPr>
        <p:spPr>
          <a:xfrm>
            <a:off x="7377332" y="957590"/>
            <a:ext cx="0" cy="1386413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7162800" y="381000"/>
            <a:ext cx="13094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P(</a:t>
            </a:r>
            <a:r>
              <a:rPr lang="en-US" sz="2400" dirty="0" err="1" smtClean="0"/>
              <a:t>x,y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6629400" y="2209800"/>
            <a:ext cx="53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C00000"/>
                </a:solidFill>
              </a:rPr>
              <a:t>x</a:t>
            </a:r>
            <a:endParaRPr lang="en-US" sz="3200" dirty="0">
              <a:solidFill>
                <a:srgbClr val="C0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467600" y="1435387"/>
            <a:ext cx="34993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C00000"/>
                </a:solidFill>
              </a:rPr>
              <a:t>y</a:t>
            </a:r>
            <a:endParaRPr lang="en-US" sz="3200" dirty="0">
              <a:solidFill>
                <a:srgbClr val="C0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226296" y="533400"/>
                <a:ext cx="4421904" cy="5329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2800" b="1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2800" b="1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(</m:t>
                        </m:r>
                        <m:r>
                          <a:rPr lang="en-US" sz="2800" b="1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𝒙</m:t>
                        </m:r>
                        <m:r>
                          <a:rPr lang="en-US" sz="2800" b="1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en-US" sz="2800" b="1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𝟎</m:t>
                        </m:r>
                        <m:r>
                          <a:rPr lang="en-US" sz="2800" b="1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)</m:t>
                        </m:r>
                      </m:e>
                      <m:sup>
                        <m:r>
                          <a:rPr lang="en-US" sz="2800" b="1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US" sz="2800" b="1" dirty="0" smtClean="0">
                    <a:solidFill>
                      <a:srgbClr val="C00000"/>
                    </a:solidFill>
                  </a:rPr>
                  <a:t>+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b="1" i="1" dirty="0" smtClean="0">
                            <a:solidFill>
                              <a:srgbClr val="C0000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2800" b="1" i="1" dirty="0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(</m:t>
                        </m:r>
                        <m:r>
                          <a:rPr lang="en-US" sz="2800" b="1" i="1" dirty="0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𝒚</m:t>
                        </m:r>
                        <m:r>
                          <a:rPr lang="en-US" sz="2800" b="1" i="1" dirty="0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en-US" sz="2800" b="1" i="1" dirty="0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𝟎</m:t>
                        </m:r>
                        <m:r>
                          <a:rPr lang="en-US" sz="2800" b="1" i="1" dirty="0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)</m:t>
                        </m:r>
                      </m:e>
                      <m:sup>
                        <m:r>
                          <a:rPr lang="en-US" sz="2800" b="1" i="1" dirty="0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US" sz="2800" b="1" dirty="0" smtClean="0">
                    <a:solidFill>
                      <a:srgbClr val="C00000"/>
                    </a:solidFill>
                  </a:rPr>
                  <a:t>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b="1" i="1" dirty="0" smtClean="0">
                            <a:solidFill>
                              <a:srgbClr val="C0000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2800" b="1" i="1" dirty="0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𝒓</m:t>
                        </m:r>
                      </m:e>
                      <m:sup>
                        <m:r>
                          <a:rPr lang="en-US" sz="2800" b="1" i="1" dirty="0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𝟐</m:t>
                        </m:r>
                      </m:sup>
                    </m:sSup>
                  </m:oMath>
                </a14:m>
                <a:endParaRPr lang="en-US" sz="2800" b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6296" y="533400"/>
                <a:ext cx="4421904" cy="532966"/>
              </a:xfrm>
              <a:prstGeom prst="rect">
                <a:avLst/>
              </a:prstGeom>
              <a:blipFill rotWithShape="1">
                <a:blip r:embed="rId6"/>
                <a:stretch>
                  <a:fillRect t="-8046" b="-3218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Straight Connector 8"/>
          <p:cNvCxnSpPr/>
          <p:nvPr/>
        </p:nvCxnSpPr>
        <p:spPr>
          <a:xfrm flipV="1">
            <a:off x="6477000" y="957590"/>
            <a:ext cx="862232" cy="1366728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wedge/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  <p:bldP spid="12" grpId="0"/>
      <p:bldP spid="22" grpId="0"/>
      <p:bldP spid="6" grpId="0"/>
      <p:bldP spid="13" grpId="0"/>
      <p:bldP spid="14" grpId="0"/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228600"/>
            <a:ext cx="7248331" cy="58477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কেন্দ্র (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h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,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k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) এবং ব্যাসার্ধ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‘r’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হলে বৃত্তের সমীকরণ হবেঃ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81000" y="2057400"/>
            <a:ext cx="3581400" cy="58477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(x-h)</a:t>
            </a:r>
            <a:r>
              <a:rPr lang="en-US" sz="3200" baseline="30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bn-BD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+ (y-k)</a:t>
            </a:r>
            <a:r>
              <a:rPr lang="en-US" sz="3200" baseline="30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bn-BD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= </a:t>
            </a:r>
            <a:r>
              <a:rPr lang="en-US" sz="32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3200" baseline="30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sz="3200" baseline="300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lowchart: Connector 3"/>
          <p:cNvSpPr/>
          <p:nvPr/>
        </p:nvSpPr>
        <p:spPr>
          <a:xfrm>
            <a:off x="5562600" y="1676400"/>
            <a:ext cx="1981200" cy="1905000"/>
          </a:xfrm>
          <a:prstGeom prst="flowChartConnecto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>
            <a:off x="4419600" y="4266406"/>
            <a:ext cx="3429000" cy="1588"/>
          </a:xfrm>
          <a:prstGeom prst="line">
            <a:avLst/>
          </a:prstGeom>
          <a:ln>
            <a:headEnd type="triangle" w="med" len="med"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rot="5400000" flipH="1" flipV="1">
            <a:off x="3201194" y="3352006"/>
            <a:ext cx="3352800" cy="1588"/>
          </a:xfrm>
          <a:prstGeom prst="line">
            <a:avLst/>
          </a:prstGeom>
          <a:ln>
            <a:headEnd type="triangle" w="med" len="med"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6477000" y="2514600"/>
            <a:ext cx="838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h,k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270648" y="1727182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P(</a:t>
            </a:r>
            <a:r>
              <a:rPr lang="en-US" dirty="0" err="1" smtClean="0"/>
              <a:t>x,y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953000" y="43434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O(0,0)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924800" y="4080804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X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038600" y="4094872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X′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648200" y="4964668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Y′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800600" y="11430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Y′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 rot="5400000" flipH="1" flipV="1">
            <a:off x="6492144" y="2006900"/>
            <a:ext cx="831352" cy="641248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6553200" y="1981200"/>
            <a:ext cx="30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r</a:t>
            </a:r>
            <a:endParaRPr lang="en-US" sz="2800" dirty="0"/>
          </a:p>
        </p:txBody>
      </p:sp>
    </p:spTree>
  </p:cSld>
  <p:clrMapOvr>
    <a:masterClrMapping/>
  </p:clrMapOvr>
  <p:transition spd="slow">
    <p:circle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3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228600"/>
            <a:ext cx="8534400" cy="58477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ব্যাসের প্রান্তবিন্দু (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3200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1,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y</a:t>
            </a:r>
            <a:r>
              <a:rPr lang="en-US" sz="3200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bn-BD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) ও (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3200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2,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y</a:t>
            </a:r>
            <a:r>
              <a:rPr lang="en-US" sz="3200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bn-BD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) হলে বৃত্তের সমীকরণ হবেঃ</a:t>
            </a:r>
            <a:endParaRPr lang="en-US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Flowchart: Connector 2"/>
          <p:cNvSpPr/>
          <p:nvPr/>
        </p:nvSpPr>
        <p:spPr>
          <a:xfrm>
            <a:off x="2133600" y="1143000"/>
            <a:ext cx="4572000" cy="4572000"/>
          </a:xfrm>
          <a:prstGeom prst="flowChartConnecto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6688540" y="4572001"/>
            <a:ext cx="13886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A(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800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1,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y</a:t>
            </a:r>
            <a:r>
              <a:rPr lang="en-US" sz="2800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800" dirty="0" smtClean="0">
                <a:solidFill>
                  <a:srgbClr val="FF0000"/>
                </a:solidFill>
              </a:rPr>
              <a:t>)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48284" y="1864350"/>
            <a:ext cx="138531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B</a:t>
            </a:r>
            <a:r>
              <a:rPr lang="bn-BD" sz="2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(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800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2,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y</a:t>
            </a:r>
            <a:r>
              <a:rPr lang="en-US" sz="2800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bn-BD" sz="2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)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0" name="Right Triangle 9"/>
          <p:cNvSpPr/>
          <p:nvPr/>
        </p:nvSpPr>
        <p:spPr>
          <a:xfrm rot="10800000">
            <a:off x="2590799" y="2125960"/>
            <a:ext cx="3733801" cy="2522239"/>
          </a:xfrm>
          <a:prstGeom prst="rt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6477000" y="1828800"/>
            <a:ext cx="152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P(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3200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y</a:t>
            </a:r>
            <a:r>
              <a:rPr lang="en-US" sz="3200" dirty="0" smtClean="0">
                <a:solidFill>
                  <a:srgbClr val="FF0000"/>
                </a:solidFill>
              </a:rPr>
              <a:t>)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33400" y="6044625"/>
            <a:ext cx="7696200" cy="58477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(x – x</a:t>
            </a:r>
            <a:r>
              <a:rPr lang="en-US" sz="32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)(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x – x</a:t>
            </a:r>
            <a:r>
              <a:rPr lang="en-US" sz="32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) + (y – y</a:t>
            </a:r>
            <a:r>
              <a:rPr lang="en-US" sz="32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)(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y – y</a:t>
            </a:r>
            <a:r>
              <a:rPr lang="en-US" sz="32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) = 0 </a:t>
            </a:r>
            <a:endParaRPr lang="en-US" sz="3200" baseline="-25000" dirty="0"/>
          </a:p>
        </p:txBody>
      </p:sp>
    </p:spTree>
  </p:cSld>
  <p:clrMapOvr>
    <a:masterClrMapping/>
  </p:clrMapOvr>
  <p:transition spd="slow">
    <p:split dir="in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/>
      <p:bldP spid="9" grpId="0"/>
      <p:bldP spid="10" grpId="0" animBg="1"/>
      <p:bldP spid="11" grpId="0"/>
      <p:bldP spid="1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71600" y="304800"/>
            <a:ext cx="6019800" cy="9906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বৃত্তের সাধারণ সমীকরণ</a:t>
            </a:r>
            <a:endParaRPr lang="en-US" sz="4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6200" y="2234625"/>
            <a:ext cx="4724400" cy="584775"/>
          </a:xfrm>
          <a:prstGeom prst="rect">
            <a:avLst/>
          </a:prstGeom>
          <a:noFill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32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+ y</a:t>
            </a:r>
            <a:r>
              <a:rPr lang="en-US" sz="32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+ 2gx + 2fy + c = 0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200" y="4719191"/>
            <a:ext cx="6553200" cy="584775"/>
          </a:xfrm>
          <a:prstGeom prst="rect">
            <a:avLst/>
          </a:prstGeom>
          <a:noFill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বৃত্তটির কেন্দ্রের স্থানাংকঃ </a:t>
            </a:r>
            <a:r>
              <a:rPr lang="bn-BD" sz="3200" dirty="0">
                <a:latin typeface="NikoshBAN" pitchFamily="2" charset="0"/>
                <a:cs typeface="NikoshBAN" pitchFamily="2" charset="0"/>
              </a:rPr>
              <a:t>(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-g,-h</a:t>
            </a:r>
            <a:r>
              <a:rPr lang="bn-BD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)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200" y="5905887"/>
            <a:ext cx="6781800" cy="769441"/>
          </a:xfrm>
          <a:prstGeom prst="rect">
            <a:avLst/>
          </a:prstGeom>
          <a:noFill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4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বৃত্তটির ব্যাসার্ধ = </a:t>
            </a:r>
            <a:endParaRPr lang="en-US" sz="44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205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95911723"/>
              </p:ext>
            </p:extLst>
          </p:nvPr>
        </p:nvGraphicFramePr>
        <p:xfrm>
          <a:off x="3200400" y="5943600"/>
          <a:ext cx="24765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8" name="Equation" r:id="rId4" imgW="2476440" imgH="761760" progId="Equation.3">
                  <p:embed/>
                </p:oleObj>
              </mc:Choice>
              <mc:Fallback>
                <p:oleObj name="Equation" r:id="rId4" imgW="2476440" imgH="761760" progId="Equation.3">
                  <p:embed/>
                  <p:pic>
                    <p:nvPicPr>
                      <p:cNvPr id="0" name="Picture 9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0" y="5943600"/>
                        <a:ext cx="2476500" cy="76200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Oval 5"/>
          <p:cNvSpPr/>
          <p:nvPr/>
        </p:nvSpPr>
        <p:spPr>
          <a:xfrm>
            <a:off x="5410200" y="1600200"/>
            <a:ext cx="3657600" cy="3657600"/>
          </a:xfrm>
          <a:prstGeom prst="ellipse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7239000" y="3429000"/>
            <a:ext cx="45719" cy="45719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>
            <a:endCxn id="7" idx="0"/>
          </p:cNvCxnSpPr>
          <p:nvPr/>
        </p:nvCxnSpPr>
        <p:spPr>
          <a:xfrm rot="16200000" flipH="1">
            <a:off x="6297930" y="2465070"/>
            <a:ext cx="1828800" cy="99060"/>
          </a:xfrm>
          <a:prstGeom prst="line">
            <a:avLst/>
          </a:prstGeom>
          <a:ln w="571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6895531" y="3623481"/>
            <a:ext cx="136447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32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(</a:t>
            </a:r>
            <a:r>
              <a:rPr lang="en-US" sz="32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-g,-h</a:t>
            </a:r>
            <a:r>
              <a:rPr lang="bn-BD" sz="32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)</a:t>
            </a:r>
            <a:endParaRPr lang="en-US" sz="32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slow">
    <p:diamond/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2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1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152400" y="1150203"/>
                <a:ext cx="7682744" cy="8309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800" i="1" smtClean="0">
                              <a:solidFill>
                                <a:srgbClr val="7030A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4800" b="0" i="1" smtClean="0">
                              <a:solidFill>
                                <a:srgbClr val="7030A0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4800" b="0" i="1" smtClean="0">
                              <a:solidFill>
                                <a:srgbClr val="7030A0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4800" b="0" i="0" smtClean="0">
                          <a:solidFill>
                            <a:srgbClr val="7030A0"/>
                          </a:solidFill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US" sz="4800" b="0" i="1" smtClean="0">
                              <a:solidFill>
                                <a:srgbClr val="7030A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4800" b="0" i="1" smtClean="0">
                              <a:solidFill>
                                <a:srgbClr val="7030A0"/>
                              </a:solidFill>
                              <a:latin typeface="Cambria Math"/>
                            </a:rPr>
                            <m:t>𝑦</m:t>
                          </m:r>
                        </m:e>
                        <m:sup>
                          <m:r>
                            <a:rPr lang="en-US" sz="4800" b="0" i="1" smtClean="0">
                              <a:solidFill>
                                <a:srgbClr val="7030A0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4800">
                          <a:solidFill>
                            <a:srgbClr val="7030A0"/>
                          </a:solidFill>
                          <a:latin typeface="Cambria Math"/>
                        </a:rPr>
                        <m:t>+</m:t>
                      </m:r>
                      <m:r>
                        <a:rPr lang="en-US" sz="4800" b="0" i="0" smtClean="0">
                          <a:solidFill>
                            <a:srgbClr val="7030A0"/>
                          </a:solidFill>
                          <a:latin typeface="Cambria Math"/>
                        </a:rPr>
                        <m:t>6</m:t>
                      </m:r>
                      <m:r>
                        <m:rPr>
                          <m:sty m:val="p"/>
                        </m:rPr>
                        <a:rPr lang="en-US" sz="4800" b="0" i="0" smtClean="0">
                          <a:solidFill>
                            <a:srgbClr val="7030A0"/>
                          </a:solidFill>
                          <a:latin typeface="Cambria Math"/>
                        </a:rPr>
                        <m:t>x</m:t>
                      </m:r>
                      <m:r>
                        <a:rPr lang="en-US" sz="4800" b="0" i="0" smtClean="0">
                          <a:solidFill>
                            <a:srgbClr val="7030A0"/>
                          </a:solidFill>
                          <a:latin typeface="Cambria Math"/>
                        </a:rPr>
                        <m:t>+</m:t>
                      </m:r>
                      <m:r>
                        <a:rPr lang="en-US" sz="4800" b="0" i="0" smtClean="0">
                          <a:solidFill>
                            <a:srgbClr val="7030A0"/>
                          </a:solidFill>
                          <a:latin typeface="Cambria Math"/>
                        </a:rPr>
                        <m:t>8</m:t>
                      </m:r>
                      <m:r>
                        <m:rPr>
                          <m:sty m:val="p"/>
                        </m:rPr>
                        <a:rPr lang="en-US" sz="4800" b="0" i="0" smtClean="0">
                          <a:solidFill>
                            <a:srgbClr val="7030A0"/>
                          </a:solidFill>
                          <a:latin typeface="Cambria Math"/>
                        </a:rPr>
                        <m:t>y</m:t>
                      </m:r>
                      <m:r>
                        <a:rPr lang="en-US" sz="4800" b="0" i="0" smtClean="0">
                          <a:solidFill>
                            <a:srgbClr val="7030A0"/>
                          </a:solidFill>
                          <a:latin typeface="Cambria Math"/>
                        </a:rPr>
                        <m:t>+</m:t>
                      </m:r>
                      <m:r>
                        <a:rPr lang="en-US" sz="4800" b="0" i="0" smtClean="0">
                          <a:solidFill>
                            <a:srgbClr val="7030A0"/>
                          </a:solidFill>
                          <a:latin typeface="Cambria Math"/>
                        </a:rPr>
                        <m:t>16</m:t>
                      </m:r>
                      <m:r>
                        <a:rPr lang="en-US" sz="4800" b="0" i="0" smtClean="0">
                          <a:solidFill>
                            <a:srgbClr val="7030A0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4800" b="0" i="0" smtClean="0">
                          <a:solidFill>
                            <a:srgbClr val="7030A0"/>
                          </a:solidFill>
                          <a:latin typeface="Cambria Math"/>
                        </a:rPr>
                        <m:t>0</m:t>
                      </m:r>
                    </m:oMath>
                  </m:oMathPara>
                </a14:m>
                <a:endParaRPr lang="en-US" sz="4800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" y="1150203"/>
                <a:ext cx="7682744" cy="830997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/>
          <p:cNvSpPr/>
          <p:nvPr/>
        </p:nvSpPr>
        <p:spPr>
          <a:xfrm>
            <a:off x="1371600" y="76200"/>
            <a:ext cx="6019800" cy="9906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বৃত্তের সাধারণ সমীকরণ</a:t>
            </a:r>
            <a:endParaRPr lang="en-US" sz="4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6324600" y="2514600"/>
            <a:ext cx="2743200" cy="2743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>
            <a:stCxn id="4" idx="0"/>
          </p:cNvCxnSpPr>
          <p:nvPr/>
        </p:nvCxnSpPr>
        <p:spPr>
          <a:xfrm>
            <a:off x="7696200" y="2514600"/>
            <a:ext cx="0" cy="137160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val 6"/>
          <p:cNvSpPr/>
          <p:nvPr/>
        </p:nvSpPr>
        <p:spPr>
          <a:xfrm>
            <a:off x="7620000" y="3840481"/>
            <a:ext cx="138944" cy="121919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44439" y="2670216"/>
            <a:ext cx="4724400" cy="707886"/>
          </a:xfrm>
          <a:prstGeom prst="rect">
            <a:avLst/>
          </a:prstGeom>
          <a:noFill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32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+ y</a:t>
            </a:r>
            <a:r>
              <a:rPr lang="en-US" sz="32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2gx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+ 2fy +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= 0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563469" y="2743200"/>
            <a:ext cx="74328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2g</a:t>
            </a:r>
            <a:endParaRPr lang="en-US" sz="3600" dirty="0"/>
          </a:p>
        </p:txBody>
      </p:sp>
      <p:sp>
        <p:nvSpPr>
          <p:cNvPr id="10" name="TextBox 9"/>
          <p:cNvSpPr txBox="1"/>
          <p:nvPr/>
        </p:nvSpPr>
        <p:spPr>
          <a:xfrm>
            <a:off x="3048000" y="1143000"/>
            <a:ext cx="45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rgbClr val="7030A0"/>
                </a:solidFill>
              </a:rPr>
              <a:t>6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343400" y="1143000"/>
            <a:ext cx="381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/>
              <a:t>8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791200" y="1143000"/>
            <a:ext cx="81983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16</a:t>
            </a:r>
            <a:endParaRPr lang="en-US" sz="4800" dirty="0"/>
          </a:p>
        </p:txBody>
      </p:sp>
      <p:sp>
        <p:nvSpPr>
          <p:cNvPr id="13" name="TextBox 12"/>
          <p:cNvSpPr txBox="1"/>
          <p:nvPr/>
        </p:nvSpPr>
        <p:spPr>
          <a:xfrm>
            <a:off x="2590800" y="2721114"/>
            <a:ext cx="81983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2f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628683" y="2721114"/>
            <a:ext cx="40991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c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 rot="10800000" flipV="1">
                <a:off x="762000" y="4648200"/>
                <a:ext cx="1087558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0800000" flipV="1">
                <a:off x="762000" y="4648200"/>
                <a:ext cx="1087558" cy="646331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 rot="10800000" flipV="1">
                <a:off x="3352801" y="3925669"/>
                <a:ext cx="1087558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0800000" flipV="1">
                <a:off x="3352801" y="3925669"/>
                <a:ext cx="1087558" cy="646331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 rot="10800000" flipV="1">
                <a:off x="1219200" y="4001869"/>
                <a:ext cx="1087558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0800000" flipV="1">
                <a:off x="1219200" y="4001869"/>
                <a:ext cx="1087558" cy="646331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TextBox 18"/>
          <p:cNvSpPr txBox="1"/>
          <p:nvPr/>
        </p:nvSpPr>
        <p:spPr>
          <a:xfrm>
            <a:off x="77337" y="5247362"/>
            <a:ext cx="6553200" cy="584775"/>
          </a:xfrm>
          <a:prstGeom prst="rect">
            <a:avLst/>
          </a:prstGeom>
          <a:noFill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বৃত্তটির কেন্দ্রের স্থানাংকঃ </a:t>
            </a:r>
            <a:r>
              <a:rPr lang="bn-BD" sz="3200" dirty="0">
                <a:latin typeface="NikoshBAN" pitchFamily="2" charset="0"/>
                <a:cs typeface="NikoshBAN" pitchFamily="2" charset="0"/>
              </a:rPr>
              <a:t>(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-3,-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)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6200" y="5936159"/>
            <a:ext cx="6781800" cy="769441"/>
          </a:xfrm>
          <a:prstGeom prst="rect">
            <a:avLst/>
          </a:prstGeom>
          <a:noFill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4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বৃত্তটির ব্যাসার্ধ </a:t>
            </a:r>
            <a:r>
              <a:rPr lang="en-US" sz="4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bn-BD" sz="4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44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7418159" y="3897868"/>
            <a:ext cx="143981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3600" dirty="0">
                <a:solidFill>
                  <a:schemeClr val="accent6"/>
                </a:solidFill>
                <a:latin typeface="NikoshBAN" pitchFamily="2" charset="0"/>
                <a:cs typeface="NikoshBAN" pitchFamily="2" charset="0"/>
              </a:rPr>
              <a:t>(</a:t>
            </a:r>
            <a:r>
              <a:rPr lang="en-US" sz="3600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-3,-4</a:t>
            </a:r>
            <a:r>
              <a:rPr lang="bn-BD" sz="3600" dirty="0">
                <a:solidFill>
                  <a:schemeClr val="accent6"/>
                </a:solidFill>
                <a:latin typeface="NikoshBAN" pitchFamily="2" charset="0"/>
                <a:cs typeface="NikoshBAN" pitchFamily="2" charset="0"/>
              </a:rPr>
              <a:t> )</a:t>
            </a:r>
            <a:endParaRPr lang="en-US" sz="3600" dirty="0">
              <a:solidFill>
                <a:schemeClr val="accent6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0272913"/>
      </p:ext>
    </p:extLst>
  </p:cSld>
  <p:clrMapOvr>
    <a:masterClrMapping/>
  </p:clrMapOvr>
  <p:transition spd="slow">
    <p:strips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399 0.00809 -0.00798 0.0148 -0.01041 0.02382 C -0.01232 0.04301 -0.00885 0.06568 -0.02239 0.07747 C -0.02847 0.08996 -0.02743 0.08557 -0.02986 0.09551 C -0.03333 0.10939 -0.0335 0.12465 -0.04323 0.13321 C -0.04375 0.13529 -0.04409 0.13737 -0.04479 0.13922 C -0.05208 0.15703 -0.04965 0.14916 -0.06267 0.15518 C -0.06319 0.15726 -0.06441 0.15911 -0.06406 0.16119 C -0.06389 0.16212 -0.05937 0.17067 -0.05816 0.17113 C -0.05746 0.17137 -0.05711 0.16975 -0.05659 0.16905 " pathEditMode="relative" ptsTypes="fffffffffA">
                                      <p:cBhvr>
                                        <p:cTn id="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0.00485 C -0.00781 0.01411 -0.01562 0.03007 -0.02031 0.05134 C -0.02395 0.0969 -0.01718 0.15056 -0.04357 0.17854 C -0.05538 0.20814 -0.0533 0.19774 -0.05798 0.22133 C -0.06475 0.25417 -0.0651 0.29024 -0.08402 0.3106 C -0.08507 0.31545 -0.08559 0.32031 -0.08698 0.3247 C -0.10121 0.36702 -0.09652 0.34829 -0.1217 0.36263 C -0.12274 0.36749 -0.125 0.37188 -0.12448 0.37674 C -0.12413 0.37905 -0.11527 0.39917 -0.11302 0.40033 C -0.11163 0.40102 -0.11093 0.39709 -0.10989 0.39547 " pathEditMode="relative" rAng="0" ptsTypes="fffffffffA">
                                      <p:cBhvr>
                                        <p:cTn id="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250" y="2028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188 -4.84736E-6 C 0.02257 0.00764 0.02292 0.01411 0.02327 0.0229 C 0.02362 0.0377 0.02431 0.04765 0.02431 0.06175 C 0.02466 0.07401 0.02466 0.08789 0.02535 0.09806 C 0.02639 0.11194 0.02778 0.12489 0.02935 0.13692 C 0.03039 0.14385 0.03073 0.14917 0.03178 0.15218 C 0.03247 0.15125 0.03282 0.15033 0.03316 0.14987 C 0.03386 0.14894 0.03455 0.15148 0.0349 0.14709 C 0.03525 0.14385 0.03421 0.142 0.03386 0.142 C 0.03351 0.142 0.03421 0.14524 0.03455 0.14709 C 0.0349 0.15125 0.0356 0.15935 0.03629 0.16004 C 0.03855 0.16259 0.0382 0.15889 0.03733 0.15495 " pathEditMode="relative" rAng="0" ptsTypes="fffffffffffA">
                                      <p:cBhvr>
                                        <p:cTn id="1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33" y="8117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337 0.02313 C 0.01302 0.04094 0.01285 0.05597 0.01268 0.07563 C 0.0125 0.10986 0.01216 0.13252 0.01216 0.1649 C 0.01198 0.19311 0.01198 0.2248 0.01164 0.24815 C 0.01111 0.27984 0.01042 0.30944 0.00973 0.33696 C 0.0092 0.35292 0.00903 0.36517 0.00851 0.37211 C 0.00816 0.37003 0.00799 0.36795 0.00782 0.36656 C 0.00747 0.36448 0.00712 0.37072 0.00695 0.36055 C 0.00677 0.35292 0.0073 0.34875 0.00747 0.34875 C 0.00764 0.34875 0.0073 0.35639 0.00712 0.36055 C 0.00695 0.37003 0.0066 0.38876 0.00625 0.39015 C 0.00521 0.3957 0.00539 0.38738 0.00573 0.37836 " pathEditMode="relative" rAng="0" ptsTypes="fffffffffffA">
                                      <p:cBhvr>
                                        <p:cTn id="1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17" y="186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607 0.00393 -0.00833 0.00787 -0.01493 0.00995 C -0.021 0.0222 -0.0401 0.03423 -0.05086 0.03793 C -0.06458 0.05134 -0.07916 0.05181 -0.09548 0.05574 C -0.09948 0.05967 -0.10295 0.06522 -0.10746 0.06776 C -0.10781 0.068 -0.12656 0.07239 -0.12986 0.07355 C -0.13593 0.0791 -0.14305 0.08187 -0.1493 0.08742 C -0.13593 0.09367 -0.15625 0.08395 -0.15972 0.08557 C -0.1625 0.08696 -0.15937 0.09436 -0.16128 0.09737 C -0.16336 0.1006 -0.16718 0.10014 -0.17013 0.10153 C -0.17309 0.10292 -0.17916 0.10546 -0.17916 0.10546 C -0.18159 0.10477 -0.18402 0.10292 -0.18663 0.10338 C -0.19149 0.10407 -0.19774 0.11471 -0.20156 0.1154 C -0.21649 0.11841 -0.20746 0.11656 -0.22847 0.12142 C -0.23125 0.12512 -0.23454 0.12766 -0.23732 0.13136 C -0.23854 0.13298 -0.23888 0.13576 -0.24027 0.13714 C -0.24201 0.13876 -0.24444 0.1383 -0.24635 0.13923 C -0.25243 0.14223 -0.25625 0.14686 -0.26267 0.14917 C -0.27118 0.15657 -0.27951 0.1605 -0.28958 0.16305 C -0.2967 0.16929 -0.30486 0.17276 -0.31198 0.179 C -0.31302 0.18293 -0.31302 0.18756 -0.31493 0.19103 C -0.31579 0.19265 -0.3184 0.19126 -0.31944 0.19288 C -0.32083 0.19496 -0.32013 0.19843 -0.321 0.20097 C -0.32291 0.20676 -0.32465 0.20745 -0.32847 0.21092 C -0.33125 0.22271 -0.33715 0.22641 -0.3434 0.23474 C -0.34201 0.24561 -0.34114 0.25162 -0.33437 0.25856 C -0.33159 0.26157 -0.32829 0.26388 -0.32534 0.26642 C -0.31718 0.27359 -0.32135 0.26781 -0.32239 0.26642 " pathEditMode="relative" ptsTypes="fffffffffffffffffffffffffffA">
                                      <p:cBhvr>
                                        <p:cTn id="2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3.26549E-6 C -0.00902 0.00717 -0.01232 0.01434 -0.02187 0.01827 C -0.0309 0.04094 -0.05885 0.06314 -0.07465 0.07008 C -0.09479 0.09482 -0.11615 0.09575 -0.13994 0.10292 C -0.14584 0.11009 -0.15087 0.12049 -0.15747 0.12512 C -0.15799 0.12558 -0.1856 0.13368 -0.19028 0.13576 C -0.19931 0.14616 -0.20973 0.15125 -0.21875 0.16143 C -0.19931 0.17299 -0.229 0.15518 -0.23403 0.15819 C -0.2382 0.16073 -0.23351 0.17438 -0.23646 0.17993 C -0.23941 0.18594 -0.24497 0.18502 -0.24931 0.18756 C -0.25365 0.19011 -0.2625 0.19496 -0.2625 0.19519 C -0.26615 0.19357 -0.2698 0.19011 -0.27344 0.19103 C -0.28073 0.19219 -0.28976 0.21184 -0.29532 0.21323 C -0.31719 0.21878 -0.304 0.21531 -0.3349 0.22433 C -0.33889 0.23127 -0.34375 0.2359 -0.34775 0.24283 C -0.34966 0.24561 -0.35 0.25093 -0.35209 0.25347 C -0.35469 0.25648 -0.35816 0.25555 -0.36094 0.25717 C -0.36997 0.26272 -0.37553 0.27128 -0.3849 0.27567 C -0.3974 0.28932 -0.40955 0.29649 -0.42431 0.30134 C -0.43473 0.31291 -0.44671 0.31915 -0.45712 0.33072 C -0.45869 0.33812 -0.45869 0.34667 -0.46146 0.35315 C -0.46285 0.35592 -0.46667 0.35338 -0.46806 0.35639 C -0.47014 0.36032 -0.4691 0.36679 -0.47032 0.37142 C -0.47327 0.38206 -0.4757 0.38344 -0.48125 0.38992 C -0.48542 0.41166 -0.4941 0.41837 -0.50313 0.43386 C -0.50122 0.45398 -0.49983 0.46508 -0.48994 0.4778 C -0.48594 0.48335 -0.48108 0.48775 -0.47674 0.49237 C -0.46476 0.50555 -0.47084 0.49492 -0.4724 0.49237 " pathEditMode="relative" rAng="0" ptsTypes="fffffffffffffffffffffffffffA">
                                      <p:cBhvr>
                                        <p:cTn id="2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156" y="252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9" grpId="0"/>
      <p:bldP spid="10" grpId="0"/>
      <p:bldP spid="11" grpId="0"/>
      <p:bldP spid="12" grpId="0"/>
      <p:bldP spid="13" grpId="0"/>
      <p:bldP spid="14" grpId="0"/>
      <p:bldP spid="16" grpId="0" animBg="1"/>
      <p:bldP spid="17" grpId="0" animBg="1"/>
      <p:bldP spid="18" grpId="0" animBg="1"/>
      <p:bldP spid="19" grpId="0" animBg="1"/>
      <p:bldP spid="20" grpId="0" animBg="1"/>
      <p:bldP spid="2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28800" y="381000"/>
            <a:ext cx="5486400" cy="83099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দলীয় কাজ</a:t>
            </a:r>
            <a:endParaRPr lang="en-US" sz="4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482993" y="2598003"/>
                <a:ext cx="4765407" cy="8309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4800" dirty="0" smtClean="0"/>
                  <a:t>2(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8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4800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4800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4800" dirty="0" smtClean="0"/>
                  <a:t>+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800" i="1" dirty="0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4800" b="0" i="1" dirty="0" smtClean="0">
                            <a:latin typeface="Cambria Math"/>
                          </a:rPr>
                          <m:t>𝑦</m:t>
                        </m:r>
                      </m:e>
                      <m:sup>
                        <m:r>
                          <a:rPr lang="en-US" sz="4800" b="0" i="1" dirty="0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4800" dirty="0" smtClean="0"/>
                  <a:t>)-3x+4y=0</a:t>
                </a:r>
                <a:endParaRPr lang="en-US" sz="48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82993" y="2598003"/>
                <a:ext cx="4765407" cy="830997"/>
              </a:xfrm>
              <a:prstGeom prst="rect">
                <a:avLst/>
              </a:prstGeom>
              <a:blipFill rotWithShape="1">
                <a:blip r:embed="rId3"/>
                <a:stretch>
                  <a:fillRect l="-5754" t="-16058" r="-4987" b="-379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914400" y="4038600"/>
                <a:ext cx="7682744" cy="8309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80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48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48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4800" b="0" i="0" smtClean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US" sz="48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4800" b="0" i="1" smtClean="0">
                              <a:latin typeface="Cambria Math"/>
                            </a:rPr>
                            <m:t>𝑦</m:t>
                          </m:r>
                        </m:e>
                        <m:sup>
                          <m:r>
                            <a:rPr lang="en-US" sz="48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4800" b="0" i="0" smtClean="0">
                          <a:latin typeface="Cambria Math"/>
                        </a:rPr>
                        <m:t>−</m:t>
                      </m:r>
                      <m:r>
                        <a:rPr lang="en-US" sz="4800" b="0" i="0" smtClean="0">
                          <a:latin typeface="Cambria Math"/>
                        </a:rPr>
                        <m:t>6</m:t>
                      </m:r>
                      <m:r>
                        <m:rPr>
                          <m:sty m:val="p"/>
                        </m:rPr>
                        <a:rPr lang="en-US" sz="4800" b="0" i="0" smtClean="0">
                          <a:latin typeface="Cambria Math"/>
                        </a:rPr>
                        <m:t>x</m:t>
                      </m:r>
                      <m:r>
                        <a:rPr lang="en-US" sz="4800" b="0" i="0" smtClean="0">
                          <a:latin typeface="Cambria Math"/>
                        </a:rPr>
                        <m:t>−</m:t>
                      </m:r>
                      <m:r>
                        <a:rPr lang="en-US" sz="4800" b="0" i="0" smtClean="0">
                          <a:latin typeface="Cambria Math"/>
                        </a:rPr>
                        <m:t>8</m:t>
                      </m:r>
                      <m:r>
                        <m:rPr>
                          <m:sty m:val="p"/>
                        </m:rPr>
                        <a:rPr lang="en-US" sz="4800" b="0" i="0" smtClean="0">
                          <a:latin typeface="Cambria Math"/>
                        </a:rPr>
                        <m:t>y</m:t>
                      </m:r>
                      <m:r>
                        <a:rPr lang="en-US" sz="4800" b="0" i="0" smtClean="0">
                          <a:latin typeface="Cambria Math"/>
                        </a:rPr>
                        <m:t>−</m:t>
                      </m:r>
                      <m:r>
                        <a:rPr lang="en-US" sz="4800" b="0" i="0" smtClean="0">
                          <a:latin typeface="Cambria Math"/>
                        </a:rPr>
                        <m:t>75</m:t>
                      </m:r>
                      <m:r>
                        <a:rPr lang="en-US" sz="4800" b="0" i="0" smtClean="0">
                          <a:latin typeface="Cambria Math"/>
                        </a:rPr>
                        <m:t>=</m:t>
                      </m:r>
                      <m:r>
                        <a:rPr lang="en-US" sz="4800" b="0" i="0" smtClean="0">
                          <a:latin typeface="Cambria Math"/>
                        </a:rPr>
                        <m:t>0</m:t>
                      </m:r>
                    </m:oMath>
                  </m:oMathPara>
                </a14:m>
                <a:endParaRPr lang="en-US" sz="48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400" y="4038600"/>
                <a:ext cx="7682744" cy="830997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/>
          <p:cNvSpPr txBox="1"/>
          <p:nvPr/>
        </p:nvSpPr>
        <p:spPr>
          <a:xfrm>
            <a:off x="685800" y="2667000"/>
            <a:ext cx="53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1.</a:t>
            </a:r>
            <a:endParaRPr lang="en-US" sz="3600" dirty="0"/>
          </a:p>
        </p:txBody>
      </p:sp>
      <p:sp>
        <p:nvSpPr>
          <p:cNvPr id="9" name="TextBox 8"/>
          <p:cNvSpPr txBox="1"/>
          <p:nvPr/>
        </p:nvSpPr>
        <p:spPr>
          <a:xfrm>
            <a:off x="609600" y="4078069"/>
            <a:ext cx="53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2</a:t>
            </a:r>
            <a:r>
              <a:rPr lang="en-US" sz="3600" dirty="0" smtClean="0"/>
              <a:t>.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914400" y="1524000"/>
            <a:ext cx="7239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>
                <a:latin typeface="NikoshBAN" pitchFamily="2" charset="0"/>
                <a:cs typeface="NikoshBAN" pitchFamily="2" charset="0"/>
              </a:rPr>
              <a:t>বৃত্তের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সমীকরণ থেকে </a:t>
            </a:r>
            <a:r>
              <a:rPr lang="bn-BD" sz="3200" dirty="0">
                <a:latin typeface="NikoshBAN" pitchFamily="2" charset="0"/>
                <a:cs typeface="NikoshBAN" pitchFamily="2" charset="0"/>
              </a:rPr>
              <a:t>বৃত্তের কেন্দ্র ও ব্যাসার্ধ নির্ণয় কর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3200" dirty="0"/>
          </a:p>
        </p:txBody>
      </p:sp>
    </p:spTree>
  </p:cSld>
  <p:clrMapOvr>
    <a:masterClrMapping/>
  </p:clrMapOvr>
  <p:transition spd="slow"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7" grpId="0" animBg="1"/>
      <p:bldP spid="8" grpId="0"/>
      <p:bldP spid="9" grpId="0"/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0" y="381000"/>
            <a:ext cx="4495800" cy="769441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উত্তর বলি</a:t>
            </a:r>
            <a:endParaRPr lang="en-US" sz="4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4800" y="2438400"/>
            <a:ext cx="4495800" cy="1066800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১.(</a:t>
            </a:r>
            <a:r>
              <a:rPr lang="en-US" sz="3200" dirty="0" smtClean="0">
                <a:latin typeface="Times New Roman" pitchFamily="18" charset="0"/>
                <a:cs typeface="NikoshBAN" pitchFamily="2" charset="0"/>
              </a:rPr>
              <a:t>0,1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) কেন্দ্র এবং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ব্যাসার্ধ বিশিষ্ট বৃত্তের সমীকরণ কি হবে ?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8600" y="4001869"/>
            <a:ext cx="6248400" cy="646331"/>
          </a:xfrm>
          <a:prstGeom prst="rect">
            <a:avLst/>
          </a:prstGeom>
          <a:noFill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.  x</a:t>
            </a:r>
            <a:r>
              <a:rPr lang="en-US" sz="36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+ y</a:t>
            </a:r>
            <a:r>
              <a:rPr lang="en-US" sz="3600" baseline="300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=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0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বৃত্তের ব্যাসার্ধ কত?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8600" y="5001161"/>
            <a:ext cx="5791200" cy="1323439"/>
          </a:xfrm>
          <a:prstGeom prst="rect">
            <a:avLst/>
          </a:prstGeom>
          <a:noFill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৩.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x</a:t>
            </a:r>
            <a:r>
              <a:rPr lang="en-US" sz="40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+ (y-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3)</a:t>
            </a:r>
            <a:r>
              <a:rPr lang="en-US" sz="4000" baseline="300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=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100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বৃত্তের কেন্দ্রের স্থানাংক কত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?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953000" y="2438400"/>
            <a:ext cx="4191000" cy="707886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200" dirty="0" smtClean="0">
                <a:latin typeface="Times New Roman" pitchFamily="18" charset="0"/>
                <a:cs typeface="NikoshBAN" pitchFamily="2" charset="0"/>
              </a:rPr>
              <a:t>উত্তরঃ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x</a:t>
            </a:r>
            <a:r>
              <a:rPr lang="en-US" sz="40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+ (y-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4000" baseline="300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=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9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781800" y="3962400"/>
            <a:ext cx="2133600" cy="707886"/>
          </a:xfrm>
          <a:prstGeom prst="rect">
            <a:avLst/>
          </a:prstGeom>
          <a:noFill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200" dirty="0" smtClean="0">
                <a:latin typeface="Times New Roman" pitchFamily="18" charset="0"/>
                <a:cs typeface="NikoshBAN" pitchFamily="2" charset="0"/>
              </a:rPr>
              <a:t>উত্তরঃ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0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553200" y="5007114"/>
            <a:ext cx="2362200" cy="707886"/>
          </a:xfrm>
          <a:prstGeom prst="rect">
            <a:avLst/>
          </a:prstGeom>
          <a:noFill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200" dirty="0" smtClean="0">
                <a:latin typeface="Times New Roman" pitchFamily="18" charset="0"/>
                <a:cs typeface="NikoshBAN" pitchFamily="2" charset="0"/>
              </a:rPr>
              <a:t>উত্তরঃ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(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0,3)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slow">
    <p:wheel spokes="1"/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88556" y="1289954"/>
            <a:ext cx="7315200" cy="584775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নিচের চিত্রে প্রদর্শিত বৃত্তগুলির সমীকরণ নির্ণয় কর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Flowchart: Connector 2"/>
          <p:cNvSpPr/>
          <p:nvPr/>
        </p:nvSpPr>
        <p:spPr>
          <a:xfrm>
            <a:off x="3200400" y="2286000"/>
            <a:ext cx="2895600" cy="2819400"/>
          </a:xfrm>
          <a:prstGeom prst="flowChartConnector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lowchart: Connector 3"/>
          <p:cNvSpPr/>
          <p:nvPr/>
        </p:nvSpPr>
        <p:spPr>
          <a:xfrm>
            <a:off x="6934200" y="2718612"/>
            <a:ext cx="1752600" cy="1752600"/>
          </a:xfrm>
          <a:prstGeom prst="flowChartConnector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2971800" y="3580606"/>
            <a:ext cx="3429000" cy="1588"/>
          </a:xfrm>
          <a:prstGeom prst="line">
            <a:avLst/>
          </a:prstGeom>
          <a:ln w="38100">
            <a:solidFill>
              <a:srgbClr val="C00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5400000" flipH="1" flipV="1">
            <a:off x="2971800" y="3580606"/>
            <a:ext cx="3352800" cy="1588"/>
          </a:xfrm>
          <a:prstGeom prst="line">
            <a:avLst/>
          </a:prstGeom>
          <a:ln w="38100">
            <a:solidFill>
              <a:srgbClr val="C00000"/>
            </a:solidFill>
            <a:headEnd type="diamond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4" idx="3"/>
            <a:endCxn id="4" idx="7"/>
          </p:cNvCxnSpPr>
          <p:nvPr/>
        </p:nvCxnSpPr>
        <p:spPr>
          <a:xfrm rot="5400000" flipH="1" flipV="1">
            <a:off x="7190862" y="2975275"/>
            <a:ext cx="1239276" cy="1239274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4572000" y="3504406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O(0,0)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562600" y="2285206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P(3,4)</a:t>
            </a:r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 rot="5400000" flipH="1" flipV="1">
            <a:off x="4610100" y="2628106"/>
            <a:ext cx="990600" cy="91440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990600" y="3200400"/>
            <a:ext cx="91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</a:p>
          <a:p>
            <a:r>
              <a:rPr lang="en-US" dirty="0" smtClean="0"/>
              <a:t>C(3,3)</a:t>
            </a:r>
            <a:endParaRPr lang="en-US" dirty="0"/>
          </a:p>
        </p:txBody>
      </p:sp>
      <p:sp>
        <p:nvSpPr>
          <p:cNvPr id="5" name="Flowchart: Connector 4"/>
          <p:cNvSpPr/>
          <p:nvPr/>
        </p:nvSpPr>
        <p:spPr>
          <a:xfrm>
            <a:off x="457200" y="3048620"/>
            <a:ext cx="1263444" cy="1295400"/>
          </a:xfrm>
          <a:prstGeom prst="flowChartConnector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 rot="16200000" flipV="1">
            <a:off x="632952" y="3253868"/>
            <a:ext cx="656304" cy="245808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914400" y="32004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8229600" y="2526268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A(2,4)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6629400" y="4278868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B(-1,1)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7683912" y="3399504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.  C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609600" y="5572780"/>
            <a:ext cx="1371600" cy="58477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চিত্র - ১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7315200" y="5648980"/>
            <a:ext cx="1143000" cy="52322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চিত্র - ৩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4114800" y="5572780"/>
            <a:ext cx="1143000" cy="5232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চিত্র - ২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2133600" y="228600"/>
            <a:ext cx="4724400" cy="9144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বাড়ির কাজ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slow">
    <p:split orient="vert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23" grpId="0"/>
      <p:bldP spid="24" grpId="0"/>
      <p:bldP spid="27" grpId="0"/>
      <p:bldP spid="5" grpId="0" animBg="1"/>
      <p:bldP spid="30" grpId="0"/>
      <p:bldP spid="36" grpId="0"/>
      <p:bldP spid="39" grpId="0"/>
      <p:bldP spid="40" grpId="0"/>
      <p:bldP spid="41" grpId="0" animBg="1"/>
      <p:bldP spid="42" grpId="0" animBg="1"/>
      <p:bldP spid="43" grpId="0" animBg="1"/>
      <p:bldP spid="4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ame 3"/>
          <p:cNvSpPr/>
          <p:nvPr/>
        </p:nvSpPr>
        <p:spPr>
          <a:xfrm>
            <a:off x="0" y="2"/>
            <a:ext cx="9144000" cy="6857999"/>
          </a:xfrm>
          <a:prstGeom prst="frame">
            <a:avLst>
              <a:gd name="adj1" fmla="val 1134"/>
            </a:avLst>
          </a:prstGeom>
          <a:gradFill>
            <a:gsLst>
              <a:gs pos="0">
                <a:srgbClr val="002060"/>
              </a:gs>
              <a:gs pos="36000">
                <a:schemeClr val="accent1">
                  <a:lumMod val="45000"/>
                  <a:lumOff val="55000"/>
                </a:schemeClr>
              </a:gs>
              <a:gs pos="70000">
                <a:srgbClr val="7030A0"/>
              </a:gs>
              <a:gs pos="100000">
                <a:srgbClr val="00B0F0"/>
              </a:gs>
            </a:gsLst>
            <a:lin ang="5400000" scaled="1"/>
          </a:gradFill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27">
              <a:solidFill>
                <a:schemeClr val="tx1"/>
              </a:solidFill>
            </a:endParaRPr>
          </a:p>
        </p:txBody>
      </p:sp>
      <p:sp>
        <p:nvSpPr>
          <p:cNvPr id="10" name="Frame 9"/>
          <p:cNvSpPr/>
          <p:nvPr/>
        </p:nvSpPr>
        <p:spPr>
          <a:xfrm>
            <a:off x="0" y="2"/>
            <a:ext cx="9144000" cy="6857999"/>
          </a:xfrm>
          <a:prstGeom prst="frame">
            <a:avLst>
              <a:gd name="adj1" fmla="val 1134"/>
            </a:avLst>
          </a:prstGeom>
          <a:gradFill>
            <a:gsLst>
              <a:gs pos="0">
                <a:srgbClr val="002060"/>
              </a:gs>
              <a:gs pos="36000">
                <a:schemeClr val="accent1">
                  <a:lumMod val="45000"/>
                  <a:lumOff val="55000"/>
                </a:schemeClr>
              </a:gs>
              <a:gs pos="70000">
                <a:srgbClr val="7030A0"/>
              </a:gs>
              <a:gs pos="100000">
                <a:srgbClr val="00B0F0"/>
              </a:gs>
            </a:gsLst>
            <a:lin ang="5400000" scaled="1"/>
          </a:gradFill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27">
              <a:solidFill>
                <a:schemeClr val="tx1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1219200" y="2045676"/>
            <a:ext cx="7010400" cy="2221524"/>
          </a:xfrm>
          <a:prstGeom prst="round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US" sz="8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r>
              <a:rPr lang="en-US" sz="8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0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2054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219200" y="1618153"/>
            <a:ext cx="6400800" cy="4876800"/>
          </a:xfrm>
          <a:prstGeom prst="round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bn-BD" sz="2400" dirty="0" smtClean="0">
              <a:solidFill>
                <a:schemeClr val="accent1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3600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শায়লা</a:t>
            </a:r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সুলতানা</a:t>
            </a:r>
            <a:endParaRPr lang="en-US" sz="3600" dirty="0">
              <a:solidFill>
                <a:schemeClr val="accent1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3600" dirty="0" err="1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সহকারী</a:t>
            </a:r>
            <a:r>
              <a:rPr lang="en-US" sz="3600" dirty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endParaRPr lang="en-US" sz="3600" dirty="0">
              <a:solidFill>
                <a:schemeClr val="accent1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3600" dirty="0" err="1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লতিফা</a:t>
            </a:r>
            <a:r>
              <a:rPr lang="en-US" sz="3600" dirty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সিদ্দিকী</a:t>
            </a:r>
            <a:r>
              <a:rPr lang="en-US" sz="3600" dirty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বালিকা</a:t>
            </a:r>
            <a:r>
              <a:rPr lang="en-US" sz="3600" dirty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উচ্চ</a:t>
            </a:r>
            <a:r>
              <a:rPr lang="en-US" sz="3600" dirty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বিদ্যালয়</a:t>
            </a:r>
            <a:endParaRPr lang="en-US" sz="3600" dirty="0">
              <a:solidFill>
                <a:schemeClr val="accent1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3600" dirty="0" err="1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সীতাকুন্ড</a:t>
            </a:r>
            <a:r>
              <a:rPr lang="en-US" sz="3600" dirty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dirty="0" err="1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চট্টগ্রাম</a:t>
            </a:r>
            <a:r>
              <a:rPr lang="en-US" sz="3600" dirty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algn="ctr"/>
            <a:r>
              <a:rPr lang="en-US" sz="36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ইমেইলঃ</a:t>
            </a:r>
            <a:r>
              <a:rPr lang="en-US" sz="3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  <a:hlinkClick r:id="rId2"/>
              </a:rPr>
              <a:t>sailasultana.cse@gmail.com</a:t>
            </a:r>
            <a:endParaRPr lang="en-US" sz="32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3562350" y="853191"/>
            <a:ext cx="1714500" cy="1600200"/>
          </a:xfrm>
          <a:prstGeom prst="ellipse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5715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075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685800"/>
            <a:ext cx="5791200" cy="11430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0" indent="0" algn="ctr">
              <a:buNone/>
            </a:pPr>
            <a:r>
              <a:rPr lang="en-US" sz="7200" b="0" dirty="0" err="1" smtClean="0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7200" b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7200" b="0" dirty="0" smtClean="0"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7200" b="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4294967295"/>
          </p:nvPr>
        </p:nvSpPr>
        <p:spPr>
          <a:xfrm>
            <a:off x="609600" y="2209800"/>
            <a:ext cx="4572000" cy="41148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bn-IN" sz="4800" b="1" dirty="0" smtClean="0">
                <a:latin typeface="NikoshBAN" pitchFamily="2" charset="0"/>
                <a:cs typeface="NikoshBAN" pitchFamily="2" charset="0"/>
              </a:rPr>
              <a:t>শ্রেণি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ঃ </a:t>
            </a:r>
            <a:r>
              <a:rPr lang="bn-IN" sz="4800" b="1" dirty="0" smtClean="0">
                <a:latin typeface="NikoshBAN" pitchFamily="2" charset="0"/>
                <a:cs typeface="NikoshBAN" pitchFamily="2" charset="0"/>
              </a:rPr>
              <a:t>একাদশ </a:t>
            </a:r>
          </a:p>
          <a:p>
            <a:pPr>
              <a:buNone/>
            </a:pPr>
            <a:r>
              <a:rPr lang="bn-IN" sz="4800" b="1" dirty="0" smtClean="0">
                <a:latin typeface="NikoshBAN" pitchFamily="2" charset="0"/>
                <a:cs typeface="NikoshBAN" pitchFamily="2" charset="0"/>
              </a:rPr>
              <a:t>বিষয়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ঃ </a:t>
            </a:r>
            <a:r>
              <a:rPr lang="bn-IN" sz="4800" b="1" dirty="0" smtClean="0">
                <a:latin typeface="NikoshBAN" pitchFamily="2" charset="0"/>
                <a:cs typeface="NikoshBAN" pitchFamily="2" charset="0"/>
              </a:rPr>
              <a:t>উচ্চতর গণিত </a:t>
            </a:r>
          </a:p>
          <a:p>
            <a:pPr marL="0" indent="0">
              <a:buNone/>
            </a:pPr>
            <a:r>
              <a:rPr lang="bn-IN" sz="4800" b="1" dirty="0" smtClean="0">
                <a:latin typeface="NikoshBAN" pitchFamily="2" charset="0"/>
                <a:cs typeface="NikoshBAN" pitchFamily="2" charset="0"/>
              </a:rPr>
              <a:t> অধ্যায়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ঃ </a:t>
            </a:r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চতুর্থ</a:t>
            </a:r>
            <a:endParaRPr lang="bn-IN" sz="4800" b="1" dirty="0" smtClean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bn-IN" sz="4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48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সময়</a:t>
            </a:r>
            <a:r>
              <a:rPr lang="en-US" sz="48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ঃ 45 </a:t>
            </a:r>
            <a:r>
              <a:rPr lang="en-US" sz="48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মিনিট</a:t>
            </a:r>
            <a:r>
              <a:rPr lang="bn-IN" sz="48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48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" name="Picture 6" descr="Mathematic 1st Paper.jpg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38800" y="2209800"/>
            <a:ext cx="2895600" cy="41449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2305588"/>
      </p:ext>
    </p:extLst>
  </p:cSld>
  <p:clrMapOvr>
    <a:masterClrMapping/>
  </p:clrMapOvr>
  <p:transition spd="slow">
    <p:pull dir="d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D:\Hassanul Islam\Image\unit-circle1_43201_sm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53200" y="4876800"/>
            <a:ext cx="1782871" cy="178287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</p:pic>
      <p:sp>
        <p:nvSpPr>
          <p:cNvPr id="2" name="TextBox 1"/>
          <p:cNvSpPr txBox="1"/>
          <p:nvPr/>
        </p:nvSpPr>
        <p:spPr>
          <a:xfrm>
            <a:off x="1639866" y="533400"/>
            <a:ext cx="6019800" cy="646331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নিচের ছবিগুলি দেখি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4469092"/>
            <a:ext cx="2388908" cy="2388908"/>
          </a:xfrm>
          <a:prstGeom prst="rect">
            <a:avLst/>
          </a:prstGeom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3054" y="1447800"/>
            <a:ext cx="6492221" cy="29967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57332045"/>
      </p:ext>
    </p:extLst>
  </p:cSld>
  <p:clrMapOvr>
    <a:masterClrMapping/>
  </p:clrMapOvr>
  <p:transition spd="slow">
    <p:wheel spokes="1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609600" y="457200"/>
            <a:ext cx="7772400" cy="5638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B05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676400" y="2362201"/>
            <a:ext cx="65532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4800" dirty="0">
                <a:latin typeface="NikoshBAN" pitchFamily="2" charset="0"/>
                <a:cs typeface="NikoshBAN" pitchFamily="2" charset="0"/>
              </a:rPr>
              <a:t>আজকের পাঠের শিরোনামঃ</a:t>
            </a:r>
            <a:br>
              <a:rPr lang="bn-IN" sz="4800" dirty="0">
                <a:latin typeface="NikoshBAN" pitchFamily="2" charset="0"/>
                <a:cs typeface="NikoshBAN" pitchFamily="2" charset="0"/>
              </a:rPr>
            </a:b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        </a:t>
            </a:r>
            <a:r>
              <a:rPr lang="en-US" sz="48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বৃত্ত</a:t>
            </a:r>
            <a:r>
              <a:rPr lang="en-US" sz="4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(Circle)</a:t>
            </a:r>
            <a:r>
              <a:rPr lang="bn-IN" sz="48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489360983"/>
      </p:ext>
    </p:extLst>
  </p:cSld>
  <p:clrMapOvr>
    <a:masterClrMapping/>
  </p:clrMapOvr>
  <p:transition spd="slow">
    <p:wedge/>
    <p:sndAc>
      <p:stSnd>
        <p:snd r:embed="rId2" name="arrow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1866900" y="304800"/>
            <a:ext cx="5410200" cy="1447800"/>
          </a:xfrm>
          <a:prstGeom prst="ellipse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228600" y="2438400"/>
            <a:ext cx="8686800" cy="347787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এ পাঠ </a:t>
            </a:r>
            <a:r>
              <a:rPr lang="bn-BD" sz="4400" dirty="0">
                <a:latin typeface="NikoshBAN" pitchFamily="2" charset="0"/>
                <a:cs typeface="NikoshBAN" pitchFamily="2" charset="0"/>
              </a:rPr>
              <a:t>শেষে </a:t>
            </a: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শিক্ষার্থীরা ........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  <a:p>
            <a:pPr marL="742950" indent="-742950">
              <a:buFont typeface="+mj-lt"/>
              <a:buAutoNum type="arabicPeriod"/>
            </a:pP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বৃত্ত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কী তা বলতে পারবে ।</a:t>
            </a:r>
          </a:p>
          <a:p>
            <a:pPr marL="742950" indent="-742950">
              <a:buFont typeface="+mj-lt"/>
              <a:buAutoNum type="arabicPeriod"/>
            </a:pP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বিভিন্ন প্রকার বৃত্তের সমীকরণ লিখতে পারবে ।</a:t>
            </a:r>
          </a:p>
          <a:p>
            <a:pPr marL="742950" indent="-742950">
              <a:buFont typeface="+mj-lt"/>
              <a:buAutoNum type="arabicPeriod"/>
            </a:pP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বৃত্তের সমীকরণ থেকে উহার কেন্দ্র ও ব্যাসার্ধ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নির্ণয় করতে পারবে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00400" y="304800"/>
            <a:ext cx="306526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8000" b="1" dirty="0" smtClean="0">
                <a:solidFill>
                  <a:srgbClr val="CC00CC"/>
                </a:solidFill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8000" b="1" dirty="0" smtClean="0">
              <a:solidFill>
                <a:srgbClr val="CC00CC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2829349"/>
      </p:ext>
    </p:extLst>
  </p:cSld>
  <p:clrMapOvr>
    <a:masterClrMapping/>
  </p:clrMapOvr>
  <p:transition spd="slow">
    <p:split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4" grpId="0" animBg="1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rallelogram 1"/>
          <p:cNvSpPr/>
          <p:nvPr/>
        </p:nvSpPr>
        <p:spPr>
          <a:xfrm>
            <a:off x="76200" y="917300"/>
            <a:ext cx="8919105" cy="5178700"/>
          </a:xfrm>
          <a:prstGeom prst="parallelogram">
            <a:avLst>
              <a:gd name="adj" fmla="val 33214"/>
            </a:avLst>
          </a:prstGeom>
          <a:blipFill>
            <a:blip r:embed="rId3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artisticCutout/>
                      </a14:imgEffect>
                      <a14:imgEffect>
                        <a14:sharpenSoften amount="-71000"/>
                      </a14:imgEffect>
                      <a14:imgEffect>
                        <a14:colorTemperature colorTemp="4700"/>
                      </a14:imgEffect>
                      <a14:imgEffect>
                        <a14:saturation sat="165000"/>
                      </a14:imgEffect>
                      <a14:imgEffect>
                        <a14:brightnessContrast bright="33000" contrast="-27000"/>
                      </a14:imgEffect>
                    </a14:imgLayer>
                  </a14:imgProps>
                </a:ext>
              </a:extLst>
            </a:blip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2468880" y="1447800"/>
            <a:ext cx="3840480" cy="384048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" name="Straight Connector 3"/>
          <p:cNvCxnSpPr/>
          <p:nvPr/>
        </p:nvCxnSpPr>
        <p:spPr>
          <a:xfrm>
            <a:off x="4343400" y="1447800"/>
            <a:ext cx="0" cy="384048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886200" y="914400"/>
            <a:ext cx="838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atin typeface="Arial Narrow" pitchFamily="34" charset="0"/>
              </a:rPr>
              <a:t>P(</a:t>
            </a:r>
            <a:r>
              <a:rPr lang="en-US" sz="2000" b="1" dirty="0" err="1" smtClean="0">
                <a:latin typeface="Arial Narrow" pitchFamily="34" charset="0"/>
              </a:rPr>
              <a:t>x,y</a:t>
            </a:r>
            <a:r>
              <a:rPr lang="en-US" sz="2000" b="1" dirty="0" smtClean="0">
                <a:latin typeface="Arial Narrow" pitchFamily="34" charset="0"/>
              </a:rPr>
              <a:t>)</a:t>
            </a:r>
            <a:endParaRPr lang="en-US" sz="2000" b="1" dirty="0">
              <a:latin typeface="Arial Narrow" pitchFamily="34" charset="0"/>
            </a:endParaRPr>
          </a:p>
        </p:txBody>
      </p:sp>
      <p:sp>
        <p:nvSpPr>
          <p:cNvPr id="18" name="Oval 17"/>
          <p:cNvSpPr/>
          <p:nvPr/>
        </p:nvSpPr>
        <p:spPr>
          <a:xfrm>
            <a:off x="4251960" y="3276600"/>
            <a:ext cx="182880" cy="18288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4251960" y="1356360"/>
            <a:ext cx="182880" cy="18288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76200" y="76200"/>
            <a:ext cx="121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সমতল</a:t>
            </a:r>
            <a:endParaRPr lang="en-US" sz="36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9" name="Straight Arrow Connector 8"/>
          <p:cNvCxnSpPr>
            <a:stCxn id="6" idx="2"/>
          </p:cNvCxnSpPr>
          <p:nvPr/>
        </p:nvCxnSpPr>
        <p:spPr>
          <a:xfrm>
            <a:off x="685800" y="722531"/>
            <a:ext cx="914400" cy="1052365"/>
          </a:xfrm>
          <a:prstGeom prst="straightConnector1">
            <a:avLst/>
          </a:prstGeom>
          <a:ln w="571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76200" y="1447800"/>
            <a:ext cx="1447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নির্দিষ্ট বিন্দু</a:t>
            </a:r>
            <a:endParaRPr lang="en-US" sz="32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6200" y="2932093"/>
            <a:ext cx="1447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নির্দিষ্ট দূরত্ব</a:t>
            </a:r>
            <a:endParaRPr lang="en-US" sz="36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>
            <a:off x="4343400" y="3352800"/>
            <a:ext cx="0" cy="192024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76200" y="6324600"/>
            <a:ext cx="2514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চলমান বিন্দু</a:t>
            </a:r>
            <a:endParaRPr lang="en-US" sz="3200" b="1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590800" y="6324600"/>
            <a:ext cx="2286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b="1" dirty="0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সঞ্চারপথ</a:t>
            </a:r>
            <a:endParaRPr lang="en-US" sz="3200" b="1" dirty="0">
              <a:solidFill>
                <a:schemeClr val="tx2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2888045"/>
      </p:ext>
    </p:extLst>
  </p:cSld>
  <p:clrMapOvr>
    <a:masterClrMapping/>
  </p:clrMapOvr>
  <p:transition spd="slow">
    <p:pull dir="ru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2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2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path" presetSubtype="0" repeatCount="indefinite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4.18131E-6 C 0.11702 4.18131E-6 0.2125 0.12419 0.2125 0.27775 C 0.2125 0.43062 0.11702 0.55504 -3.33333E-6 0.55504 C -0.11753 0.55504 -0.2125 0.43062 -0.2125 0.27775 C -0.2125 0.12419 -0.11753 4.18131E-6 -3.33333E-6 4.18131E-6 Z " pathEditMode="relative" rAng="0" ptsTypes="fffff">
                                      <p:cBhvr>
                                        <p:cTn id="34" dur="3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7752"/>
                                    </p:animMotion>
                                  </p:childTnLst>
                                </p:cTn>
                              </p:par>
                              <p:par>
                                <p:cTn id="35" presetID="1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834 -0.00694 C 0.15243 -0.00694 0.27084 0.14454 0.27084 0.33302 C 0.27084 0.51989 0.15243 0.67276 0.00834 0.67276 C -0.13698 0.67276 -0.25416 0.51989 -0.25416 0.33302 C -0.25416 0.14454 -0.13698 -0.00694 0.00834 -0.00694 Z " pathEditMode="relative" rAng="0" ptsTypes="fffff">
                                      <p:cBhvr>
                                        <p:cTn id="36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397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4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mph" presetSubtype="0" repeatCount="indefinite" fill="hold" grpId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5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5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7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7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4" grpId="0"/>
      <p:bldP spid="14" grpId="1"/>
      <p:bldP spid="18" grpId="0" animBg="1"/>
      <p:bldP spid="18" grpId="1" animBg="1"/>
      <p:bldP spid="15" grpId="0" animBg="1"/>
      <p:bldP spid="15" grpId="1" animBg="1"/>
      <p:bldP spid="15" grpId="2" animBg="1"/>
      <p:bldP spid="6" grpId="0"/>
      <p:bldP spid="11" grpId="0"/>
      <p:bldP spid="24" grpId="0"/>
      <p:bldP spid="20" grpId="0"/>
      <p:bldP spid="2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val 7"/>
          <p:cNvSpPr/>
          <p:nvPr/>
        </p:nvSpPr>
        <p:spPr>
          <a:xfrm>
            <a:off x="5257800" y="1447800"/>
            <a:ext cx="3779520" cy="377952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" name="Straight Connector 3"/>
          <p:cNvCxnSpPr/>
          <p:nvPr/>
        </p:nvCxnSpPr>
        <p:spPr>
          <a:xfrm flipH="1">
            <a:off x="7162799" y="1447800"/>
            <a:ext cx="1" cy="1887940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307975" y="4876800"/>
            <a:ext cx="185724" cy="10639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grpSp>
        <p:nvGrpSpPr>
          <p:cNvPr id="27" name="Group 26"/>
          <p:cNvGrpSpPr/>
          <p:nvPr/>
        </p:nvGrpSpPr>
        <p:grpSpPr>
          <a:xfrm>
            <a:off x="6477000" y="694899"/>
            <a:ext cx="1295400" cy="838200"/>
            <a:chOff x="3048000" y="762000"/>
            <a:chExt cx="1295400" cy="838200"/>
          </a:xfrm>
        </p:grpSpPr>
        <p:sp>
          <p:nvSpPr>
            <p:cNvPr id="14" name="TextBox 13"/>
            <p:cNvSpPr txBox="1"/>
            <p:nvPr/>
          </p:nvSpPr>
          <p:spPr>
            <a:xfrm>
              <a:off x="3048000" y="762000"/>
              <a:ext cx="12954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P(</a:t>
              </a:r>
              <a:r>
                <a:rPr lang="en-US" sz="2800" dirty="0" err="1" smtClean="0"/>
                <a:t>x,y</a:t>
              </a:r>
              <a:r>
                <a:rPr lang="en-US" sz="2800" dirty="0" smtClean="0"/>
                <a:t>)</a:t>
              </a:r>
              <a:endParaRPr lang="en-US" sz="2800" dirty="0"/>
            </a:p>
          </p:txBody>
        </p:sp>
        <p:sp>
          <p:nvSpPr>
            <p:cNvPr id="5" name="Oval 4"/>
            <p:cNvSpPr/>
            <p:nvPr/>
          </p:nvSpPr>
          <p:spPr>
            <a:xfrm>
              <a:off x="3634738" y="1447800"/>
              <a:ext cx="152400" cy="15240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Oval 17"/>
          <p:cNvSpPr/>
          <p:nvPr/>
        </p:nvSpPr>
        <p:spPr>
          <a:xfrm>
            <a:off x="7101131" y="3235202"/>
            <a:ext cx="169062" cy="13534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utoShape 2" descr="data:image/jpeg;base64,/9j/4AAQSkZJRgABAQAAAQABAAD/2wCEAAkGBhQNDxUMDRQSFAwPFBkVFA0UFyQVFBQUFBoaFBQQFBQYHiYfFxkkGRQUHy8gIykpLCwsFR4xNTAqNSYsLCkBCQoKDgwOGg8PGikkHiQ1KSkqNSo1KSoxMTY1LDUtLjU1NTQ1LC8xNTAtLS0vMzUtLCwsNSwpLDExLy81Lyk0NP/AABEIAKoBKQMBIgACEQEDEQH/xAAbAAEAAgMBAQAAAAAAAAAAAAAABQYBAwQHAv/EAEAQAAECBAMEBQkGBwEAAwAAAAEAAgMEEVEhMUEFBhJhIkKBk8ETFhcyVGPh4vBxgpGisdEHFBUzUqHSI1Nywv/EABoBAQEBAAMBAAAAAAAAAAAAAAAEAwECBQb/xAA0EQABAwAHBgQFBQEBAAAAAAAAAQIDBBESEzFBUSFTYZGS4VLR0uIFMnGB8RQVIqHBsUP/2gAMAwEAAhEDEQA/APcUREAREQBERAEREAREQBERAEREAREQBERAEREAREQBERAEREBGxN5ZVjix8zLB7SQWmKwEEYEEF2Bqvnzqk/apXvmf9Kh70bl7O2a3y7zHc9zqw5QRAA7GvCTw8QYMia151UK/ddsnIRNpTcOkSMCyXlqnoGJUCK6pJ6IqQMchXlOqzI1XuRERPqfUQ/CqHKxHte/aqIlaIla8NuWa4cT2GS2nCmATLxYcQNwJhvD6VyB4SaLpVN/hZsUy0iIz/XmneUzyZSkMHGmVT94A5K5LSNyuaiqeFTYWQzvjjWtEWqv/AL/YREWhIEREAREQBERAEREAREQBERAEREAREQBERAEREAREQBERAEREAREQBERAFC70b0Q9mwvKP6UZ39uDq43NmjU+Kb0b0Q9mwvKP6UV1fJwRm43NmjU+Kr26+68Sbjf1batXRXUMKAcmgYtcW6AaN7Tiu7W5rgepRKKxGfqKRsYmCZuXROGqjdfdeJNxv6ttTGK7GFAIwaOqS05AaN7Titm/27E1tKPAgwjDEi3F7yekx9TxOIzcOGgAGta0wKu6LKVqSpUuA/dJkpCToiVolTUyalVWz6GuWgCExsNvqsaGj7AKBbERdjzFWta1CIiHAREQBERAEREAREQBERAEREAREQBERAFF7b3jgyAaZhxBfXha1pcTSlaUtxBY3h3hZIQ+N/SivwhwB6z3WFhlU+JANOl5Z8SIZybPFNvBFMeGE2mENgGWZv8AbmTVFE1G3kvy5JmvbVfsTySOV13HjmuSd9EJv0lynvu7+KekuU993fxXET43slfrGy5vKPu16vacXc/jTp7nb6S5T33d/FPSXKe+7v4ria7wvZGnL7t0vKPu16vaLufxp09zt9Jcp77u/inpLlPfd38Vwg+F7pX6xul5R92vV7Rdz+NOnud3pLlPfd38U9Jcp77u/iuJzs+290c7PtvZLyj7ter2i7n8adPc7fSXKe+7v4p6S5T33d/FcRPjeyB3heyXlH3a9XtF3P406e52+kuU993fxWqa/ibLtY4wmxXxQOiwt4QTpV2gXO12XZdGnLsvdLyj7ter2hGTItdtOnuVjYu14MSadtDaxfEjg/8AnBaziY2mIOeQ0b2lXT0lSnvu7+K4a/WN1knxvddlmgX/AM16vaU0mal0lyOfImzYiI2pETglZ2+kuU993fxT0lynvu7+K4nHP710Ls+29l1vKPu16vaTXc/jTp7nb6S5T33d/FPSXKe+7v4rir9Y2QO8L2S8o+7Xq9ou5/GnT3O30lynvu7+KekuU993fxXE05fdusA+F7peUfdr1e0Xc/jTp7nd6SpT33d/FPSXKe+7v4rh4vrG6j9p7Tc1wlpcF83FqGsFcKn1nVNgT2VOC1iSGV1lsa9XtMpVlibadInT3LVsffWXnYol4PlPKEE9JtBQYnGqn1X91t1WyLTFinyk7FxiRjjniWNJ0rrr+AFgU9JSJJKoa6jejrIrK5cQiIpzcIiIAiIgCIiAIiIAoreHeFkhC439KK/CHBHrPdbkMRU+JALeHeFkhD431dFfhDgD1nusLDEVPPUkA02XgPiRDOTbg6aeMBXowm1oIbM6a48zck1RRNRt7L8uSa9tV/0mkkcrruPHNdO+iCXl3xIhnJtwdNvBoK9GE3LybAMszjz1qSe5xz+9qULud+tzRzs8b9ZYyyuldad+OCGscbY21ICfHU2Sv1U2Qu5363JOLn+bkszQNOXZqbI05dmpRrssbdbkjXZY26yAA+Gpulfqpugdzt1uacXP83NAHHPt1N0cc+3U2Rzs8b9bmjnZ4363JAK/VTZAfDU2Qu5/m5IHc7dbkgDTl2alGnLs1N0a7LG3WQOyxt1uaAV+qm6E+OpunFz/ADc0Lud+tzQBxz+9qUJ8dTZHOzx/y6yF3O/W5IBX6qbID4amyzxc/wA3JYDudutyQBpy+7qUB8NTdGuyx/x6yjto7Tc1zZaWBiTkSgawGtMzxO7BrpicAtYonSustM5ZWxNtOG0tpOa5stLjyk3FwawVNKmvEewH9TgrVuruq2RaYkQ+UnIuMSMcc8SxpOlczr+ADdXdVsi0xYh452L/AHIxxzxLGk40560+wCwKiWVsbbmHDNdexPFE57r2XHJNO4REURYEREARF8xX8LS4AkgE8IzNNAgNc3NtgsdGiuDYbBVzzgABqoLc7e/+qiK8QXQ2QnANeTUPBrrQAOAAqMacQxXmG8u+ExtWKJd7CyAx1TKsrxEtz4zTFwodKCysez9/4krCbLwJDghMFA0F34k8NSbk4lZR25XWm/Kn9n1LvgMkdHqVqLI6rNERqc9qryPT0XnHpQmPYz+Lv+U9KEx7Gfxd/wAqm7cef+x0zwp1N8z0dRW8O8DJCHxuHFFfhDgN9aI6w5Yip53IBpg/ilH4gwygDnZAucCdKAcOJSSgRIsV07O0My8gNbUEQ2Y0a0VIHZjjnUmtEcKMS8lwyTNe2qnj02GaCS52WsV2otXLPRPvgfUtLviRTOTZDpp9KAEcMJtcIbM6fbzPMntrz/2LoP2tdPrS6wlldK6078cEMo42xtstBPO+oujjnjfUIf3tdZdr22WRoCed9RZa5iZENpe7jIBGDGmI7EUwZDaXHPQc8lsP72sss9Yf/YWsgIuS3lgRmCLDe/yNK+XdDiQ4VASwnysSG1nrAjPMGy6pnaLYLoUOIXccd4hsAFRxUc/F1KDBrszXDJVz+Hs4P6dChBkVz2iKaeTLYb6xoo4BGe0QzUGh6RwrmQQsxdnulRsqWiPMSJBjhpi/5EQI2VcaDIV0A1QFqB521F0rz/2LqJ21tOJLQ4sx0GwpeF5QNNHOj8ILntFCPJAUA4qPrxZCmOJja7zNslYIZwRZV8cOfnURGNYHUyFHmoHggJdzs8b6i6y45431FlAwt4zChRzN0MaUiiC4wW9GI6KIZhmGw1dX/wBaFuJ6JpWoW2BtqIZkQfJR3QIvGfLGWfAEEtALWPMRtHhwr0sKEUIxCAmSef8AsWQHnbUWQ/WVkH7WsgMA5Y21CA5Y21F1lunZZYGnZa6AV5/7F0J531F0+tLof3tdAHHPG+oWSed9RZHa9tkP72sgFef+xZAedtRZPrSyg9ubdMP/AMJero5GJbjwYaUGLv0otoIHzPsM/HFTKWVsba1+2qroh1bQ2o5rmy0sDEnIlA1gIPDn0nadhpc4BWrdXdVsi0xYh452J/cjHHPqNJ0560+wDzzdzeJ+z+JzZN0SO84x3cQdT/EDhwGpv+FJz0oTHsZ/F3/KrlVGNuocM117cD0YfgFOkVJpWpXklpuz+8T0dF5x6UJj2M/i7/lPShMexn8Xf8qK7cW/sdM8KdTfM9BnIrmQnvhN44rWOLYVacbgCWsqcqmgrzVZ3I32/qAdAmQ2HPQiawQC2rRqGuJIINQRXCldcIT0nzHsR/F3/Kqe9G3nR4zJ5kAys00/3mkjjIyqC0dIX1GBWEzJGfzTBMUPRofwSR7XRTMRFX5XIqLUuipXgvDae5oqXuFvzE2m50GLBDTChgujtPRLqgUIp0ScSBXqlXRcsej22kPnqVRZKLIsUqVKn3CIi7ExTN9dy3RnDaOzz5PaMLpdHDytP/3TCpzyPKU3N21HnZcxJuEYUVruHEFvHQDphrsRiSOxT6LJI0R9pPuXvprpKOkMiItXyrmiacU+uAUVvBvAyQh8TqujPwhQB60R1hYYip56kgFvDvAyQh8b6uiv6MKA31ojrCwxFTz1JANOlpaJEiGcmzxTT8hTowm0NIbBpn+tyTfFE1G3svy5Jr21X/Tx5JHK67jxzXTvohmWlokSIZycPFNPyFOjCbiRDYCcPt+3OpJ7WjLs0CwG8rdXkjW5YW6qxlldK6078cENY42xtqQAeGgulPqgugblhbq804eX5eazNAR46C6y4Z9ugWC3lfq80c3PC/VQGSPHQWWuO57RxQmtfEBFGOd5NpvV4a4jCvVNua2FvK/V5Jw8vy8kBB7n7LjScqyUmGw6wq0iQ3l/FxviRDUOht4acYGZryX1tuQjRY0tEgMhFktFEU8cQwy4lkSHwANhPHXBrXlTVTLW8rdXkjW5YW6qAhto7EdFhTcFpB/nIbg2M6nFDL2Ng+R4Q3+2OAurxV6ZwJxOmDsyYE5BmXsg+ShSv8u/hiHiq57HuiNYYeIBYQAXY4GrclPhvK3V5pw8vy80BWmbvxov822OIcMTUURocWE/yj4USEIQhnhdCYD0oXFWvKmqlZCHMkn+b8hRtaeRa4F54acbuI0bjXoDiHPBSDm54X6vNHNzwv1eSAyR9UFkA8NBZC3l+Xkgbyt1eSANGXZoFgDLs0F0DcsLdVGtywt1eaAU+qC6EeOgunDy/LzQt5X6vNAHDPt0CyR46Cyw5ueF+qo7ae0S1wlpdvHORSQ2GB6tR6x7KnHDCpwWsUTpXWWmcsrYm2nDae0nNcJaXbxzkU0bDAB4aj1nfrjYk4K1bqbqNkWmJEIfORcYka1cSxnKuZ1/ABuruq2RaYsQ8c5FxiRrVxLG8uetPsAsCollbG25hwzXXsTxROe69lxyTTuERFEWBERAYPLNedSO7E1taa/mdsgsl4BoyUGDXHUAAno3dm7AVoMPRkWb40fVXgW0WmPoyOu0S0uyvNNatKz4hQGsHCxrWiwFB+AX2iLQjVa8QiIhwFFbw7wskIfG/pRX4Q4A9aI6wsMRU+JALeHeFkhC439KK/CHAHrPdYWGIqfEgGmwJd8SIZybIdNPBAGPDCb/APGwDLMiuP2mpJqiiajb2X5ck17ar/pNJI5XXceOa6d9EMy8s+JEM5NnimngilDwwm0whsHab/qT20+qGyHXtvZPrWyylldK6078cENY42xtstAHhobI0Zfd0KD9r2RunZdZGgA8NDdKcv8ARug/a90+tboAR46G6OGf3tCh/e90dr23QAjx0Nkp9UNkP73sn1rZAGjLs0NkaMuzQo39r2RunZdAAOVtDdKcv9G6D9r3T61ugDhn26G6OGfbobI7XtvdHa9t7IBTx0NkA8NDZD9Z2QfteyANGXZoUaMsLaG6N07Lo3TsvdAKcv8ARuhHjobp9a3UdtLaRa4S0u3jm4uDWCppU+sa/Yf1OC1iidK6y0zllbE204bT2iWuEtLt45uKSGsAyr1nVNgTbCpwVq3V3VbItMWIeOdi4xI2dK4ljeVddfwAbq7qtkWmLEIfOxcYkbOlcSxpOlczr+AFgVEsrY23MOGa69ieKJz3XsuOSadwiIoiwIiIAiIgCIiAIiIAoreHeFkhC439KK/CHBHrPdYWGIqf1NAZVUyd3EjR45m3zh8scARBwY3RjAYnRGf4m5VNGZE51crqkT67eSLUT0h0iNqjStfts5qhFy8B8SIZybcHTTxgK9GE2tBDZTLM48znUk9zjn26lbvMWY9vf3Xzp5izHt7+6+dbStbK606VvJ2zgn8TKNzo21JG7m3zNJOfbqbJX6qbLd5izHt7+6+dPMWY9vf3XzrO4j3reT/SaX0m7dzb5mkHw1Nkacvu6lbvMWY9vf3Xzp5izHt7+6+dLiPet5P9IvpN27m3zNIPhqbpX6qbrd5izHt7+6+dPMWY9vf3XzpcR71vJ/pF9Ju3c2+ZpJ8dTdHHP72pW7zFmPb39186eYsx7e/uvnS4j3reT/SL6Tdu5t8zST46myV+qmyjN59mv2bC8pFn3uiOrwQRDALzrjx4NGFTpzyW/YO607NQRHjzL4HHi2GW8bi3RzsW8P2fouf08dVd63k70m6spCRXyxOs4ItbNv0/lWv2OwHw1NkacuzUrd5izHt7+6+dPMWY9vf3Xzri4j3reT/SYX0m7dzb5mkHw1N0J+qm63eYsx7e/uvnTzFmPb39186XEe9byf6RfSbt3NvmaXHPt1N0cc+3U2W7zFmPb39186eYsx7e/uvnS4j3reT/AEi+k3bubfM0k+OpsgPhqbLd5izHt7+6+dPMWY9vf3XzpcR71vJ/pF9Ju3c2+ZpacuzUo05dmput3mLMe3v7r508xZj29/dfOlxHvW8n+kX0m7dzb5kRtHabmubLSw8pNxcGsFTSpJ4ndg8TgrVuruq2RaYsQ+UnYuMSMcaVxLGk6VzOv4Afe7e6bJDiiFxizUSvFMOFDT/ECpoMq44/gBOrtLM1jLqHDNde3DmdY4nPdey45Jp3CIiiKwiIgCIiAIiIAiIgCIiAIiIAiIgCIiAIiIAiIgChd6N6IezYPlInSiuwhwQaF5vyaNSm9G9EPZsHyj+lFd/bg1xeb8mjU+Kru6+7EScjf1bamMR2MKXIwaOqS05AaN7Tiu7W5rgepRaIxGfqKRsjTBM3LonDVRuvuvEnI39W2p0ojqGFLkYNGbSWnIDRvacVfERcOdWTUulvpL7TtiJsREwRNECIi6kgREQBERAEREAREQBERAEREAREQBERAEREAREQBERAEREAREQBERAEREBGbN3kgTUaJLQH8UaAaPbQilDwmhIoaEUwWjejeiHs2D5SJjFdXycEZvPg0anxXmu7+8bNnT0/HiAueXPayGOs7ypNCdBqT+qtG7G7EScjf1banSiOoYUA5NGbSW6AaN7TiulHdbZbdxPpJ/hcNFkvJVW7REq1ctVdScNVG6+7EScjf1balTFdQwpcigaB6pLdANG9pxV8RFq51Z41Lpb6S+07YibERMETRAiIupIEREAREQBERAEREAREQBERAEREAREQBERAEREAREQBERAEREAREQBERAFqmy/ybvI8JjcJ4A71eOnR4qY0rSq2ohyi1LWeLwP4dbRixnTDmshxePj4nPbi4kuqAziGd6Zq07D2BtaHMw4kzMtdLtdWIwvL+JureEtzN9M9Ff0U6UdqLsVeZ7s/x2edLL2Mqqq+XD6V1hERUHghERAEREAREQBERAEREAREQBERAEREAREQBERAEREAREQBERAf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" name="AutoShape 4" descr="data:image/jpeg;base64,/9j/4AAQSkZJRgABAQAAAQABAAD/2wCEAAkGBhQNDxUMDRQSFAwPFBkVFA0UFyQVFBQUFBoaFBQQFBQYHiYfFxkkGRQUHy8gIykpLCwsFR4xNTAqNSYsLCkBCQoKDgwOGg8PGikkHiQ1KSkqNSo1KSoxMTY1LDUtLjU1NTQ1LC8xNTAtLS0vMzUtLCwsNSwpLDExLy81Lyk0NP/AABEIAKoBKQMBIgACEQEDEQH/xAAbAAEAAgMBAQAAAAAAAAAAAAAABQYBAwQHAv/EAEAQAAECBAMEBQkGBwEAAwAAAAEAAgMEEVEhMUEFBhJhIkKBk8ETFhcyVGPh4vBxgpGisdEHFBUzUqHSI1Nywv/EABoBAQEBAAMBAAAAAAAAAAAAAAAEAwECBQb/xAA0EQABAwAHBgQFBQEBAAAAAAAAAQIDBBESEzFBUSFTYZGS4VLR0uIFMnGB8RQVIqHBsUP/2gAMAwEAAhEDEQA/APcUREAREQBERAEREAREQBERAEREAREQBERAEREAREQBERAEREBGxN5ZVjix8zLB7SQWmKwEEYEEF2Bqvnzqk/apXvmf9Kh70bl7O2a3y7zHc9zqw5QRAA7GvCTw8QYMia151UK/ddsnIRNpTcOkSMCyXlqnoGJUCK6pJ6IqQMchXlOqzI1XuRERPqfUQ/CqHKxHte/aqIlaIla8NuWa4cT2GS2nCmATLxYcQNwJhvD6VyB4SaLpVN/hZsUy0iIz/XmneUzyZSkMHGmVT94A5K5LSNyuaiqeFTYWQzvjjWtEWqv/AL/YREWhIEREAREQBERAEREAREQBERAEREAREQBERAEREAREQBERAEREAREQBERAFC70b0Q9mwvKP6UZ39uDq43NmjU+Kb0b0Q9mwvKP6UV1fJwRm43NmjU+Kr26+68Sbjf1batXRXUMKAcmgYtcW6AaN7Tiu7W5rgepRKKxGfqKRsYmCZuXROGqjdfdeJNxv6ttTGK7GFAIwaOqS05AaN7Titm/27E1tKPAgwjDEi3F7yekx9TxOIzcOGgAGta0wKu6LKVqSpUuA/dJkpCToiVolTUyalVWz6GuWgCExsNvqsaGj7AKBbERdjzFWta1CIiHAREQBERAEREAREQBERAEREAREQBERAFF7b3jgyAaZhxBfXha1pcTSlaUtxBY3h3hZIQ+N/SivwhwB6z3WFhlU+JANOl5Z8SIZybPFNvBFMeGE2mENgGWZv8AbmTVFE1G3kvy5JmvbVfsTySOV13HjmuSd9EJv0lynvu7+KekuU993fxXET43slfrGy5vKPu16vacXc/jTp7nb6S5T33d/FPSXKe+7v4ria7wvZGnL7t0vKPu16vaLufxp09zt9Jcp77u/inpLlPfd38Vwg+F7pX6xul5R92vV7Rdz+NOnud3pLlPfd38U9Jcp77u/iuJzs+290c7PtvZLyj7ter2i7n8adPc7fSXKe+7v4p6S5T33d/FcRPjeyB3heyXlH3a9XtF3P406e52+kuU993fxWqa/ibLtY4wmxXxQOiwt4QTpV2gXO12XZdGnLsvdLyj7ter2hGTItdtOnuVjYu14MSadtDaxfEjg/8AnBaziY2mIOeQ0b2lXT0lSnvu7+K4a/WN1knxvddlmgX/AM16vaU0mal0lyOfImzYiI2pETglZ2+kuU993fxT0lynvu7+K4nHP710Ls+29l1vKPu16vaTXc/jTp7nb6S5T33d/FPSXKe+7v4rir9Y2QO8L2S8o+7Xq9ou5/GnT3O30lynvu7+KekuU993fxXE05fdusA+F7peUfdr1e0Xc/jTp7nd6SpT33d/FPSXKe+7v4rh4vrG6j9p7Tc1wlpcF83FqGsFcKn1nVNgT2VOC1iSGV1lsa9XtMpVlibadInT3LVsffWXnYol4PlPKEE9JtBQYnGqn1X91t1WyLTFinyk7FxiRjjniWNJ0rrr+AFgU9JSJJKoa6jejrIrK5cQiIpzcIiIAiIgCIiAIiIAoreHeFkhC439KK/CHBHrPdbkMRU+JALeHeFkhD431dFfhDgD1nusLDEVPPUkA02XgPiRDOTbg6aeMBXowm1oIbM6a48zck1RRNRt7L8uSa9tV/0mkkcrruPHNdO+iCXl3xIhnJtwdNvBoK9GE3LybAMszjz1qSe5xz+9qULud+tzRzs8b9ZYyyuldad+OCGscbY21ICfHU2Sv1U2Qu5363JOLn+bkszQNOXZqbI05dmpRrssbdbkjXZY26yAA+Gpulfqpugdzt1uacXP83NAHHPt1N0cc+3U2Rzs8b9bmjnZ4363JAK/VTZAfDU2Qu5/m5IHc7dbkgDTl2alGnLs1N0a7LG3WQOyxt1uaAV+qm6E+OpunFz/ADc0Lud+tzQBxz+9qUJ8dTZHOzx/y6yF3O/W5IBX6qbID4amyzxc/wA3JYDudutyQBpy+7qUB8NTdGuyx/x6yjto7Tc1zZaWBiTkSgawGtMzxO7BrpicAtYonSustM5ZWxNtOG0tpOa5stLjyk3FwawVNKmvEewH9TgrVuruq2RaYkQ+UnIuMSMcc8SxpOlczr+ADdXdVsi0xYh452L/AHIxxzxLGk40560+wCwKiWVsbbmHDNdexPFE57r2XHJNO4REURYEREARF8xX8LS4AkgE8IzNNAgNc3NtgsdGiuDYbBVzzgABqoLc7e/+qiK8QXQ2QnANeTUPBrrQAOAAqMacQxXmG8u+ExtWKJd7CyAx1TKsrxEtz4zTFwodKCysez9/4krCbLwJDghMFA0F34k8NSbk4lZR25XWm/Kn9n1LvgMkdHqVqLI6rNERqc9qryPT0XnHpQmPYz+Lv+U9KEx7Gfxd/wAqm7cef+x0zwp1N8z0dRW8O8DJCHxuHFFfhDgN9aI6w5Yip53IBpg/ilH4gwygDnZAucCdKAcOJSSgRIsV07O0My8gNbUEQ2Y0a0VIHZjjnUmtEcKMS8lwyTNe2qnj02GaCS52WsV2otXLPRPvgfUtLviRTOTZDpp9KAEcMJtcIbM6fbzPMntrz/2LoP2tdPrS6wlldK6078cEMo42xtstBPO+oujjnjfUIf3tdZdr22WRoCed9RZa5iZENpe7jIBGDGmI7EUwZDaXHPQc8lsP72sss9Yf/YWsgIuS3lgRmCLDe/yNK+XdDiQ4VASwnysSG1nrAjPMGy6pnaLYLoUOIXccd4hsAFRxUc/F1KDBrszXDJVz+Hs4P6dChBkVz2iKaeTLYb6xoo4BGe0QzUGh6RwrmQQsxdnulRsqWiPMSJBjhpi/5EQI2VcaDIV0A1QFqB521F0rz/2LqJ21tOJLQ4sx0GwpeF5QNNHOj8ILntFCPJAUA4qPrxZCmOJja7zNslYIZwRZV8cOfnURGNYHUyFHmoHggJdzs8b6i6y45431FlAwt4zChRzN0MaUiiC4wW9GI6KIZhmGw1dX/wBaFuJ6JpWoW2BtqIZkQfJR3QIvGfLGWfAEEtALWPMRtHhwr0sKEUIxCAmSef8AsWQHnbUWQ/WVkH7WsgMA5Y21CA5Y21F1lunZZYGnZa6AV5/7F0J531F0+tLof3tdAHHPG+oWSed9RZHa9tkP72sgFef+xZAedtRZPrSyg9ubdMP/AMJero5GJbjwYaUGLv0otoIHzPsM/HFTKWVsba1+2qroh1bQ2o5rmy0sDEnIlA1gIPDn0nadhpc4BWrdXdVsi0xYh452J/cjHHPqNJ0560+wDzzdzeJ+z+JzZN0SO84x3cQdT/EDhwGpv+FJz0oTHsZ/F3/KrlVGNuocM117cD0YfgFOkVJpWpXklpuz+8T0dF5x6UJj2M/i7/lPShMexn8Xf8qK7cW/sdM8KdTfM9BnIrmQnvhN44rWOLYVacbgCWsqcqmgrzVZ3I32/qAdAmQ2HPQiawQC2rRqGuJIINQRXCldcIT0nzHsR/F3/Kqe9G3nR4zJ5kAys00/3mkjjIyqC0dIX1GBWEzJGfzTBMUPRofwSR7XRTMRFX5XIqLUuipXgvDae5oqXuFvzE2m50GLBDTChgujtPRLqgUIp0ScSBXqlXRcsej22kPnqVRZKLIsUqVKn3CIi7ExTN9dy3RnDaOzz5PaMLpdHDytP/3TCpzyPKU3N21HnZcxJuEYUVruHEFvHQDphrsRiSOxT6LJI0R9pPuXvprpKOkMiItXyrmiacU+uAUVvBvAyQh8TqujPwhQB60R1hYYip56kgFvDvAyQh8b6uiv6MKA31ojrCwxFTz1JANOlpaJEiGcmzxTT8hTowm0NIbBpn+tyTfFE1G3svy5Jr21X/Tx5JHK67jxzXTvohmWlokSIZycPFNPyFOjCbiRDYCcPt+3OpJ7WjLs0CwG8rdXkjW5YW6qxlldK6078cENY42xtqQAeGgulPqgugblhbq804eX5eazNAR46C6y4Z9ugWC3lfq80c3PC/VQGSPHQWWuO57RxQmtfEBFGOd5NpvV4a4jCvVNua2FvK/V5Jw8vy8kBB7n7LjScqyUmGw6wq0iQ3l/FxviRDUOht4acYGZryX1tuQjRY0tEgMhFktFEU8cQwy4lkSHwANhPHXBrXlTVTLW8rdXkjW5YW6qAhto7EdFhTcFpB/nIbg2M6nFDL2Ng+R4Q3+2OAurxV6ZwJxOmDsyYE5BmXsg+ShSv8u/hiHiq57HuiNYYeIBYQAXY4GrclPhvK3V5pw8vy80BWmbvxov822OIcMTUURocWE/yj4USEIQhnhdCYD0oXFWvKmqlZCHMkn+b8hRtaeRa4F54acbuI0bjXoDiHPBSDm54X6vNHNzwv1eSAyR9UFkA8NBZC3l+Xkgbyt1eSANGXZoFgDLs0F0DcsLdVGtywt1eaAU+qC6EeOgunDy/LzQt5X6vNAHDPt0CyR46Cyw5ueF+qo7ae0S1wlpdvHORSQ2GB6tR6x7KnHDCpwWsUTpXWWmcsrYm2nDae0nNcJaXbxzkU0bDAB4aj1nfrjYk4K1bqbqNkWmJEIfORcYka1cSxnKuZ1/ABuruq2RaYsQ8c5FxiRrVxLG8uetPsAsCollbG25hwzXXsTxROe69lxyTTuERFEWBERAYPLNedSO7E1taa/mdsgsl4BoyUGDXHUAAno3dm7AVoMPRkWb40fVXgW0WmPoyOu0S0uyvNNatKz4hQGsHCxrWiwFB+AX2iLQjVa8QiIhwFFbw7wskIfG/pRX4Q4A9aI6wsMRU+JALeHeFkhC439KK/CHAHrPdYWGIqfEgGmwJd8SIZybIdNPBAGPDCb/APGwDLMiuP2mpJqiiajb2X5ck17ar/pNJI5XXceOa6d9EMy8s+JEM5NnimngilDwwm0whsHab/qT20+qGyHXtvZPrWyylldK6078cENY42xtstAHhobI0Zfd0KD9r2RunZdZGgA8NDdKcv8ARug/a90+tboAR46G6OGf3tCh/e90dr23QAjx0Nkp9UNkP73sn1rZAGjLs0NkaMuzQo39r2RunZdAAOVtDdKcv9G6D9r3T61ugDhn26G6OGfbobI7XtvdHa9t7IBTx0NkA8NDZD9Z2QfteyANGXZoUaMsLaG6N07Lo3TsvdAKcv8ARuhHjobp9a3UdtLaRa4S0u3jm4uDWCppU+sa/Yf1OC1iidK6y0zllbE204bT2iWuEtLt45uKSGsAyr1nVNgTbCpwVq3V3VbItMWIeOdi4xI2dK4ljeVddfwAbq7qtkWmLEIfOxcYkbOlcSxpOlczr+AFgVEsrY23MOGa69ieKJz3XsuOSadwiIoiwIiIAiIgCIiAIiIAoreHeFkhC439KK/CHBHrPdYWGIqf1NAZVUyd3EjR45m3zh8scARBwY3RjAYnRGf4m5VNGZE51crqkT67eSLUT0h0iNqjStfts5qhFy8B8SIZybcHTTxgK9GE2tBDZTLM48znUk9zjn26lbvMWY9vf3Xzp5izHt7+6+dbStbK606VvJ2zgn8TKNzo21JG7m3zNJOfbqbJX6qbLd5izHt7+6+dPMWY9vf3XzrO4j3reT/SaX0m7dzb5mkHw1Nkacvu6lbvMWY9vf3Xzp5izHt7+6+dLiPet5P9IvpN27m3zNIPhqbpX6qbrd5izHt7+6+dPMWY9vf3XzpcR71vJ/pF9Ju3c2+ZpJ8dTdHHP72pW7zFmPb39186eYsx7e/uvnS4j3reT/SL6Tdu5t8zST46myV+qmyjN59mv2bC8pFn3uiOrwQRDALzrjx4NGFTpzyW/YO607NQRHjzL4HHi2GW8bi3RzsW8P2fouf08dVd63k70m6spCRXyxOs4ItbNv0/lWv2OwHw1NkacuzUrd5izHt7+6+dPMWY9vf3Xzri4j3reT/SYX0m7dzb5mkHw1N0J+qm63eYsx7e/uvnTzFmPb39186XEe9byf6RfSbt3NvmaXHPt1N0cc+3U2W7zFmPb39186eYsx7e/uvnS4j3reT/AEi+k3bubfM0k+OpsgPhqbLd5izHt7+6+dPMWY9vf3XzpcR71vJ/pF9Ju3c2+ZpacuzUo05dmput3mLMe3v7r508xZj29/dfOlxHvW8n+kX0m7dzb5kRtHabmubLSw8pNxcGsFTSpJ4ndg8TgrVuruq2RaYsQ+UnYuMSMcaVxLGk6VzOv4Afe7e6bJDiiFxizUSvFMOFDT/ECpoMq44/gBOrtLM1jLqHDNde3DmdY4nPdey45Jp3CIiiKwiIgCIiAIiIAiIgCIiAIiIAiIgCIiAIiIAiIgChd6N6IezYPlInSiuwhwQaF5vyaNSm9G9EPZsHyj+lFd/bg1xeb8mjU+Kru6+7EScjf1bamMR2MKXIwaOqS05AaN7Tiu7W5rgepRaIxGfqKRsjTBM3LonDVRuvuvEnI39W2p0ojqGFLkYNGbSWnIDRvacVfERcOdWTUulvpL7TtiJsREwRNECIi6kgREQBERAEREAREQBERAEREAREQBERAEREAREQBERAEREAREQBERAEREBGbN3kgTUaJLQH8UaAaPbQilDwmhIoaEUwWjejeiHs2D5SJjFdXycEZvPg0anxXmu7+8bNnT0/HiAueXPayGOs7ypNCdBqT+qtG7G7EScjf1banSiOoYUA5NGbSW6AaN7TiulHdbZbdxPpJ/hcNFkvJVW7REq1ctVdScNVG6+7EScjf1balTFdQwpcigaB6pLdANG9pxV8RFq51Z41Lpb6S+07YibERMETRAiIupIEREAREQBERAEREAREQBERAEREAREQBERAEREAREQBERAEREAREQBERAFqmy/ybvI8JjcJ4A71eOnR4qY0rSq2ohyi1LWeLwP4dbRixnTDmshxePj4nPbi4kuqAziGd6Zq07D2BtaHMw4kzMtdLtdWIwvL+JureEtzN9M9Ff0U6UdqLsVeZ7s/x2edLL2Mqqq+XD6V1hERUHghERAEREAREQBERAEREAREQBERAEREAREQBERAEREAREQBERAf/9k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2" name="TextBox 3071"/>
          <p:cNvSpPr txBox="1"/>
          <p:nvPr/>
        </p:nvSpPr>
        <p:spPr>
          <a:xfrm>
            <a:off x="155575" y="1533099"/>
            <a:ext cx="472122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সমতলে একটি নির্দিষ্ট বিন্দু হতে নির্দিষ্ট দূরত্বে </a:t>
            </a:r>
            <a:r>
              <a:rPr lang="bn-BD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চলমান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বিন্দুর সঞ্চারপথকে বৃত্ত বলে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073" name="Rectangle 3072"/>
          <p:cNvSpPr/>
          <p:nvPr/>
        </p:nvSpPr>
        <p:spPr>
          <a:xfrm>
            <a:off x="307975" y="5068669"/>
            <a:ext cx="677621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4000" dirty="0">
                <a:latin typeface="NikoshBAN" pitchFamily="2" charset="0"/>
                <a:cs typeface="NikoshBAN" pitchFamily="2" charset="0"/>
              </a:rPr>
              <a:t>নির্দিষ্ট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বিন্দুটিকে </a:t>
            </a:r>
            <a:r>
              <a:rPr lang="bn-BD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কেন্দ্র</a:t>
            </a:r>
            <a:r>
              <a:rPr lang="en-US" sz="4000" dirty="0" smtClean="0">
                <a:solidFill>
                  <a:srgbClr val="CC00CC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(Centre)</a:t>
            </a:r>
            <a:r>
              <a:rPr lang="bn-BD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বলে</a:t>
            </a:r>
            <a:r>
              <a:rPr lang="bn-BD" sz="4000" dirty="0" smtClean="0">
                <a:solidFill>
                  <a:srgbClr val="CC00CC"/>
                </a:solidFill>
                <a:latin typeface="NikoshBAN" pitchFamily="2" charset="0"/>
                <a:cs typeface="NikoshBAN" pitchFamily="2" charset="0"/>
              </a:rPr>
              <a:t>  </a:t>
            </a:r>
            <a:endParaRPr lang="en-US" sz="4000" dirty="0">
              <a:solidFill>
                <a:srgbClr val="CC00CC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297862" y="5940700"/>
            <a:ext cx="681949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40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নির্দিষ্ট </a:t>
            </a:r>
            <a:r>
              <a:rPr lang="bn-BD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দূরত্বকে </a:t>
            </a:r>
            <a:r>
              <a:rPr lang="bn-BD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ব্যাসার্ধ</a:t>
            </a:r>
            <a:r>
              <a:rPr lang="bn-BD" sz="40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(Radius)</a:t>
            </a:r>
            <a:r>
              <a:rPr lang="bn-BD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বলে</a:t>
            </a:r>
            <a:r>
              <a:rPr lang="bn-BD" sz="40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 </a:t>
            </a:r>
            <a:endParaRPr lang="en-US" sz="4000" dirty="0">
              <a:solidFill>
                <a:srgbClr val="00B0F0"/>
              </a:solidFill>
            </a:endParaRPr>
          </a:p>
        </p:txBody>
      </p:sp>
      <p:sp>
        <p:nvSpPr>
          <p:cNvPr id="3074" name="Rectangle 3073"/>
          <p:cNvSpPr/>
          <p:nvPr/>
        </p:nvSpPr>
        <p:spPr>
          <a:xfrm>
            <a:off x="254845" y="152400"/>
            <a:ext cx="1192955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6600" dirty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বৃত্ত</a:t>
            </a:r>
            <a:r>
              <a:rPr lang="bn-BD" sz="66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66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3477582"/>
      </p:ext>
    </p:extLst>
  </p:cSld>
  <p:clrMapOvr>
    <a:masterClrMapping/>
  </p:clrMapOvr>
  <p:transition spd="slow">
    <p:wheel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10" dur="500" fill="hold"/>
                                        <p:tgtEl>
                                          <p:spTgt spid="307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1" dur="500" fill="hold"/>
                                        <p:tgtEl>
                                          <p:spTgt spid="30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2" dur="500" fill="hold"/>
                                        <p:tgtEl>
                                          <p:spTgt spid="307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30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2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1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3072" grpId="0"/>
      <p:bldP spid="3072" grpId="1"/>
      <p:bldP spid="3073" grpId="0"/>
      <p:bldP spid="35" grpId="0"/>
      <p:bldP spid="307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6661" y="457200"/>
            <a:ext cx="5679939" cy="532086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8836"/>
          <a:stretch/>
        </p:blipFill>
        <p:spPr>
          <a:xfrm>
            <a:off x="1447800" y="5845222"/>
            <a:ext cx="5730755" cy="9365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3103974"/>
      </p:ext>
    </p:extLst>
  </p:cSld>
  <p:clrMapOvr>
    <a:masterClrMapping/>
  </p:clrMapOvr>
  <p:transition spd="slow">
    <p:strips dir="ru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NikoshBa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NikoshBan</Template>
  <TotalTime>1056</TotalTime>
  <Words>458</Words>
  <Application>Microsoft Office PowerPoint</Application>
  <PresentationFormat>On-screen Show (4:3)</PresentationFormat>
  <Paragraphs>230</Paragraphs>
  <Slides>18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1" baseType="lpstr">
      <vt:lpstr>NikoshBan</vt:lpstr>
      <vt:lpstr>1_Slipstream</vt:lpstr>
      <vt:lpstr>Equation</vt:lpstr>
      <vt:lpstr>সবাইকে শুভেচ্ছা </vt:lpstr>
      <vt:lpstr>PowerPoint Presentation</vt:lpstr>
      <vt:lpstr>পাঠ পরিচিতি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TTC</dc:creator>
  <cp:lastModifiedBy>Taohid</cp:lastModifiedBy>
  <cp:revision>164</cp:revision>
  <dcterms:created xsi:type="dcterms:W3CDTF">2006-08-16T00:00:00Z</dcterms:created>
  <dcterms:modified xsi:type="dcterms:W3CDTF">2020-12-25T15:05:01Z</dcterms:modified>
</cp:coreProperties>
</file>