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85F2-7A1E-C743-A4BA-A4744031D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C40E2-5798-BD41-A587-25807D1D2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98E35-1C0F-C24A-987C-259C3F8D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F4AD0-FDE8-C64A-A6F7-31A6850A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07204-17D4-3D48-8592-F16F74CB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464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C5CF-9E86-C748-A3C2-88F47CD6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365FB-F64E-E242-810B-57136F964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300F4-2744-2D48-87F3-B2C1E408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281ED-F0E0-7B4F-806C-35595AFD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37A88-D10B-144D-80F7-CA2239DD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5440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3A178-4153-5342-9217-21446778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4FED1-0D67-1C47-86F3-2AD32060F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17372-3C54-E04B-9969-622A335A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3E32C-6012-5C4F-B99D-F8ACECA0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72773-04F3-9B47-9E10-AEE7EB6F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9958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9A069-7C5A-F041-8BB9-0B286017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BE25F-163E-A240-B1FB-540676FE8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D21BD-E971-9D4E-9677-3684F77D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41642-F357-8F4A-8F51-42138F77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E887D-5A39-BF44-9B77-4B136232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8700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75CAE-ED4A-0045-9D5E-9BEB03B9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880BC-98EF-EB44-B4A1-16F742C87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9D560-E9E2-004A-9560-9A1AD030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3DE6A-E401-D143-A66A-7B1920F5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08A60-341C-0A4F-98B2-60AD3278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8830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7455-B42C-FD4D-B0F2-4B3292F86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06AF1-8C48-264C-AE2F-C2A92CD01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B465C-9D1C-BD4F-9108-1A93A47BA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527D0-FBFF-8044-AC6F-E4E90A56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9C22E-8B7E-3940-9E52-A14DCA9F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21CC3-3288-ED4F-8FF2-AAD6A7B5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3375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7F89-2F7B-F045-8022-7836D541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01157-E387-4644-8ADF-B765691F2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989B5-D0F6-FE4D-B003-39D431E5E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4B22A-27F6-C844-9659-D1DBEF4BD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30A9E-BEBB-FB4C-BA7A-CE3A58C3A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19C7F-DD7A-0D47-907B-4D045142D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0C97F4-5D5F-A349-8A1F-1438A2A1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DF31D9-68DC-A54C-A84F-4771F6CF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3055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36A5-1B7F-5A43-ACD4-198327C0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8072A-91D2-7B46-AD97-9D3E6D14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3DA6E-E495-4046-B608-EA0ECB12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F42B0-C579-FA45-9D20-1F92DCA71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2984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66643-5799-6B49-A972-24767A68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54898-F92D-6445-AEA9-CB132016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E52A5-E5AA-0B42-A42F-16A6DC1B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845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143D-5CD7-024C-8110-CED942250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C6D66-DC72-C14F-B010-9B7B91977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830E6-A5E5-5546-9F4A-0EDCAFA48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8CE66-4EA8-A540-A332-ED37AE17B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747C8-63DA-F74E-A005-120FEAC0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39290-1467-1242-B4AE-4E22C6B7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1710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8425-866A-5945-BBE0-5C7F2036F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59B4E-EA09-5049-8435-142EB01D0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A7235-7ECB-C846-8BDA-09891D86D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7A0EB-6F33-E849-AAB9-83F150DC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85AFC-48DB-5245-8692-6A60C091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98DFD-5210-7D4F-BC7A-7A77A403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071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99E845-ADB0-B943-9C3A-79243611F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D730B-081F-FF41-B0F3-1C6165EC9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B63D2-3877-8E43-8ECF-80899D727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6EC53-FA22-1B44-9FED-94D7876199DB}" type="datetimeFigureOut">
              <a:rPr lang="en-US"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E5177-6F68-8240-9C25-ED5E3218B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A0F42-15F1-414D-A3B7-2BC4633C0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4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90223B5B-8D39-7841-819F-B8430CA8A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1028" y="12370"/>
            <a:ext cx="16495635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42DCB4-B0BE-C64E-9A83-3B368AADEB65}"/>
              </a:ext>
            </a:extLst>
          </p:cNvPr>
          <p:cNvSpPr txBox="1"/>
          <p:nvPr/>
        </p:nvSpPr>
        <p:spPr>
          <a:xfrm rot="10800000" flipV="1">
            <a:off x="2060960" y="879116"/>
            <a:ext cx="7021328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>
                <a:solidFill>
                  <a:srgbClr val="FF0000"/>
                </a:solidFill>
              </a:rPr>
              <a:t> স্বাগতম</a:t>
            </a:r>
            <a:endParaRPr lang="en-US" sz="660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29ACF2-56D1-B041-AEEC-8017D600A233}"/>
              </a:ext>
            </a:extLst>
          </p:cNvPr>
          <p:cNvSpPr txBox="1"/>
          <p:nvPr/>
        </p:nvSpPr>
        <p:spPr>
          <a:xfrm flipV="1">
            <a:off x="2790703" y="879114"/>
            <a:ext cx="55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E711C236-5792-4242-990E-16A319201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976" y="1757760"/>
            <a:ext cx="6827321" cy="387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69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D0E6AAC-E9F9-5248-9737-2384425FDC72}"/>
              </a:ext>
            </a:extLst>
          </p:cNvPr>
          <p:cNvSpPr/>
          <p:nvPr/>
        </p:nvSpPr>
        <p:spPr>
          <a:xfrm>
            <a:off x="1024247" y="1736766"/>
            <a:ext cx="10143506" cy="449035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chemeClr val="tx1"/>
                </a:solidFill>
              </a:rPr>
              <a:t>مصافحة শব্দের শাব্দিক অর্থ কী?</a:t>
            </a:r>
          </a:p>
          <a:p>
            <a:pPr algn="ctr"/>
            <a:r>
              <a:rPr lang="en-GB" sz="4400">
                <a:solidFill>
                  <a:schemeClr val="tx1"/>
                </a:solidFill>
              </a:rPr>
              <a:t>مصافحة এর باب কী?</a:t>
            </a:r>
          </a:p>
          <a:p>
            <a:pPr algn="ctr"/>
            <a:r>
              <a:rPr lang="en-GB" sz="4400">
                <a:solidFill>
                  <a:schemeClr val="tx1"/>
                </a:solidFill>
              </a:rPr>
              <a:t>مصافحة এর مادة কী?</a:t>
            </a:r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706B307-6884-FE44-88AF-54120DF6A71C}"/>
              </a:ext>
            </a:extLst>
          </p:cNvPr>
          <p:cNvSpPr/>
          <p:nvPr/>
        </p:nvSpPr>
        <p:spPr>
          <a:xfrm>
            <a:off x="4914652" y="222662"/>
            <a:ext cx="2362696" cy="1342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মূল্যায়ণ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74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649F68D-8588-3646-B371-6A82B52B74EB}"/>
              </a:ext>
            </a:extLst>
          </p:cNvPr>
          <p:cNvSpPr/>
          <p:nvPr/>
        </p:nvSpPr>
        <p:spPr>
          <a:xfrm rot="10800000" flipV="1">
            <a:off x="4087018" y="306395"/>
            <a:ext cx="4470201" cy="247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/>
              <a:t>বাড়ির কাজ</a:t>
            </a:r>
            <a:endParaRPr lang="en-US" sz="400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ABD6780-6231-2443-BA40-26BAE42D1368}"/>
              </a:ext>
            </a:extLst>
          </p:cNvPr>
          <p:cNvSpPr/>
          <p:nvPr/>
        </p:nvSpPr>
        <p:spPr>
          <a:xfrm>
            <a:off x="2065811" y="2919350"/>
            <a:ext cx="8683831" cy="27747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/>
              <a:t>তাহকিকঃ</a:t>
            </a:r>
          </a:p>
          <a:p>
            <a:pPr algn="ctr"/>
            <a:r>
              <a:rPr lang="en-GB" sz="4400"/>
              <a:t>مسلمين – يلتقيان – غفر – يتفرقا –حمدا –استغفرا - يتصافحان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243638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E440DD1-74C4-CD4A-AB13-84686A71908D}"/>
              </a:ext>
            </a:extLst>
          </p:cNvPr>
          <p:cNvSpPr/>
          <p:nvPr/>
        </p:nvSpPr>
        <p:spPr>
          <a:xfrm>
            <a:off x="3192483" y="1720436"/>
            <a:ext cx="5466608" cy="364819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/>
              <a:t>ধন্যবাদ।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817656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952B0612-28AC-4845-9430-C82341012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640" y="-1"/>
            <a:ext cx="3853047" cy="3429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2092E3D-6771-6949-9A14-772B6BBAD67B}"/>
              </a:ext>
            </a:extLst>
          </p:cNvPr>
          <p:cNvSpPr/>
          <p:nvPr/>
        </p:nvSpPr>
        <p:spPr>
          <a:xfrm>
            <a:off x="98960" y="3525487"/>
            <a:ext cx="6593279" cy="3332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পরিচিতিঃ</a:t>
            </a:r>
          </a:p>
          <a:p>
            <a:pPr algn="ctr"/>
            <a:r>
              <a:rPr lang="en-GB" sz="2800"/>
              <a:t>নামঃমুহাম্মদ আলাউদ্দিন </a:t>
            </a:r>
          </a:p>
          <a:p>
            <a:pPr algn="ctr"/>
            <a:r>
              <a:rPr lang="en-GB" sz="2800"/>
              <a:t>সহকারী শিক্ষক (আরবি)</a:t>
            </a:r>
          </a:p>
          <a:p>
            <a:pPr algn="ctr"/>
            <a:r>
              <a:rPr lang="en-GB" sz="2800"/>
              <a:t>মাদরাসা-এ মুহাম্মদিয়া আহমদিয়া সুন্নিয়া আলিম </a:t>
            </a:r>
          </a:p>
          <a:p>
            <a:pPr algn="ctr"/>
            <a:r>
              <a:rPr lang="en-GB" sz="2800"/>
              <a:t>সীতাকুন্ড,চট্টগ্রাম।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63E030-F8D4-AA4F-A822-C3C65E0FEB84}"/>
              </a:ext>
            </a:extLst>
          </p:cNvPr>
          <p:cNvSpPr/>
          <p:nvPr/>
        </p:nvSpPr>
        <p:spPr>
          <a:xfrm>
            <a:off x="6308767" y="3500747"/>
            <a:ext cx="5888181" cy="3332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৯ম শ্রেণি</a:t>
            </a:r>
          </a:p>
          <a:p>
            <a:pPr algn="ctr"/>
            <a:r>
              <a:rPr lang="en-GB" sz="2800"/>
              <a:t>হাদিস শরীফ</a:t>
            </a:r>
          </a:p>
          <a:p>
            <a:pPr algn="ctr"/>
            <a:r>
              <a:rPr lang="en-GB" sz="2800"/>
              <a:t>৪র্থ অধ্যায়</a:t>
            </a:r>
          </a:p>
          <a:p>
            <a:pPr algn="ctr"/>
            <a:r>
              <a:rPr lang="en-GB" sz="2800"/>
              <a:t>باب المصافحة والمعانقة</a:t>
            </a:r>
          </a:p>
          <a:p>
            <a:pPr algn="ctr"/>
            <a:r>
              <a:rPr lang="en-GB" sz="2800"/>
              <a:t>সময়ঃ৪০মিনিট</a:t>
            </a:r>
          </a:p>
          <a:p>
            <a:pPr algn="ctr"/>
            <a:r>
              <a:rPr lang="en-GB" sz="2800"/>
              <a:t>পিরিয়ডঃ৩য়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945747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583D21-AFAE-9946-8BDE-E42B94304F1E}"/>
              </a:ext>
            </a:extLst>
          </p:cNvPr>
          <p:cNvSpPr/>
          <p:nvPr/>
        </p:nvSpPr>
        <p:spPr>
          <a:xfrm rot="10800000" flipV="1">
            <a:off x="3505932" y="0"/>
            <a:ext cx="5519286" cy="1606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solidFill>
                  <a:schemeClr val="bg1"/>
                </a:solidFill>
              </a:rPr>
              <a:t>তোমরা নিচের ছবিতে কী দেখতে পাচ্ছো?</a:t>
            </a:r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84B9CA1-8AB2-9A43-8A2D-6A3D7B85E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1" y="1707079"/>
            <a:ext cx="6259286" cy="5348844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2DC8222F-A5F4-2D41-AC93-8FA6BBDBE7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487" y="1604158"/>
            <a:ext cx="5692425" cy="525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44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3617F6-9FFC-874B-AF9A-B5DF6AB63CC7}"/>
              </a:ext>
            </a:extLst>
          </p:cNvPr>
          <p:cNvSpPr txBox="1"/>
          <p:nvPr/>
        </p:nvSpPr>
        <p:spPr>
          <a:xfrm>
            <a:off x="1892629" y="813391"/>
            <a:ext cx="92404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400" b="1">
                <a:solidFill>
                  <a:srgbClr val="FF0000"/>
                </a:solidFill>
              </a:rPr>
              <a:t>চলো আজ আমরা </a:t>
            </a:r>
          </a:p>
          <a:p>
            <a:pPr algn="l"/>
            <a:r>
              <a:rPr lang="en-GB" sz="4400" b="1">
                <a:solidFill>
                  <a:srgbClr val="FF0000"/>
                </a:solidFill>
              </a:rPr>
              <a:t>باب المصافحة والمعانقة ( করমর্দন ও কোলাকুলি) এর অধ্যায়   সম্পর্কে জানব।</a:t>
            </a:r>
            <a:endParaRPr lang="en-US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95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9EA37688-BB7C-554F-8A5E-B1E5EA80340D}"/>
              </a:ext>
            </a:extLst>
          </p:cNvPr>
          <p:cNvSpPr/>
          <p:nvPr/>
        </p:nvSpPr>
        <p:spPr>
          <a:xfrm>
            <a:off x="3934690" y="0"/>
            <a:ext cx="3648199" cy="2287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/>
              <a:t>শিখনফল</a:t>
            </a:r>
            <a:endParaRPr lang="en-US" sz="4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070EA7-B82C-3944-9380-2FE3458BA376}"/>
              </a:ext>
            </a:extLst>
          </p:cNvPr>
          <p:cNvSpPr/>
          <p:nvPr/>
        </p:nvSpPr>
        <p:spPr>
          <a:xfrm>
            <a:off x="828799" y="2220931"/>
            <a:ext cx="10910454" cy="4019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</a:rPr>
              <a:t>মুসাফাহা  এর সংজ্ঞা বলতে পারবে।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</a:rPr>
              <a:t>হাদিসের বাংলা অনুবাদ শিখতে পারবে।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</a:rPr>
              <a:t>মুসাফাহা  এর বিধান জানতে পারবে।</a:t>
            </a:r>
            <a:endParaRPr lang="en-US" sz="4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35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589F30-A39A-4C4F-AC13-F6E0BD497CD5}"/>
              </a:ext>
            </a:extLst>
          </p:cNvPr>
          <p:cNvSpPr/>
          <p:nvPr/>
        </p:nvSpPr>
        <p:spPr>
          <a:xfrm>
            <a:off x="603662" y="1966851"/>
            <a:ext cx="10984676" cy="4787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u="sng"/>
          </a:p>
          <a:p>
            <a:pPr algn="ctr"/>
            <a:r>
              <a:rPr lang="en-GB" sz="4000" u="sng"/>
              <a:t>عن البراء بن عازب رضى الله تعالى عنه قال قال النبى صلى الله عليه وسلم ما من مسلمين يلتقيان فيتصافحان الا غفر لهما قبل ان يتفرقا-)رواه احمد والترمذي وابن ماجة وفي روايه ابي داود قال اذا التقا المسلمان فيتصافحا وحمد الله واستغفراه غفر لهما(</a:t>
            </a:r>
            <a:endParaRPr lang="en-US" sz="4000" u="sng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6A34658-D990-A04D-842F-8AB7DD497C7A}"/>
              </a:ext>
            </a:extLst>
          </p:cNvPr>
          <p:cNvSpPr/>
          <p:nvPr/>
        </p:nvSpPr>
        <p:spPr>
          <a:xfrm>
            <a:off x="4143993" y="0"/>
            <a:ext cx="4564577" cy="1756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/>
              <a:t>হাদিস নং ৫২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809080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80276F-630A-2749-AC35-1F7E5A2E191D}"/>
              </a:ext>
            </a:extLst>
          </p:cNvPr>
          <p:cNvSpPr/>
          <p:nvPr/>
        </p:nvSpPr>
        <p:spPr>
          <a:xfrm>
            <a:off x="606136" y="2554431"/>
            <a:ext cx="11058896" cy="4174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  <a:p>
            <a:pPr marL="342900" indent="-342900" algn="ctr">
              <a:buFont typeface="+mj-lt"/>
              <a:buAutoNum type="arabicPeriod"/>
            </a:pPr>
            <a:r>
              <a:rPr lang="en-GB" sz="3200"/>
              <a:t>يلتقيان –তারা (দুইজন পুরুষ)  মিলিত হচ্ছে বা  হবে।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3200"/>
              <a:t>يتصافحان –তারা(দুই জন পুরুষ) পরস্পর হাত মিলাল।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3200"/>
              <a:t>يتفرقا –তারা(দুইজন পুরুষ) পরস্পর পৃথক হচ্ছে বা হবে।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3200"/>
              <a:t>غفر –ক্ষমা করে দেয়া হবে।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3200"/>
              <a:t>حمدا-তারা (দুইজন পুরুষ)  প্রশংসা করল।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3200"/>
              <a:t>استغفرا – তারা উভয়ে ক্ষমা প্রার্থনা করল।</a:t>
            </a:r>
            <a:endParaRPr lang="en-US" sz="320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0E9DB1E-6514-A442-877A-BD9937BEF341}"/>
              </a:ext>
            </a:extLst>
          </p:cNvPr>
          <p:cNvSpPr/>
          <p:nvPr/>
        </p:nvSpPr>
        <p:spPr>
          <a:xfrm>
            <a:off x="3798743" y="0"/>
            <a:ext cx="4594514" cy="2554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/>
              <a:t>معانى المفردات (শব্দার্থ)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100385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A71FB91-3F95-CE45-831D-82E4CD568E17}"/>
              </a:ext>
            </a:extLst>
          </p:cNvPr>
          <p:cNvSpPr/>
          <p:nvPr/>
        </p:nvSpPr>
        <p:spPr>
          <a:xfrm>
            <a:off x="4082142" y="123702"/>
            <a:ext cx="4626429" cy="2375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/>
          </a:p>
          <a:p>
            <a:pPr algn="ctr"/>
            <a:endParaRPr lang="en-GB" sz="4000"/>
          </a:p>
          <a:p>
            <a:pPr algn="ctr"/>
            <a:r>
              <a:rPr lang="en-GB" sz="4000"/>
              <a:t>বাংলা অনুবাদ</a:t>
            </a:r>
          </a:p>
          <a:p>
            <a:pPr algn="ctr"/>
            <a:endParaRPr lang="en-GB" sz="4000"/>
          </a:p>
          <a:p>
            <a:pPr algn="ctr"/>
            <a:endParaRPr lang="en-US" sz="400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00CB2A1-36CB-3745-940E-48C9CA47CB41}"/>
              </a:ext>
            </a:extLst>
          </p:cNvPr>
          <p:cNvSpPr/>
          <p:nvPr/>
        </p:nvSpPr>
        <p:spPr>
          <a:xfrm>
            <a:off x="0" y="2585357"/>
            <a:ext cx="11895117" cy="4272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হযরত বারা ইবনে আযেব (রাঃ) হতে বর্ণিত।তিনি বলেন,নবী করীম(দঃ) ইরশাদ করেছেন,যখন দুইজন মুসলমান একত্র হয় এবং পরস্পর করমর্দন করে তখন তাদের দু’জনের পৃথক হওয়ার পূর্বেই উভয়কেই ক্ষমা করে দেয়া হয়।(আহমদ,তিরমিজি ও ইবনে মাজাহ)</a:t>
            </a:r>
          </a:p>
          <a:p>
            <a:pPr algn="ctr"/>
            <a:r>
              <a:rPr lang="en-GB" sz="2800"/>
              <a:t>আর আবু দাউদের বর্ণনায় আছে,নবী করীম (দঃ) ইরশাদ করেছেন,যখন দু’জন  মুসলমান একত্র হয়ে পরস্পর মুসাফাহা করে,আল্লাহ তায়া’লার প্রশংসা করে এবং তার নিকট ক্ষমা প্রার্থনা করে, তখন তাদেরকে ক্ষমা করে দেয়া হয়।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17626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6FD9119D-2F4F-E043-918E-3065E5C849B1}"/>
              </a:ext>
            </a:extLst>
          </p:cNvPr>
          <p:cNvSpPr/>
          <p:nvPr/>
        </p:nvSpPr>
        <p:spPr>
          <a:xfrm>
            <a:off x="3952257" y="304057"/>
            <a:ext cx="3983181" cy="3376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শ্রেণির কাজ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9BD0FC-30B4-7843-9158-E03DBC78B62B}"/>
              </a:ext>
            </a:extLst>
          </p:cNvPr>
          <p:cNvSpPr/>
          <p:nvPr/>
        </p:nvSpPr>
        <p:spPr>
          <a:xfrm>
            <a:off x="1373084" y="3886695"/>
            <a:ext cx="9141525" cy="1842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মুসাফাহা কাকে বলে ও এর বিধান কী?</a:t>
            </a:r>
            <a:endParaRPr lang="en-US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917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8801829321710</dc:creator>
  <cp:lastModifiedBy>8801829321710</cp:lastModifiedBy>
  <cp:revision>14</cp:revision>
  <dcterms:created xsi:type="dcterms:W3CDTF">2020-12-22T04:39:56Z</dcterms:created>
  <dcterms:modified xsi:type="dcterms:W3CDTF">2020-12-25T16:45:49Z</dcterms:modified>
</cp:coreProperties>
</file>