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4" r:id="rId6"/>
    <p:sldId id="265" r:id="rId7"/>
    <p:sldId id="266" r:id="rId8"/>
    <p:sldId id="257" r:id="rId9"/>
    <p:sldId id="258" r:id="rId10"/>
    <p:sldId id="259" r:id="rId11"/>
    <p:sldId id="260" r:id="rId12"/>
    <p:sldId id="261" r:id="rId13"/>
    <p:sldId id="263" r:id="rId14"/>
    <p:sldId id="262" r:id="rId15"/>
    <p:sldId id="267" r:id="rId16"/>
    <p:sldId id="268" r:id="rId17"/>
    <p:sldId id="269" r:id="rId18"/>
    <p:sldId id="270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4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3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6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8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2B7F-3321-4549-84B9-817C7AB5FC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6094-F046-4437-92CF-F9D2969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620000" cy="1470025"/>
          </a:xfrm>
        </p:spPr>
        <p:txBody>
          <a:bodyPr>
            <a:normAutofit/>
          </a:bodyPr>
          <a:lstStyle/>
          <a:p>
            <a:pPr algn="l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6629400" cy="3124200"/>
          </a:xfrm>
        </p:spPr>
        <p:txBody>
          <a:bodyPr>
            <a:normAutofit/>
          </a:bodyPr>
          <a:lstStyle/>
          <a:p>
            <a:pPr algn="l"/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5" y="-34925"/>
            <a:ext cx="8608644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886075"/>
            <a:ext cx="7162801" cy="1768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29677" y="609600"/>
            <a:ext cx="765712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RAOZAN ON LINE SCHOOL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04800" y="533400"/>
                <a:ext cx="7772400" cy="1470025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GKwU ¸‡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3q c`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7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 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1g `k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155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610</a:t>
                </a:r>
                <a:endParaRPr lang="en-US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04800" y="533400"/>
                <a:ext cx="7772400" cy="1470025"/>
              </a:xfrm>
              <a:blipFill rotWithShape="1">
                <a:blip r:embed="rId2"/>
                <a:stretch>
                  <a:fillRect l="-1961" b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14400" y="2514600"/>
                <a:ext cx="6858000" cy="3124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K)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c`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𝟔𝟐𝟓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𝟓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?</a:t>
                </a:r>
                <a:endParaRPr lang="en-US" sz="28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L) ¸‡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aviwUi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AvUwU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algn="l"/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M)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cuwPkwU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2000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14400" y="2514600"/>
                <a:ext cx="6858000" cy="3124200"/>
              </a:xfrm>
              <a:blipFill rotWithShape="1"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1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09600" y="685800"/>
                <a:ext cx="7772400" cy="1470025"/>
              </a:xfrm>
              <a:solidFill>
                <a:srgbClr val="FFFF00"/>
              </a:solidFill>
              <a:ln w="5715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7+12+17+…… 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¸‡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b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5g c`=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 I  8g c`=-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27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09600" y="685800"/>
                <a:ext cx="7772400" cy="1470025"/>
              </a:xfr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14400" y="3886200"/>
                <a:ext cx="7543800" cy="1752600"/>
              </a:xfr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K)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𝟔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𝟕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mgxKiYØ‡qi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algn="l"/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L)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n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1197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algn="l"/>
                <a:r>
                  <a:rPr lang="en-US" sz="2800" b="1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M) ¸‡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avivwUwbY©q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800" b="1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14400" y="3886200"/>
                <a:ext cx="7543800" cy="1752600"/>
              </a:xfrm>
              <a:blipFill rotWithShape="1">
                <a:blip r:embed="rId3"/>
                <a:stretch>
                  <a:fillRect l="-1283" t="-1014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8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09600" y="609600"/>
                <a:ext cx="7772400" cy="1470025"/>
              </a:xfrm>
              <a:solidFill>
                <a:srgbClr val="FFFF00"/>
              </a:solidFill>
              <a:ln w="5715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GKwU ¸‡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mßg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c`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𝟏𝟐𝟖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wU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35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GescÖ_g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wU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120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09600" y="609600"/>
                <a:ext cx="7772400" cy="1470025"/>
              </a:xfrm>
              <a:blipFill rotWithShape="1">
                <a:blip r:embed="rId2"/>
                <a:stretch>
                  <a:fillRect l="-857" b="-3600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705600" cy="18288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log3+log9+log27+log81+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..........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avivwUi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AšÍi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 |</a:t>
            </a:r>
          </a:p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L) ¸‡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YvËi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Ki|</a:t>
            </a: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M)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mgvšÍi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avivwUi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2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" y="1219200"/>
                <a:ext cx="8839200" cy="1851025"/>
              </a:xfrm>
              <a:solidFill>
                <a:srgbClr val="FFFF00"/>
              </a:solidFill>
              <a:ln w="5715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𝒍𝒐𝒈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𝒍𝒐𝒈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𝒍𝒐𝒈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𝟖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+…</m:t>
                    </m:r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GKwwU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8g c` I 11`kZgc`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-27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81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3200" dirty="0">
                    <a:latin typeface="SutonnyMJ" pitchFamily="2" charset="0"/>
                    <a:cs typeface="SutonnyMJ" pitchFamily="2" charset="0"/>
                  </a:rPr>
                </a:b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1219200"/>
                <a:ext cx="8839200" cy="1851025"/>
              </a:xfr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7620000" cy="320040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mgvšÍi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aviwUi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eviwU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Ki|</a:t>
            </a:r>
          </a:p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M) ¸‡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YvËi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avivwUi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kwU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Ki|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152400"/>
            <a:ext cx="27432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90500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2+4+8+16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msL¨K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1022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mgvšÍi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8200" y="4038600"/>
                <a:ext cx="7239000" cy="1752600"/>
              </a:xfr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 algn="l"/>
                <a:r>
                  <a:rPr lang="en-US" sz="26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</a:t>
                </a:r>
                <a:r>
                  <a:rPr lang="en-US" sz="46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)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  <m:sup>
                        <m:r>
                          <a:rPr lang="en-US" sz="35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5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5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3500" b="1" i="1" dirty="0" smtClean="0">
                        <a:solidFill>
                          <a:srgbClr val="00206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35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5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e>
                      <m:sup>
                        <m:r>
                          <a:rPr lang="en-US" sz="35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+.......+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𝟏𝟏</m:t>
                        </m:r>
                      </m:e>
                      <m:sup>
                        <m:r>
                          <a:rPr lang="en-US" sz="3500" b="1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algn="l"/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L)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algn="l"/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M)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aviwUi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wU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5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5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3500" b="1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8200" y="4038600"/>
                <a:ext cx="7239000" cy="1752600"/>
              </a:xfrm>
              <a:blipFill rotWithShape="1">
                <a:blip r:embed="rId2"/>
                <a:stretch>
                  <a:fillRect l="-1421" t="-8446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95400" y="4572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evmvi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774700"/>
                <a:ext cx="8077200" cy="4533870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+.......+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𝟏𝟏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+…+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+.......+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𝟏𝟏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𝟏𝟏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𝟏𝟏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)(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×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𝟏𝟏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𝟏𝟐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𝟑𝟎𝟑𝟔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506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74700"/>
                <a:ext cx="8077200" cy="4533870"/>
              </a:xfrm>
              <a:prstGeom prst="rect">
                <a:avLst/>
              </a:prstGeom>
              <a:blipFill rotWithShape="1">
                <a:blip r:embed="rId2"/>
                <a:stretch>
                  <a:fillRect l="-2024" t="-930" b="-1594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3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28600"/>
                <a:ext cx="7543800" cy="6965497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L)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2+4+8+16+…+ 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¸‡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     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1g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`,a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2</a:t>
                </a:r>
              </a:p>
              <a:p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mvaviY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AbycvZ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,r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𝒓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𝒓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𝟏𝟎𝟐𝟐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𝟏𝟎𝟐𝟐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𝟏𝟎𝟐𝟐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)=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𝟏𝟎𝟐𝟐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)=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𝟏𝟎𝟐𝟐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)=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𝟓𝟏𝟏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𝟓𝟏𝟏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𝟓𝟏𝟐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𝟗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𝟗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myZivs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400" b="1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𝟗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600"/>
                <a:ext cx="7543800" cy="6965497"/>
              </a:xfrm>
              <a:prstGeom prst="rect">
                <a:avLst/>
              </a:prstGeom>
              <a:blipFill rotWithShape="1">
                <a:blip r:embed="rId2"/>
                <a:stretch>
                  <a:fillRect l="-882" t="-608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6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52400"/>
                <a:ext cx="8458200" cy="6494085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M) 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g‡b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Kwi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1g c`=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mvaviY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AšÍi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Rvwb,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c`=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Zg c`=</a:t>
                </a:r>
                <a:r>
                  <a:rPr lang="en-US" sz="2000" b="1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34=</a:t>
                </a:r>
                <a:r>
                  <a:rPr lang="en-US" sz="2000" b="1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𝟗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𝟗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𝟑𝟒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------------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(i) 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Zg 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c`=</a:t>
                </a:r>
                <a:r>
                  <a:rPr lang="en-US" sz="2000" b="1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𝟔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52=</a:t>
                </a:r>
                <a:r>
                  <a:rPr lang="en-US" sz="2000" b="1" dirty="0" smtClean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𝟓𝟐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------------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 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(ii)-(i)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𝟓𝟐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------------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𝟗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𝟑𝟒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------------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(i) 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(-)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𝟏𝟖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𝟑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G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ewm‡q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𝟓𝟐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×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𝟓𝟐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𝟒𝟓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𝟓𝟐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𝟓𝟐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𝟒𝟓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𝟕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"/>
                <a:ext cx="8458200" cy="6494085"/>
              </a:xfrm>
              <a:prstGeom prst="rect">
                <a:avLst/>
              </a:prstGeom>
              <a:blipFill rotWithShape="1">
                <a:blip r:embed="rId2"/>
                <a:stretch>
                  <a:fillRect l="-429" t="-279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3837709"/>
            <a:ext cx="464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381000"/>
                <a:ext cx="8001000" cy="6707605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myZivs 1g c` ,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en-US" sz="40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mvaviY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AšÍi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,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 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msL¨v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,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</a:p>
              <a:p>
                <a:r>
                  <a:rPr lang="en-US" sz="40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𝑑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</m:oMath>
                </a14:m>
                <a:endParaRPr lang="en-US" sz="4000" b="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20</m:t>
                        </m:r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20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.7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20</m:t>
                            </m:r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3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10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14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19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×3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4000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10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14+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57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4000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10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71</m:t>
                    </m:r>
                  </m:oMath>
                </a14:m>
                <a:endParaRPr lang="en-US" sz="4000" b="0" dirty="0" smtClean="0">
                  <a:solidFill>
                    <a:srgbClr val="FF0000"/>
                  </a:solidFill>
                  <a:ea typeface="Cambria Math"/>
                  <a:cs typeface="SutonnyMJ" pitchFamily="2" charset="0"/>
                </a:endParaRPr>
              </a:p>
              <a:p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710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001000" cy="6707605"/>
              </a:xfrm>
              <a:prstGeom prst="rect">
                <a:avLst/>
              </a:prstGeom>
              <a:blipFill rotWithShape="1">
                <a:blip r:embed="rId2"/>
                <a:stretch>
                  <a:fillRect l="-2345" t="-1713" b="-2525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4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36576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8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~j¨vqb</a:t>
            </a:r>
            <a:endParaRPr lang="en-US" sz="8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90800"/>
            <a:ext cx="7696200" cy="25545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1| 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mgvšÍi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mgvšÍi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µ‡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3|¯^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wbY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©‡qi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m~ÎwU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4|  ¸‡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YvËi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0" y="304800"/>
            <a:ext cx="838918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3556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13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505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05200"/>
            <a:ext cx="46482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d‡ivR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Avng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ivDRvb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zj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300" y="2819400"/>
            <a:ext cx="3048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elq:MwYZ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e‡kl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mgvšÍi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¸‡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YvËi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kwY:beg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/`kg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57200"/>
            <a:ext cx="2590799" cy="2895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1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676400"/>
                <a:ext cx="8153400" cy="994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𝒍𝒐𝒈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𝒍𝒐𝒈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𝒍𝒐𝒈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𝟖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+…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GKwwU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8g c` I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11Zgc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-27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81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8153400" cy="994631"/>
              </a:xfrm>
              <a:prstGeom prst="rect">
                <a:avLst/>
              </a:prstGeom>
              <a:blipFill rotWithShape="1">
                <a:blip r:embed="rId2"/>
                <a:stretch>
                  <a:fillRect l="-1495" t="-4908" b="-17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9600" y="2967335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mgvšÍi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aviwUi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eviwU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M) ¸‡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YvËi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avivwUi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kwU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Ki|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514171"/>
            <a:ext cx="35814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vwoi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28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657600"/>
            <a:ext cx="7239000" cy="31547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199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199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99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4800600" cy="186204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11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115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8534400" cy="4031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1|Abyµg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wbiæcb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mgvšÍi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3|mgvšÍi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`©ó c`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msL¨K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©‡qi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4| 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e‡M©i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N‡bi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MvwYwZK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838200"/>
                <a:ext cx="7848600" cy="15696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i)2+7+12+17+ ……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|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(ii) 7+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++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+4375+………..</a:t>
                </a:r>
                <a:r>
                  <a:rPr lang="en-US" sz="32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¸‡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32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32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38200"/>
                <a:ext cx="78486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941" t="-7004" r="-38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2590800"/>
                <a:ext cx="8229600" cy="259070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K)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0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Ki: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70C0"/>
                  </a:solidFill>
                </a:endParaRPr>
              </a:p>
              <a:p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L)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(i)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bs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1g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n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msL¨K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  2235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 n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KZ?</a:t>
                </a:r>
                <a:endParaRPr lang="en-US" sz="3200" b="1" dirty="0">
                  <a:solidFill>
                    <a:srgbClr val="C00000"/>
                  </a:solidFill>
                </a:endParaRPr>
              </a:p>
              <a:p>
                <a:r>
                  <a:rPr lang="en-US" sz="40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M)</a:t>
                </a:r>
                <a:r>
                  <a:rPr lang="en-US" sz="4000" b="1" dirty="0">
                    <a:solidFill>
                      <a:srgbClr val="002060"/>
                    </a:solidFill>
                  </a:rPr>
                  <a:t>(ii)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bs</a:t>
                </a:r>
                <a:r>
                  <a:rPr lang="en-US" sz="40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40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40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40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40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4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8229600" cy="2590709"/>
              </a:xfrm>
              <a:prstGeom prst="rect">
                <a:avLst/>
              </a:prstGeom>
              <a:blipFill rotWithShape="1">
                <a:blip r:embed="rId3"/>
                <a:stretch>
                  <a:fillRect l="-2667" t="-1176" b="-9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0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381000"/>
                <a:ext cx="8001000" cy="646035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K)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𝒏𝒚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𝒎𝒚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𝒎𝒏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𝒎𝒏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𝒎𝒏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𝒎𝒏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𝒎𝒏</m:t>
                        </m:r>
                      </m:e>
                    </m:rad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myZvivs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wb‡Y©q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3600" b="1" dirty="0">
                    <a:solidFill>
                      <a:srgbClr val="FF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𝒚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𝒎𝒏</m:t>
                        </m:r>
                      </m:e>
                    </m:rad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 (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1000"/>
                <a:ext cx="8001000" cy="6460358"/>
              </a:xfrm>
              <a:prstGeom prst="rect">
                <a:avLst/>
              </a:prstGeom>
              <a:blipFill rotWithShape="1">
                <a:blip r:embed="rId2"/>
                <a:stretch>
                  <a:fillRect l="-2124" t="-1127" b="-328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1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304800"/>
                <a:ext cx="8001000" cy="7178119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L)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i)2+7+12+17+ ……</a:t>
                </a:r>
                <a:r>
                  <a:rPr lang="en-US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,1g c` </a:t>
                </a:r>
                <a:r>
                  <a:rPr lang="en-US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mvaviY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AšÍi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7-2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=5</a:t>
                </a:r>
              </a:p>
              <a:p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c`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msL¨v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n=n</a:t>
                </a:r>
              </a:p>
              <a:p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{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}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2235=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{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}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4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2235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{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𝟒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}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4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2235=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{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}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𝟐𝟐𝟑𝟓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𝟒𝟒𝟕𝟎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𝟏𝟓𝟎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𝟏𝟒𝟗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𝟒𝟒𝟕𝟎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𝟑𝟎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𝟏𝟒𝟗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𝟑𝟎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 (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𝟑𝟎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)(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𝟏𝟒𝟗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r>
                  <a:rPr lang="en-US" sz="24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n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q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𝟑𝟎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   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A_ev,</a:t>
                </a:r>
                <a:r>
                  <a:rPr lang="en-US" sz="2400" b="1" dirty="0">
                    <a:solidFill>
                      <a:srgbClr val="C0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𝟏𝟒𝟗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r>
                  <a:rPr lang="en-US" sz="2400" b="1" dirty="0" err="1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𝟑𝟎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=−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𝟏𝟒𝟗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4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𝟏𝟒𝟗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  [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MÖnb</a:t>
                </a:r>
                <a:r>
                  <a:rPr lang="en-US" sz="24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hvM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bq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myZvivs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lang="en-US" sz="24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"/>
                <a:ext cx="8001000" cy="7178119"/>
              </a:xfrm>
              <a:prstGeom prst="rect">
                <a:avLst/>
              </a:prstGeom>
              <a:blipFill rotWithShape="1">
                <a:blip r:embed="rId2"/>
                <a:stretch>
                  <a:fillRect l="-908" t="-253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540327"/>
                <a:ext cx="8001000" cy="6151364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 7+x+y++z+4375+………..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¸‡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1g c`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‡b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Kwi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mvaviY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AbycvZ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5g  c`=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4375</a:t>
                </a: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𝒂𝒓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4375 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𝒂𝒓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4375  </a:t>
                </a: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𝟕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4375  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𝟒𝟑𝟕𝟓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625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,r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2q c`,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𝒂𝒓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     3q c` ,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𝒂𝒓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ar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35                                    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𝟕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𝟐𝟓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𝟏𝟕𝟓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4_© c`,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𝒂𝒓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v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4_© c`,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𝟕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4_© c`,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7.125</a:t>
                </a:r>
                <a:endPara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 4_© c`,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875</a:t>
                </a:r>
                <a:endPara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40327"/>
                <a:ext cx="8001000" cy="6151364"/>
              </a:xfrm>
              <a:prstGeom prst="rect">
                <a:avLst/>
              </a:prstGeom>
              <a:blipFill rotWithShape="1">
                <a:blip r:embed="rId2"/>
                <a:stretch>
                  <a:fillRect l="-454" t="-295" b="-393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2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57200" y="685800"/>
                <a:ext cx="7772400" cy="1470025"/>
              </a:xfr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GKwU ¸‡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5g c`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10g c`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32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57200" y="685800"/>
                <a:ext cx="7772400" cy="14700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2000" y="2743200"/>
                <a:ext cx="7924800" cy="1752600"/>
              </a:xfr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en-US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K)Dc‡iv³ Z_¨¸‡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jv</a:t>
                </a:r>
                <a:r>
                  <a:rPr lang="en-US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mgxKi‡Yi</a:t>
                </a:r>
                <a:r>
                  <a:rPr lang="en-US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gva</a:t>
                </a:r>
                <a:r>
                  <a:rPr lang="en-US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¨‡g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L) †`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†h,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1g c`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M)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avivwU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cvuPwU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endParaRPr lang="en-US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0" y="2743200"/>
                <a:ext cx="7924800" cy="1752600"/>
              </a:xfrm>
              <a:blipFill rotWithShape="1">
                <a:blip r:embed="rId3"/>
                <a:stretch>
                  <a:fillRect l="-1769" t="-798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5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000" y="533400"/>
                <a:ext cx="8001000" cy="1774825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2000" b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i)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𝟔</m:t>
                    </m:r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𝒎</m:t>
                    </m:r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𝒏</m:t>
                    </m:r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𝒑</m:t>
                    </m:r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31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1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100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𝟖</m:t>
                        </m:r>
                      </m:den>
                    </m:f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1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¸‡</a:t>
                </a:r>
                <a:r>
                  <a:rPr lang="en-US" sz="31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YvËi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1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aviv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31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31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31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27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(ii)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mgvšÍi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c‡`i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7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2000" dirty="0" smtClean="0">
                    <a:latin typeface="SutonnyMJ" pitchFamily="2" charset="0"/>
                    <a:cs typeface="SutonnyMJ" pitchFamily="2" charset="0"/>
                  </a:rPr>
                </a:b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533400"/>
                <a:ext cx="8001000" cy="1774825"/>
              </a:xfrm>
              <a:blipFill rotWithShape="1"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848600" cy="1981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mgvbycvZx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en-US" sz="2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Ki </a:t>
            </a:r>
          </a:p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p+q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Ki|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1709</Words>
  <Application>Microsoft Office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GKwU ¸‡YvËi avivi 5g c` (2√3)/9 Ges 10g c` (8√2)/81 </vt:lpstr>
      <vt:lpstr>(i)6+m+n+p+3/8  GKwU ¸‡YvËi aviv  (ii)‡Kvb mgvšÍi avivi cÖ_g p c‡`i mgwó q Ges cÖ_g q  c‡`i mgwó p  </vt:lpstr>
      <vt:lpstr>GKwU ¸‡YvËi avivi 3q c`1/(2√2) Ges 7g c` 1/(8√2) GKwU mgvšÍi avivi 1g `k c‡`i mgwó 155 Ges 20 c‡`i mgwó 610</vt:lpstr>
      <vt:lpstr>7+12+17+……  GKwU mgvšÍi aviv Ges GKwU ¸‡YvËi avivi  5g c`=   3√3   I  8g c`=-27</vt:lpstr>
      <vt:lpstr>GKwU ¸‡YvËi avivi cÖ_g 1/2 Ges mßg c` 1/128 ‡Kvb mgvšÍi avivi cÖ_g  5wU c‡`i mgwó 35 GescÖ_g 10wU c‡`i mgwó 120</vt:lpstr>
      <vt:lpstr>log2+log4+log8+…   GKwU aviv Ges GKwwU mgvšÍi avivi 8g c` I 11`kZgc` h_vµ‡g -27 Ges 81√3 </vt:lpstr>
      <vt:lpstr>2+4+8+16    cÖ_g n  msL¨K c‡`i mgwó 1022 Ges GKwU mgvšÍi avivi 10 Zg c` 34,  16 Zg c` 52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Feroz</dc:creator>
  <cp:lastModifiedBy>Feroz</cp:lastModifiedBy>
  <cp:revision>65</cp:revision>
  <dcterms:created xsi:type="dcterms:W3CDTF">2020-04-03T03:20:54Z</dcterms:created>
  <dcterms:modified xsi:type="dcterms:W3CDTF">2020-10-20T02:42:41Z</dcterms:modified>
</cp:coreProperties>
</file>