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7" r:id="rId2"/>
    <p:sldId id="258" r:id="rId3"/>
    <p:sldId id="259" r:id="rId4"/>
    <p:sldId id="296" r:id="rId5"/>
    <p:sldId id="295" r:id="rId6"/>
    <p:sldId id="260" r:id="rId7"/>
    <p:sldId id="290" r:id="rId8"/>
    <p:sldId id="262" r:id="rId9"/>
    <p:sldId id="263" r:id="rId10"/>
    <p:sldId id="294" r:id="rId11"/>
    <p:sldId id="272" r:id="rId12"/>
    <p:sldId id="278" r:id="rId13"/>
    <p:sldId id="280" r:id="rId14"/>
    <p:sldId id="279" r:id="rId15"/>
    <p:sldId id="276" r:id="rId16"/>
    <p:sldId id="265" r:id="rId17"/>
    <p:sldId id="277" r:id="rId18"/>
    <p:sldId id="273" r:id="rId19"/>
    <p:sldId id="275" r:id="rId20"/>
    <p:sldId id="274" r:id="rId21"/>
    <p:sldId id="264" r:id="rId22"/>
    <p:sldId id="267" r:id="rId23"/>
    <p:sldId id="293" r:id="rId24"/>
    <p:sldId id="282" r:id="rId25"/>
    <p:sldId id="286" r:id="rId26"/>
    <p:sldId id="281" r:id="rId27"/>
    <p:sldId id="288" r:id="rId28"/>
    <p:sldId id="266" r:id="rId29"/>
    <p:sldId id="285" r:id="rId30"/>
    <p:sldId id="283" r:id="rId31"/>
    <p:sldId id="287" r:id="rId32"/>
    <p:sldId id="271" r:id="rId33"/>
    <p:sldId id="284" r:id="rId34"/>
    <p:sldId id="269" r:id="rId35"/>
    <p:sldId id="270" r:id="rId36"/>
    <p:sldId id="292" r:id="rId37"/>
    <p:sldId id="291" r:id="rId38"/>
    <p:sldId id="261" r:id="rId39"/>
  </p:sldIdLst>
  <p:sldSz cx="12601575" cy="6121400"/>
  <p:notesSz cx="6858000" cy="9144000"/>
  <p:defaultTextStyle>
    <a:defPPr>
      <a:defRPr lang="en-US"/>
    </a:defPPr>
    <a:lvl1pPr marL="0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485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6970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5455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3941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2426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0911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9396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7881" algn="l" defTabSz="996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B7EFB3"/>
    <a:srgbClr val="800080"/>
    <a:srgbClr val="00FFFF"/>
    <a:srgbClr val="99FF66"/>
    <a:srgbClr val="0000CC"/>
    <a:srgbClr val="00CC66"/>
    <a:srgbClr val="FF00FF"/>
    <a:srgbClr val="CC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6" y="-90"/>
      </p:cViewPr>
      <p:guideLst>
        <p:guide orient="horz" pos="1928"/>
        <p:guide pos="39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C0849-A884-4C50-B563-A96ADCCDF912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0013" y="685800"/>
            <a:ext cx="70580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E6ED3-D563-432D-A72D-0894D989D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2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6ED3-D563-432D-A72D-0894D989D8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30079" y="3302421"/>
            <a:ext cx="11446431" cy="1020233"/>
          </a:xfrm>
        </p:spPr>
        <p:txBody>
          <a:bodyPr>
            <a:noAutofit/>
          </a:bodyPr>
          <a:lstStyle>
            <a:lvl1pPr marL="0" indent="0" algn="ctr">
              <a:buNone/>
              <a:defRPr sz="2400" spc="109" baseline="0">
                <a:solidFill>
                  <a:schemeClr val="tx2"/>
                </a:solidFill>
              </a:defRPr>
            </a:lvl1pPr>
            <a:lvl2pPr marL="498485" indent="0" algn="ctr">
              <a:buNone/>
            </a:lvl2pPr>
            <a:lvl3pPr marL="996970" indent="0" algn="ctr">
              <a:buNone/>
            </a:lvl3pPr>
            <a:lvl4pPr marL="1495455" indent="0" algn="ctr">
              <a:buNone/>
            </a:lvl4pPr>
            <a:lvl5pPr marL="1993941" indent="0" algn="ctr">
              <a:buNone/>
            </a:lvl5pPr>
            <a:lvl6pPr marL="2492426" indent="0" algn="ctr">
              <a:buNone/>
            </a:lvl6pPr>
            <a:lvl7pPr marL="2990911" indent="0" algn="ctr">
              <a:buNone/>
            </a:lvl7pPr>
            <a:lvl8pPr marL="3489396" indent="0" algn="ctr">
              <a:buNone/>
            </a:lvl8pPr>
            <a:lvl9pPr marL="398788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30079" y="1279739"/>
            <a:ext cx="11446431" cy="1768404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2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017061" y="3168820"/>
            <a:ext cx="4095513" cy="14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89005" y="3168820"/>
            <a:ext cx="4095513" cy="14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257168" y="3147551"/>
            <a:ext cx="63008" cy="40809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9697" tIns="49849" rIns="99697" bIns="4984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45140"/>
            <a:ext cx="2835355" cy="52230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80" y="245140"/>
            <a:ext cx="8296036" cy="52230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0080" y="1360314"/>
            <a:ext cx="11341418" cy="4080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120" y="3128716"/>
            <a:ext cx="10921365" cy="122428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2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120" y="4426246"/>
            <a:ext cx="10921365" cy="878968"/>
          </a:xfrm>
        </p:spPr>
        <p:txBody>
          <a:bodyPr anchor="t"/>
          <a:lstStyle>
            <a:lvl1pPr marL="0" indent="0">
              <a:buNone/>
              <a:defRPr sz="2200" spc="109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45120" y="4388874"/>
            <a:ext cx="10921365" cy="383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30078" y="1360314"/>
            <a:ext cx="5595100" cy="4080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405801" y="1360314"/>
            <a:ext cx="5595100" cy="4080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80" y="1249267"/>
            <a:ext cx="5567884" cy="680156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9697" tIns="49849" rIns="99697" bIns="4984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800" b="1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30078" y="1965399"/>
            <a:ext cx="5565696" cy="349327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407990" y="1965399"/>
            <a:ext cx="5565696" cy="349327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80" y="138755"/>
            <a:ext cx="11341418" cy="1020233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405803" y="1249267"/>
            <a:ext cx="5567884" cy="680156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9697" tIns="49849" rIns="99697" bIns="4984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800" b="1" baseline="0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75809" y="1946051"/>
            <a:ext cx="5166645" cy="14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2819" y="1946051"/>
            <a:ext cx="5166645" cy="14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30079" y="408096"/>
            <a:ext cx="8611075" cy="51011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346168" y="1428327"/>
            <a:ext cx="2734542" cy="3332762"/>
          </a:xfrm>
        </p:spPr>
        <p:txBody>
          <a:bodyPr tIns="49849" bIns="49849" anchor="t" anchorCtr="0"/>
          <a:lstStyle>
            <a:lvl1pPr marL="0" indent="0">
              <a:lnSpc>
                <a:spcPct val="125000"/>
              </a:lnSpc>
              <a:spcAft>
                <a:spcPts val="1090"/>
              </a:spcAft>
              <a:buNone/>
              <a:defRPr sz="17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346170" y="408093"/>
            <a:ext cx="2730341" cy="952218"/>
          </a:xfrm>
        </p:spPr>
        <p:txBody>
          <a:bodyPr lIns="99697" tIns="99697" anchor="b" anchorCtr="0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6142" y="408093"/>
            <a:ext cx="2835355" cy="952218"/>
          </a:xfrm>
        </p:spPr>
        <p:txBody>
          <a:bodyPr lIns="99697" tIns="99697" anchor="b" anchorCtr="0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080" y="408093"/>
            <a:ext cx="8296036" cy="4965136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6142" y="1428327"/>
            <a:ext cx="2835355" cy="3944902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90"/>
              </a:spcAft>
              <a:buFontTx/>
              <a:buNone/>
              <a:defRPr sz="17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30080" y="1292296"/>
            <a:ext cx="11341418" cy="4175872"/>
          </a:xfrm>
          <a:prstGeom prst="rect">
            <a:avLst/>
          </a:prstGeom>
        </p:spPr>
        <p:txBody>
          <a:bodyPr vert="horz" lIns="99697" tIns="49849" rIns="99697" bIns="498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980999" y="5537348"/>
            <a:ext cx="3570445" cy="342798"/>
          </a:xfrm>
          <a:prstGeom prst="rect">
            <a:avLst/>
          </a:prstGeom>
        </p:spPr>
        <p:txBody>
          <a:bodyPr vert="horz" lIns="99697" tIns="49849" rIns="99697" bIns="49849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fld id="{403DFFF3-9442-473E-8D84-FA6DEC34F613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940370" y="5537348"/>
            <a:ext cx="4935617" cy="342798"/>
          </a:xfrm>
          <a:prstGeom prst="rect">
            <a:avLst/>
          </a:prstGeom>
        </p:spPr>
        <p:txBody>
          <a:bodyPr vert="horz" lIns="99697" tIns="49849" rIns="99697" bIns="49849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590825" y="5517592"/>
            <a:ext cx="840106" cy="408093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700" baseline="0">
                <a:solidFill>
                  <a:schemeClr val="tx2"/>
                </a:solidFill>
              </a:defRPr>
            </a:lvl1pPr>
          </a:lstStyle>
          <a:p>
            <a:fld id="{DD402E7A-BFED-46E0-89EB-7D316448BA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30080" y="136034"/>
            <a:ext cx="11341418" cy="1088249"/>
          </a:xfrm>
          <a:prstGeom prst="rect">
            <a:avLst/>
          </a:prstGeom>
          <a:ln w="6350" cap="rnd">
            <a:noFill/>
          </a:ln>
        </p:spPr>
        <p:txBody>
          <a:bodyPr vert="horz" lIns="99697" tIns="49849" rIns="99697" bIns="4984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600" b="0" kern="1200" spc="-109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99091" indent="-299091" algn="l" rtl="0" eaLnBrk="1" latinLnBrk="0" hangingPunct="1">
        <a:spcBef>
          <a:spcPts val="654"/>
        </a:spcBef>
        <a:buClr>
          <a:schemeClr val="accent2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7879" indent="-299091" algn="l" rtl="0" eaLnBrk="1" latinLnBrk="0" hangingPunct="1">
        <a:spcBef>
          <a:spcPts val="327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667" indent="-249243" algn="l" rtl="0" eaLnBrk="1" latinLnBrk="0" hangingPunct="1">
        <a:spcBef>
          <a:spcPts val="327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758" indent="-249243" algn="l" rtl="0" eaLnBrk="1" latinLnBrk="0" hangingPunct="1">
        <a:spcBef>
          <a:spcPts val="32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850" indent="-249243" algn="l" rtl="0" eaLnBrk="1" latinLnBrk="0" hangingPunct="1">
        <a:spcBef>
          <a:spcPts val="37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93941" indent="-249243" algn="l" rtl="0" eaLnBrk="1" latinLnBrk="0" hangingPunct="1">
        <a:spcBef>
          <a:spcPts val="37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193335" indent="-199394" algn="l" rtl="0" eaLnBrk="1" latinLnBrk="0" hangingPunct="1">
        <a:spcBef>
          <a:spcPts val="37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92426" indent="-199394" algn="l" rtl="0" eaLnBrk="1" latinLnBrk="0" hangingPunct="1">
        <a:spcBef>
          <a:spcPts val="37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91517" indent="-199394" algn="l" rtl="0" eaLnBrk="1" latinLnBrk="0" hangingPunct="1">
        <a:spcBef>
          <a:spcPts val="371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8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6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954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939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924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909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893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878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f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f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f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f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f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f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f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f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fi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6000" r="-1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4283" y="1044476"/>
            <a:ext cx="78919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শুভেচ্ছা </a:t>
            </a:r>
          </a:p>
          <a:p>
            <a:r>
              <a:rPr lang="bn-IN" sz="7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</a:t>
            </a:r>
          </a:p>
          <a:p>
            <a:r>
              <a:rPr lang="bn-IN" sz="7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</a:t>
            </a:r>
          </a:p>
          <a:p>
            <a:r>
              <a:rPr lang="bn-IN" sz="7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সবাইকে</a:t>
            </a:r>
            <a:endParaRPr lang="en-US" sz="7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78" y="540420"/>
            <a:ext cx="11341418" cy="1088249"/>
          </a:xfrm>
          <a:solidFill>
            <a:srgbClr val="99FF66"/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একক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6211" y="2628652"/>
            <a:ext cx="108863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শিক্ষার্থীদের সুশাসন প্রতিষ্ঠার পথে কি কি সমস্যা বা</a:t>
            </a:r>
          </a:p>
          <a:p>
            <a:r>
              <a:rPr lang="bn-IN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r>
              <a:rPr lang="bn-IN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প্রতিবন্ধকতা রয়েছে  সে সম্পর্কে বলতে বলব।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9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71" y="396404"/>
            <a:ext cx="8411800" cy="4219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40547" y="5076924"/>
            <a:ext cx="420660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জবাবদিহিতার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অভাব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02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025" y="308214"/>
            <a:ext cx="9822369" cy="440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6571" y="5080984"/>
            <a:ext cx="439254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দুর্নীতি নিয়ন্ত্রণে </a:t>
            </a:r>
            <a:r>
              <a:rPr lang="en-US" sz="3600" dirty="0" err="1" smtClean="0">
                <a:solidFill>
                  <a:srgbClr val="C00000"/>
                </a:solidFill>
              </a:rPr>
              <a:t>ব্যথতা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55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87" y="540420"/>
            <a:ext cx="9700076" cy="4104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8419" y="5019200"/>
            <a:ext cx="693170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নিরপেক্ষ নির্বাচন কমিশনের অভাব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15" y="540420"/>
            <a:ext cx="9721080" cy="4104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8499" y="5148932"/>
            <a:ext cx="48686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স্থানীয়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সরকারের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দুর্বলতা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087" y="396404"/>
            <a:ext cx="9952308" cy="4248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451" y="5220940"/>
            <a:ext cx="660469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সংবাদ মাধ্যমের স্বাধীনতার অভাব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561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339" y="377288"/>
            <a:ext cx="9505055" cy="4267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8515" y="5076924"/>
            <a:ext cx="148470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দারিদ্র্য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461" y="540420"/>
            <a:ext cx="9422886" cy="4032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451" y="5148932"/>
            <a:ext cx="60308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রাজনীতিতে সামরিক হস্তক্ষেপ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71" y="256002"/>
            <a:ext cx="9361039" cy="4244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619" y="4947827"/>
            <a:ext cx="410721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আমলাদের অদক্ষতা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7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31" y="384594"/>
            <a:ext cx="9001000" cy="42602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4483" y="5220940"/>
            <a:ext cx="537999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ক্ষমতার ভারসাম্যের অভাব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5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657185" y="203180"/>
            <a:ext cx="11358642" cy="110158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শিক্ষক পরিচিতি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185" y="1774816"/>
            <a:ext cx="7548861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উম্মে ফাতেমা</a:t>
            </a:r>
          </a:p>
          <a:p>
            <a:r>
              <a:rPr lang="bn-IN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প্রভাষক</a:t>
            </a:r>
          </a:p>
          <a:p>
            <a:r>
              <a:rPr lang="bn-IN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রাষ্ট্রবিজ্ঞান বিভাগ </a:t>
            </a:r>
          </a:p>
          <a:p>
            <a:r>
              <a:rPr lang="bn-IN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হুলাইন ছালেহ নূর ডিগ্রি কলেজ</a:t>
            </a:r>
          </a:p>
          <a:p>
            <a:r>
              <a:rPr lang="bn-IN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পটিয়া,চট্টগ্রাম।</a:t>
            </a:r>
            <a:endParaRPr lang="en-US" sz="40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8389019" y="1620540"/>
            <a:ext cx="3528392" cy="4032448"/>
          </a:xfrm>
          <a:prstGeom prst="round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131" y="69719"/>
            <a:ext cx="1008112" cy="57606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সু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শা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নে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র</a:t>
            </a:r>
          </a:p>
          <a:p>
            <a:pPr algn="ctr"/>
            <a:endParaRPr lang="bn-IN" sz="2400" dirty="0" smtClean="0">
              <a:solidFill>
                <a:srgbClr val="800080"/>
              </a:solidFill>
            </a:endParaRP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ম</a:t>
            </a:r>
          </a:p>
          <a:p>
            <a:pPr algn="ctr"/>
            <a:r>
              <a:rPr lang="bn-IN" sz="4000" dirty="0" smtClean="0">
                <a:solidFill>
                  <a:srgbClr val="800080"/>
                </a:solidFill>
              </a:rPr>
              <a:t>স্যা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73" y="468412"/>
            <a:ext cx="8936074" cy="42484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068539" y="5292948"/>
            <a:ext cx="485421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CC0066"/>
                </a:solidFill>
              </a:rPr>
              <a:t>আইনের শাসনের অভাব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3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0FF00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630" y="363271"/>
            <a:ext cx="11665296" cy="5256584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342900" indent="-342900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রাজনৈতিক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স্থিতিশীলতার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অভাব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সরকারের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জবাবদিহিতার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অভাব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আমলাদের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জবাবদিহিতার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অভাব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আইনের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শাসনের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অভাব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সরকারের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অব্যবস্থাপনা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আমলাদের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অদক্ষতা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দুর্নীতি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নিয়ন্ত্রণে</a:t>
            </a:r>
            <a:r>
              <a:rPr lang="bn-IN" sz="2800" dirty="0">
                <a:solidFill>
                  <a:srgbClr val="FF0000"/>
                </a:solidFill>
              </a:rPr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ব্যর্থতা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বাক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স্বাধীনতায়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হস্তক্ষেপ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গণতান্ত্রিক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চর্চার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অভাব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রাজনীতিতে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সামরিক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হস্তক্ষেপ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স্বজনপ্রীতি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বিচার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বিভাগ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স্বাধীন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নয়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836291" y="589552"/>
            <a:ext cx="9073008" cy="79208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3399"/>
                </a:solidFill>
              </a:rPr>
              <a:t>সুশাসন প্রতিষ্ঠার সমস্যা</a:t>
            </a:r>
            <a:endParaRPr lang="en-US" sz="40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0FF00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630" y="363271"/>
            <a:ext cx="11665296" cy="5256584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457200" indent="-457200">
              <a:buFont typeface="Wingdings" pitchFamily="2" charset="2"/>
              <a:buChar char="Ø"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রাজনৈতিক অংগীকারের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অকার্যকর আইনসভা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দারিদ্র্য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জনঅংশগ্রহণের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জনসচেতনতার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ক্ষমতার ভারসাম্যের অভাব</a:t>
            </a:r>
          </a:p>
          <a:p>
            <a:pPr marL="457200" indent="-457200">
              <a:buFont typeface="Wingdings" pitchFamily="2" charset="2"/>
              <a:buChar char="Ø"/>
            </a:pPr>
            <a:endParaRPr lang="bn-IN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স্থানীয় সরকারের দুর্বলতা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নিরপেক্ষ নির্বাচন কমিশনের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সংবাদ মাধ্যমের স্বাধীনতার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সাম্প্রদায়িক সম্প্রীতির অভাব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ব্যক্তিপূজা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836291" y="589552"/>
            <a:ext cx="9073008" cy="79208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3399"/>
                </a:solidFill>
              </a:rPr>
              <a:t>সুশাসন প্রতিষ্ঠার সমস্যা</a:t>
            </a:r>
            <a:endParaRPr lang="en-US" sz="40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00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180107" y="396404"/>
            <a:ext cx="1435743" cy="5379990"/>
          </a:xfrm>
          <a:prstGeom prst="hexag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3399"/>
                </a:solidFill>
              </a:rPr>
              <a:t>দ</a:t>
            </a:r>
            <a:endParaRPr lang="bn-IN" sz="4400" dirty="0" smtClean="0">
              <a:solidFill>
                <a:srgbClr val="FF3399"/>
              </a:solidFill>
            </a:endParaRPr>
          </a:p>
          <a:p>
            <a:pPr algn="ctr"/>
            <a:r>
              <a:rPr lang="en-US" sz="4400" dirty="0" err="1" smtClean="0">
                <a:solidFill>
                  <a:srgbClr val="FF3399"/>
                </a:solidFill>
              </a:rPr>
              <a:t>লী</a:t>
            </a:r>
            <a:endParaRPr lang="bn-IN" sz="4400" dirty="0" smtClean="0">
              <a:solidFill>
                <a:srgbClr val="FF3399"/>
              </a:solidFill>
            </a:endParaRPr>
          </a:p>
          <a:p>
            <a:pPr algn="ctr"/>
            <a:r>
              <a:rPr lang="en-US" sz="4400" dirty="0" smtClean="0">
                <a:solidFill>
                  <a:srgbClr val="FF3399"/>
                </a:solidFill>
              </a:rPr>
              <a:t>য়</a:t>
            </a:r>
            <a:endParaRPr lang="bn-IN" sz="4400" dirty="0" smtClean="0">
              <a:solidFill>
                <a:srgbClr val="FF3399"/>
              </a:solidFill>
            </a:endParaRPr>
          </a:p>
          <a:p>
            <a:pPr algn="ctr"/>
            <a:endParaRPr lang="bn-IN" sz="3200" dirty="0">
              <a:solidFill>
                <a:srgbClr val="FF3399"/>
              </a:solidFill>
            </a:endParaRPr>
          </a:p>
          <a:p>
            <a:pPr algn="ctr"/>
            <a:r>
              <a:rPr lang="en-US" sz="4400" dirty="0" err="1" smtClean="0">
                <a:solidFill>
                  <a:srgbClr val="FF3399"/>
                </a:solidFill>
              </a:rPr>
              <a:t>কাজ</a:t>
            </a:r>
            <a:endParaRPr lang="en-US" sz="4400" dirty="0" smtClean="0">
              <a:solidFill>
                <a:srgbClr val="FF3399"/>
              </a:solidFill>
            </a:endParaRPr>
          </a:p>
          <a:p>
            <a:pPr algn="ctr"/>
            <a:endParaRPr lang="en-US" sz="4400" dirty="0" smtClean="0">
              <a:solidFill>
                <a:srgbClr val="FF3399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52315" y="396404"/>
            <a:ext cx="9865096" cy="3600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6495" y="4561379"/>
            <a:ext cx="10867077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সুশাসনের সমস্যা সমাধানের যে সব উপায় থাকতে পারে তা 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দলীয় আলোচনার মাধ্যমে নির্ধারণ করো এবং একটি তালিকা তৈরি করো।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90" y="1332508"/>
            <a:ext cx="10729192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8723" y="5321900"/>
            <a:ext cx="4556055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জনস্বার্থকে প্রাধান্য প্রদান 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0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87" y="1260500"/>
            <a:ext cx="10729192" cy="36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595" y="5220940"/>
            <a:ext cx="265329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সুযোগ্য নেতৃত্ব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99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79" y="1260500"/>
            <a:ext cx="10729192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6411" y="5364955"/>
            <a:ext cx="593143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নিরপেক্ষ নির্বাচন কমিশন প্রতিষ্ঠা 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4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87" y="1260500"/>
            <a:ext cx="10585176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04191" y="5220939"/>
            <a:ext cx="5577168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রাজনৈতিক স্থিতিশীলতা প্রতিষ্ঠা 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575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19" y="1188492"/>
            <a:ext cx="10153128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2221" y="5292948"/>
            <a:ext cx="598914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FFFF"/>
                </a:solidFill>
              </a:rPr>
              <a:t>স্বাধীন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dirty="0" err="1" smtClean="0">
                <a:solidFill>
                  <a:srgbClr val="00FFFF"/>
                </a:solidFill>
              </a:rPr>
              <a:t>মানবাধিকার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dirty="0" err="1" smtClean="0">
                <a:solidFill>
                  <a:srgbClr val="00FFFF"/>
                </a:solidFill>
              </a:rPr>
              <a:t>কমিশন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dirty="0" err="1" smtClean="0">
                <a:solidFill>
                  <a:srgbClr val="00FFFF"/>
                </a:solidFill>
              </a:rPr>
              <a:t>গঠন</a:t>
            </a:r>
            <a:r>
              <a:rPr lang="en-US" sz="3200" dirty="0" smtClean="0">
                <a:solidFill>
                  <a:srgbClr val="00FFFF"/>
                </a:solidFill>
              </a:rPr>
              <a:t>  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63" y="1188492"/>
            <a:ext cx="11089232" cy="38901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6531" y="5288592"/>
            <a:ext cx="433965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স্বচ্ছ প্রশাসন গড়ে তোলা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9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228953" y="346056"/>
            <a:ext cx="6072230" cy="755524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পাঠ পরিচিতি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4323" y="1476524"/>
            <a:ext cx="8712968" cy="3477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বিষয়ঃ পৌরনীতি ও সুশাসন</a:t>
            </a:r>
          </a:p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শ্রেণিঃ একাদশ ও দ্বাদশ</a:t>
            </a:r>
          </a:p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পত্রঃ প্রথম</a:t>
            </a:r>
          </a:p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অধ্যায়ঃ দ্বিতীয়</a:t>
            </a:r>
          </a:p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অধ্যায়ের নামঃ সুশাসন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1" y="1260500"/>
            <a:ext cx="11017223" cy="3672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6849" y="5216583"/>
            <a:ext cx="5735866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নৈতিক মূল্যবোধকে জাগ্রত করা 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47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1" y="1380336"/>
            <a:ext cx="11017223" cy="3624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2338" y="5292948"/>
            <a:ext cx="47404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জবাবদিহিতার নীতি প্রতিষ্ঠা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1" y="1205774"/>
            <a:ext cx="10945216" cy="3655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57863" y="5220940"/>
            <a:ext cx="294183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দারিদ্র্য দূরীকরণ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92275" y="180380"/>
            <a:ext cx="9289032" cy="72008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সমস্যা সমাধানের উপায়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87" y="1188493"/>
            <a:ext cx="10729192" cy="3744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9520" y="5220940"/>
            <a:ext cx="417454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FFFF"/>
                </a:solidFill>
              </a:rPr>
              <a:t>সরকারের লক্ষ্য নির্ধারণ</a:t>
            </a:r>
            <a:endParaRPr lang="en-US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33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3811" y="468412"/>
            <a:ext cx="11521280" cy="5400600"/>
          </a:xfrm>
          <a:prstGeom prst="roundRect">
            <a:avLst/>
          </a:prstGeom>
          <a:solidFill>
            <a:srgbClr val="F1A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জবাবদিহিতার নীতি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সংবিধানে মৌলিক অধিকারের সন্নিবেশ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স্বচ্ছ প্রশাসন গড়ে তোলা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নৈতিক মূল্যবোধ জাগ্রত করা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রাজনৈতিক স্থিতিশীলতা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আইনের শাসন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বিচার বিভাগের স্বাধীনতা প্রদান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প্রচার মাধ্যমের উপর সরকারি হস্তক্ষেপের অবসান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সরকারের দক্ষতা বৃদ্ধি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দুর্নীতি ও স্বজনপ্রীতি নিয়ন্ত্রন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সুযোগ্য নেতৃত্ব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স্বাধীন কর্মকমিশন গঠন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332235" y="180380"/>
            <a:ext cx="10153128" cy="1044476"/>
          </a:xfrm>
          <a:prstGeom prst="horizontalScroll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8100000" scaled="1"/>
            <a:tileRect/>
          </a:gra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FFFF"/>
                </a:solidFill>
              </a:rPr>
              <a:t>সুশাসন প্রতিষ্ঠার সমস্যা সমাধানের উপায়</a:t>
            </a:r>
            <a:endParaRPr lang="en-US" sz="36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33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3811" y="468412"/>
            <a:ext cx="11521280" cy="5400600"/>
          </a:xfrm>
          <a:prstGeom prst="roundRect">
            <a:avLst/>
          </a:prstGeom>
          <a:solidFill>
            <a:srgbClr val="F1AD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কার্যকর আইনসভা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নিরপেক্ষ নির্বাচন কমিশন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জনস্বার্থকে প্রাধান্য প্রদান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স্বাধীন মানবাধিকার কমিশন গঠন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সরকারের লক্ষ্য নির্ধারণ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দারিদ্র্য দূরীকরণ</a:t>
            </a: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 smtClean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2800" dirty="0">
              <a:solidFill>
                <a:srgbClr val="80008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স্থানীয় সরকার কাঠামো শক্তিশালীকরণ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সাম্প্রদায়িক সম্প্রীতি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ক্ষমতার ভারসাম্য প্রতিষ্ঠা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800080"/>
                </a:solidFill>
              </a:rPr>
              <a:t>জনসচেনতা বৃদ্ধি</a:t>
            </a:r>
          </a:p>
          <a:p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332235" y="180380"/>
            <a:ext cx="10153128" cy="1044476"/>
          </a:xfrm>
          <a:prstGeom prst="horizontalScroll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8100000" scaled="1"/>
            <a:tileRect/>
          </a:gra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FFFF"/>
                </a:solidFill>
              </a:rPr>
              <a:t>সুশাসন প্রতিষ্ঠার সমস্যা সমাধানের উপায়</a:t>
            </a:r>
            <a:endParaRPr lang="en-US" sz="36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0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8289" y="299715"/>
            <a:ext cx="2081019" cy="769441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00FF"/>
                </a:solidFill>
              </a:rPr>
              <a:t>মূল্যায়ন</a:t>
            </a:r>
            <a:endParaRPr lang="en-US" sz="4400" dirty="0">
              <a:solidFill>
                <a:srgbClr val="FF00FF"/>
              </a:solidFill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756171" y="1188492"/>
            <a:ext cx="11161240" cy="4511824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7030A0"/>
                </a:solidFill>
              </a:rPr>
              <a:t>১/   সুশাসন প্রত্যয়টি প্রথম কখন ব্যবহৃত হয়?</a:t>
            </a:r>
          </a:p>
          <a:p>
            <a:endParaRPr lang="bn-IN" sz="3200" dirty="0" smtClean="0">
              <a:solidFill>
                <a:srgbClr val="7030A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২/   সুশাসন কি?</a:t>
            </a:r>
          </a:p>
          <a:p>
            <a:endParaRPr lang="bn-IN" sz="3200" dirty="0" smtClean="0">
              <a:solidFill>
                <a:srgbClr val="7030A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৩/   সুশাসন প্রতিষ্ঠার কয়েকটি সমস্যা বল।</a:t>
            </a:r>
          </a:p>
          <a:p>
            <a:endParaRPr lang="bn-IN" sz="3200" dirty="0" smtClean="0">
              <a:solidFill>
                <a:srgbClr val="7030A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৪/   সমস্যাসমূহ সমাধানের উপায়সমূহ কি কি?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1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068539" y="306630"/>
            <a:ext cx="3528392" cy="828672"/>
          </a:xfrm>
          <a:prstGeom prst="wedgeRectCallou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800080"/>
                </a:solidFill>
              </a:rPr>
              <a:t>বাড়ীর কাজ</a:t>
            </a:r>
            <a:endParaRPr lang="en-US" sz="3200" dirty="0">
              <a:solidFill>
                <a:srgbClr val="80008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479279" y="1383601"/>
            <a:ext cx="5888071" cy="4341393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00CC"/>
                </a:solidFill>
              </a:rPr>
              <a:t>সুশাসন প্রতিষ্ঠায় নাগরিকের </a:t>
            </a:r>
          </a:p>
          <a:p>
            <a:pPr algn="ctr"/>
            <a:endParaRPr lang="bn-IN" sz="3200" dirty="0">
              <a:solidFill>
                <a:srgbClr val="0000CC"/>
              </a:solidFill>
            </a:endParaRPr>
          </a:p>
          <a:p>
            <a:pPr algn="ctr"/>
            <a:r>
              <a:rPr lang="bn-IN" sz="3200" dirty="0" smtClean="0">
                <a:solidFill>
                  <a:srgbClr val="0000CC"/>
                </a:solidFill>
              </a:rPr>
              <a:t>দায়িত্ব ও কর্তব্যসমূহ কি কি-</a:t>
            </a:r>
          </a:p>
          <a:p>
            <a:pPr algn="ctr"/>
            <a:endParaRPr lang="bn-IN" sz="3200" dirty="0" smtClean="0">
              <a:solidFill>
                <a:srgbClr val="0000CC"/>
              </a:solidFill>
            </a:endParaRPr>
          </a:p>
          <a:p>
            <a:pPr algn="ctr"/>
            <a:r>
              <a:rPr lang="bn-IN" sz="3200" dirty="0" smtClean="0">
                <a:solidFill>
                  <a:srgbClr val="0000CC"/>
                </a:solidFill>
              </a:rPr>
              <a:t>তা বিশ্লেষণ করো।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84163" y="1383601"/>
            <a:ext cx="5328592" cy="4485411"/>
          </a:xfrm>
          <a:prstGeom prst="round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5" y="274618"/>
            <a:ext cx="12001584" cy="5643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4705" y="703246"/>
            <a:ext cx="44117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ধন্যবাদ</a:t>
            </a:r>
            <a:endParaRPr lang="en-US" sz="9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971" y="3398092"/>
            <a:ext cx="4320480" cy="2533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5" y="1260499"/>
            <a:ext cx="3456384" cy="2471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515" y="2268612"/>
            <a:ext cx="3960440" cy="2258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4363" y="234071"/>
            <a:ext cx="7098418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800080"/>
                </a:solidFill>
              </a:rPr>
              <a:t>ছবিগুলো দেখে তোমরা কি বুঝেছো?</a:t>
            </a:r>
            <a:endParaRPr lang="en-US" sz="36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3" y="1980580"/>
            <a:ext cx="5231454" cy="3096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811" y="1980580"/>
            <a:ext cx="5688632" cy="3024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4516" y="719568"/>
            <a:ext cx="9964587" cy="646331"/>
          </a:xfrm>
          <a:prstGeom prst="rect">
            <a:avLst/>
          </a:prstGeom>
          <a:solidFill>
            <a:srgbClr val="B7EFB3"/>
          </a:solidFill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FF3399"/>
                </a:solidFill>
              </a:rPr>
              <a:t>নিচের ছবি দুটিতে কিসের ইংগিত প্রদান করা হচ্ছে?</a:t>
            </a:r>
            <a:endParaRPr lang="en-US" sz="36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4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7000" r="-140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1"/>
          <p:cNvSpPr/>
          <p:nvPr/>
        </p:nvSpPr>
        <p:spPr>
          <a:xfrm>
            <a:off x="800061" y="488932"/>
            <a:ext cx="1000132" cy="1000132"/>
          </a:xfrm>
          <a:prstGeom prst="half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127" y="845491"/>
            <a:ext cx="918841" cy="44012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আ</a:t>
            </a:r>
          </a:p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জ</a:t>
            </a:r>
          </a:p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কে</a:t>
            </a:r>
          </a:p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র</a:t>
            </a:r>
          </a:p>
          <a:p>
            <a:pPr algn="ctr"/>
            <a:endParaRPr lang="bn-IN" sz="4000" b="1" dirty="0">
              <a:ln/>
              <a:solidFill>
                <a:srgbClr val="FFFF00"/>
              </a:solidFill>
            </a:endParaRPr>
          </a:p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পা</a:t>
            </a:r>
          </a:p>
          <a:p>
            <a:pPr algn="ctr"/>
            <a:r>
              <a:rPr lang="bn-IN" sz="4000" b="1" dirty="0" smtClean="0">
                <a:ln/>
                <a:solidFill>
                  <a:srgbClr val="FFFF00"/>
                </a:solidFill>
              </a:rPr>
              <a:t>ঠ</a:t>
            </a:r>
            <a:endParaRPr lang="en-US" sz="4000" b="1" dirty="0">
              <a:ln/>
              <a:solidFill>
                <a:srgbClr val="FFFF00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rot="10800000">
            <a:off x="1300127" y="4418022"/>
            <a:ext cx="1200152" cy="1000132"/>
          </a:xfrm>
          <a:prstGeom prst="half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014639" y="846122"/>
            <a:ext cx="8572560" cy="4643470"/>
          </a:xfrm>
          <a:prstGeom prst="cloud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সুশাসন কি,</a:t>
            </a:r>
          </a:p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সুশাসনের সমস্যা </a:t>
            </a:r>
          </a:p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ও সমাধানের উপায়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595" y="278089"/>
            <a:ext cx="3068469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শিখনফল  </a:t>
            </a:r>
            <a:endParaRPr lang="en-US" sz="4400" i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36057" y="1476524"/>
            <a:ext cx="11597378" cy="4271119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CC0066"/>
                </a:solidFill>
              </a:rPr>
              <a:t>এই পাঠ শেষে শিক্ষার্থীরাঃ</a:t>
            </a:r>
          </a:p>
          <a:p>
            <a:endParaRPr lang="bn-IN" sz="3600" dirty="0" smtClean="0">
              <a:solidFill>
                <a:srgbClr val="CC0066"/>
              </a:solidFill>
            </a:endParaRPr>
          </a:p>
          <a:p>
            <a:r>
              <a:rPr lang="bn-IN" sz="3200" dirty="0" smtClean="0">
                <a:solidFill>
                  <a:srgbClr val="002060"/>
                </a:solidFill>
              </a:rPr>
              <a:t>১/  সুশাসন কি তা বলতে পারবে।</a:t>
            </a:r>
          </a:p>
          <a:p>
            <a:endParaRPr lang="bn-IN" sz="3200" dirty="0" smtClean="0">
              <a:solidFill>
                <a:srgbClr val="002060"/>
              </a:solidFill>
            </a:endParaRPr>
          </a:p>
          <a:p>
            <a:r>
              <a:rPr lang="bn-IN" sz="3200" dirty="0" smtClean="0">
                <a:solidFill>
                  <a:srgbClr val="002060"/>
                </a:solidFill>
              </a:rPr>
              <a:t>২/  সুশাসন প্রতিষ্ঠার সমস্যাসমূহ ব্যাখ্যা করতে পারবে।</a:t>
            </a:r>
          </a:p>
          <a:p>
            <a:endParaRPr lang="bn-IN" sz="3200" dirty="0" smtClean="0">
              <a:solidFill>
                <a:srgbClr val="002060"/>
              </a:solidFill>
            </a:endParaRPr>
          </a:p>
          <a:p>
            <a:r>
              <a:rPr lang="bn-IN" sz="3200" dirty="0" smtClean="0">
                <a:solidFill>
                  <a:srgbClr val="002060"/>
                </a:solidFill>
              </a:rPr>
              <a:t>৩/  সুশাসন প্রতিষ্ঠার সমস্যা সমাধানের উপায়সমূহ</a:t>
            </a:r>
          </a:p>
          <a:p>
            <a:r>
              <a:rPr lang="bn-IN" sz="3200" dirty="0">
                <a:solidFill>
                  <a:srgbClr val="002060"/>
                </a:solidFill>
              </a:rPr>
              <a:t> </a:t>
            </a:r>
            <a:r>
              <a:rPr lang="bn-IN" sz="3200" dirty="0" smtClean="0">
                <a:solidFill>
                  <a:srgbClr val="002060"/>
                </a:solidFill>
              </a:rPr>
              <a:t>     বিশ্লেষণ করতে পারবে।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60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4212555" y="-31817"/>
            <a:ext cx="3096344" cy="672236"/>
          </a:xfrm>
          <a:prstGeom prst="snip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প্রেক্ষাপট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56444"/>
            <a:ext cx="1279388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3399"/>
                </a:solidFill>
              </a:rPr>
              <a:t>PLATO,ARISTOTLE,IBN KHALDUN </a:t>
            </a:r>
            <a:r>
              <a:rPr lang="bn-IN" sz="2800" b="1" dirty="0" smtClean="0">
                <a:solidFill>
                  <a:srgbClr val="00FF00"/>
                </a:solidFill>
              </a:rPr>
              <a:t>রাষ্ট্রবিজ্ঞানীরা মনে করতেন,</a:t>
            </a:r>
          </a:p>
          <a:p>
            <a:r>
              <a:rPr lang="bn-IN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smtClean="0">
                <a:solidFill>
                  <a:srgbClr val="00FF00"/>
                </a:solidFill>
              </a:rPr>
              <a:t>   </a:t>
            </a:r>
            <a:r>
              <a:rPr lang="bn-IN" sz="2800" b="1" dirty="0" smtClean="0">
                <a:solidFill>
                  <a:srgbClr val="00FF00"/>
                </a:solidFill>
              </a:rPr>
              <a:t>“উত্তম জীবন গড়ে তোলার জন্যই রাষ্ট্রের অস্তিত্ব।”</a:t>
            </a:r>
          </a:p>
          <a:p>
            <a:pPr marL="342900" indent="-342900">
              <a:buFont typeface="Wingdings" pitchFamily="2" charset="2"/>
              <a:buChar char="v"/>
            </a:pPr>
            <a:endParaRPr lang="bn-IN" sz="2800" b="1" dirty="0" smtClean="0">
              <a:solidFill>
                <a:srgbClr val="00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FF00"/>
                </a:solidFill>
              </a:rPr>
              <a:t>১৯১৭ সালে রাশিয়ায় সমাজতান্ত্রিক রাষ্ট্রব্যবস্থার উদ্ভব ঘটলে</a:t>
            </a:r>
          </a:p>
          <a:p>
            <a:r>
              <a:rPr lang="bn-IN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smtClean="0">
                <a:solidFill>
                  <a:srgbClr val="00FF00"/>
                </a:solidFill>
              </a:rPr>
              <a:t>   </a:t>
            </a:r>
            <a:r>
              <a:rPr lang="bn-IN" sz="2800" b="1" dirty="0" smtClean="0">
                <a:solidFill>
                  <a:srgbClr val="00FF00"/>
                </a:solidFill>
              </a:rPr>
              <a:t>রাষ্ট্রের দায়িত্ব ও কার্যাবলি বৃদ্ধি পায়।</a:t>
            </a:r>
          </a:p>
          <a:p>
            <a:pPr marL="342900" indent="-342900">
              <a:buFont typeface="Wingdings" pitchFamily="2" charset="2"/>
              <a:buChar char="v"/>
            </a:pPr>
            <a:endParaRPr lang="bn-IN" sz="2800" b="1" dirty="0" smtClean="0">
              <a:solidFill>
                <a:srgbClr val="00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FF00"/>
                </a:solidFill>
              </a:rPr>
              <a:t>২য় বিশ্বযুদ্ধের পর কল্যাণমূলক রাষ্ট্রের ধারণা বৃদ্ধি পায় ,</a:t>
            </a:r>
          </a:p>
          <a:p>
            <a:r>
              <a:rPr lang="en-US" sz="2800" b="1" dirty="0" smtClean="0">
                <a:solidFill>
                  <a:srgbClr val="00FF00"/>
                </a:solidFill>
              </a:rPr>
              <a:t>    </a:t>
            </a:r>
            <a:r>
              <a:rPr lang="bn-IN" sz="2800" b="1" dirty="0" smtClean="0">
                <a:solidFill>
                  <a:srgbClr val="00FF00"/>
                </a:solidFill>
              </a:rPr>
              <a:t>যা সুশাসনের ধারণাকে তরান্বিত করে।</a:t>
            </a:r>
          </a:p>
          <a:p>
            <a:endParaRPr lang="bn-IN" sz="2800" b="1" dirty="0" smtClean="0">
              <a:solidFill>
                <a:srgbClr val="00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FF00"/>
                </a:solidFill>
              </a:rPr>
              <a:t>১৯৮৯ সালে সর্বপ্রথম বিশ্বব্যাংকের এক সমীক্ষায় ‘সুশাসন’প্রত্যয়টি ব্যবহার </a:t>
            </a:r>
          </a:p>
          <a:p>
            <a:r>
              <a:rPr lang="bn-IN" sz="2800" b="1" dirty="0" smtClean="0">
                <a:solidFill>
                  <a:srgbClr val="00FF00"/>
                </a:solidFill>
              </a:rPr>
              <a:t>করা হয়। ‘সুশাসন’ বিশ্বব্যাংক উদ্ভাবিত এক ধারণা। উন্নয়ন সহযোগী প্রতিষ্ঠান </a:t>
            </a:r>
          </a:p>
          <a:p>
            <a:r>
              <a:rPr lang="bn-IN" sz="2800" b="1" dirty="0" smtClean="0">
                <a:solidFill>
                  <a:srgbClr val="00FF00"/>
                </a:solidFill>
              </a:rPr>
              <a:t>হিসেবে উন্নয়নের প্রেক্ষাপটে ‘সুশাসন’ এর ধারণাটিকে গুরুত্বপূর্ণ করে তোলে।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756171" y="396404"/>
            <a:ext cx="11233248" cy="5256584"/>
          </a:xfrm>
          <a:prstGeom prst="round2Same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প্রশাসনের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যদি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জবাবদিহিতা,বৈধতা</a:t>
            </a:r>
            <a:r>
              <a:rPr lang="en-US" sz="3200" dirty="0" smtClean="0">
                <a:solidFill>
                  <a:srgbClr val="7030A0"/>
                </a:solidFill>
              </a:rPr>
              <a:t> ,</a:t>
            </a:r>
            <a:r>
              <a:rPr lang="en-US" sz="3200" dirty="0" err="1" smtClean="0">
                <a:solidFill>
                  <a:srgbClr val="7030A0"/>
                </a:solidFill>
              </a:rPr>
              <a:t>স্বচ্ছতা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থাকে,এতে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যদি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>
              <a:solidFill>
                <a:srgbClr val="7030A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অংশগ্রহণের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সুযোগ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উন্মুক্ত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থাকে</a:t>
            </a:r>
            <a:r>
              <a:rPr lang="en-US" sz="3200" dirty="0" smtClean="0">
                <a:solidFill>
                  <a:srgbClr val="7030A0"/>
                </a:solidFill>
              </a:rPr>
              <a:t> ,</a:t>
            </a:r>
            <a:r>
              <a:rPr lang="en-US" sz="3200" dirty="0" err="1" smtClean="0">
                <a:solidFill>
                  <a:srgbClr val="7030A0"/>
                </a:solidFill>
              </a:rPr>
              <a:t>বাক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স্বাধীনতাসহ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সকল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>
              <a:solidFill>
                <a:srgbClr val="7030A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রাজনৈতিক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স্বাধীনতা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সুরক্ষার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ব্যবস্থা,বিচার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বিভাগের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>
              <a:solidFill>
                <a:srgbClr val="7030A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স্বাধীনতা,আইনের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অনুশাসন,আইনসভার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নিকট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শাসনবিভাগের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r>
              <a:rPr lang="bn-IN" sz="3200" u="wavy" dirty="0" smtClean="0">
                <a:solidFill>
                  <a:srgbClr val="7030A0"/>
                </a:solidFill>
              </a:rPr>
              <a:t>জবাবদিহিতা</a:t>
            </a:r>
            <a:r>
              <a:rPr lang="bn-IN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থাকে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তাহলে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শাসনকে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সুশাসন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</a:rPr>
              <a:t>।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737</TotalTime>
  <Words>624</Words>
  <Application>Microsoft Office PowerPoint</Application>
  <PresentationFormat>Custom</PresentationFormat>
  <Paragraphs>289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52</cp:revision>
  <dcterms:created xsi:type="dcterms:W3CDTF">2020-11-17T05:35:45Z</dcterms:created>
  <dcterms:modified xsi:type="dcterms:W3CDTF">2020-12-24T18:20:05Z</dcterms:modified>
</cp:coreProperties>
</file>