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E07F-1EE0-415C-8EFB-227B1ABDCDFF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9E3-4864-4B6F-B5E9-B5A7E8A77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E07F-1EE0-415C-8EFB-227B1ABDCDFF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9E3-4864-4B6F-B5E9-B5A7E8A77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E07F-1EE0-415C-8EFB-227B1ABDCDFF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9E3-4864-4B6F-B5E9-B5A7E8A77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E07F-1EE0-415C-8EFB-227B1ABDCDFF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9E3-4864-4B6F-B5E9-B5A7E8A77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E07F-1EE0-415C-8EFB-227B1ABDCDFF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9E3-4864-4B6F-B5E9-B5A7E8A77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E07F-1EE0-415C-8EFB-227B1ABDCDFF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9E3-4864-4B6F-B5E9-B5A7E8A775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E07F-1EE0-415C-8EFB-227B1ABDCDFF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9E3-4864-4B6F-B5E9-B5A7E8A77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E07F-1EE0-415C-8EFB-227B1ABDCDFF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9E3-4864-4B6F-B5E9-B5A7E8A77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E07F-1EE0-415C-8EFB-227B1ABDCDFF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9E3-4864-4B6F-B5E9-B5A7E8A77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E07F-1EE0-415C-8EFB-227B1ABDCDFF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0FA9E3-4864-4B6F-B5E9-B5A7E8A77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E07F-1EE0-415C-8EFB-227B1ABDCDFF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FA9E3-4864-4B6F-B5E9-B5A7E8A77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1D2E07F-1EE0-415C-8EFB-227B1ABDCDFF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40FA9E3-4864-4B6F-B5E9-B5A7E8A775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64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1100" y="990600"/>
            <a:ext cx="693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WELCOME </a:t>
            </a:r>
          </a:p>
          <a:p>
            <a:pPr algn="ctr"/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</a:t>
            </a:r>
          </a:p>
          <a:p>
            <a:pPr algn="r"/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ALL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1658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304800" y="152400"/>
            <a:ext cx="1676400" cy="992124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Use 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7620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use must and to express  obligation and mustn’t to express prohibition  or something that is not allowed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39213" y="1945984"/>
            <a:ext cx="762000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1213" y="2188300"/>
            <a:ext cx="484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You must submit your essays tomorrow.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21883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(obligation 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62663" y="2902663"/>
            <a:ext cx="4345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Delegates must finish registration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43268" y="286333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 obligation 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0651" y="3657599"/>
            <a:ext cx="4662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You must not copy from any book or anyone else’s writing.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361143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 prohibition 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0594" y="4593189"/>
            <a:ext cx="4187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Volunteers mustn’t leave before ……..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4593189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(prohibition 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1600" y="52578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 mustn’t move about in your chair .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5247517"/>
            <a:ext cx="2289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not allowed 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1600200" y="84803"/>
            <a:ext cx="2057400" cy="1143000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Use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656303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 use need to talk about something that is necessary: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72734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When you go for an interview ,you need to make a good impression.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0300" y="2362200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(necessary 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048000"/>
            <a:ext cx="579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You need not to speak loudly and clearly.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3048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(necessary 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0386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We use needn’t or need not (without ‘to’ ) to talk about something that is not necessary;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49530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You needn’t wear new or fashionable clothes.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5563899"/>
            <a:ext cx="697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You needn’t smile all the time , but you need to look relaxed and confident.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833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609600" y="304800"/>
            <a:ext cx="7848600" cy="612648"/>
          </a:xfrm>
          <a:prstGeom prst="ribb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Evaluation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697" y="1206599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Fill in blanks in the following sentences with must ,mustn’t / need ,needn’t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4384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a) The bank manager tells </a:t>
            </a:r>
            <a:r>
              <a:rPr lang="en-US" b="1" dirty="0" err="1" smtClean="0">
                <a:solidFill>
                  <a:srgbClr val="C00000"/>
                </a:solidFill>
              </a:rPr>
              <a:t>Manzoor</a:t>
            </a:r>
            <a:r>
              <a:rPr lang="en-US" b="1" dirty="0" smtClean="0">
                <a:solidFill>
                  <a:srgbClr val="C00000"/>
                </a:solidFill>
              </a:rPr>
              <a:t> ,who wants to open an account ,that he ------ sign his name at the bottom of the </a:t>
            </a:r>
          </a:p>
          <a:p>
            <a:r>
              <a:rPr lang="en-US" b="1" dirty="0">
                <a:solidFill>
                  <a:srgbClr val="C00000"/>
                </a:solidFill>
              </a:rPr>
              <a:t>f</a:t>
            </a:r>
            <a:r>
              <a:rPr lang="en-US" b="1" dirty="0" smtClean="0">
                <a:solidFill>
                  <a:srgbClr val="C00000"/>
                </a:solidFill>
              </a:rPr>
              <a:t>orm. The manager then gives </a:t>
            </a:r>
            <a:r>
              <a:rPr lang="en-US" b="1" dirty="0" err="1" smtClean="0">
                <a:solidFill>
                  <a:srgbClr val="C00000"/>
                </a:solidFill>
              </a:rPr>
              <a:t>Manzoor</a:t>
            </a:r>
            <a:r>
              <a:rPr lang="en-US" b="1" dirty="0" smtClean="0">
                <a:solidFill>
                  <a:srgbClr val="C00000"/>
                </a:solidFill>
              </a:rPr>
              <a:t>  a new </a:t>
            </a:r>
            <a:r>
              <a:rPr lang="en-US" b="1" dirty="0" err="1" smtClean="0">
                <a:solidFill>
                  <a:srgbClr val="C00000"/>
                </a:solidFill>
              </a:rPr>
              <a:t>cheque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b="1" dirty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rgbClr val="C00000"/>
                </a:solidFill>
              </a:rPr>
              <a:t>ook and says that he ------ lose it 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4110335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b) </a:t>
            </a:r>
            <a:r>
              <a:rPr lang="en-US" b="1" dirty="0" err="1" smtClean="0">
                <a:solidFill>
                  <a:srgbClr val="C00000"/>
                </a:solidFill>
              </a:rPr>
              <a:t>Sagar</a:t>
            </a:r>
            <a:r>
              <a:rPr lang="en-US" b="1" dirty="0" smtClean="0">
                <a:solidFill>
                  <a:srgbClr val="C00000"/>
                </a:solidFill>
              </a:rPr>
              <a:t> wants to go to the computer fair with his friends</a:t>
            </a:r>
          </a:p>
          <a:p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en-US" b="1" dirty="0" smtClean="0">
                <a:solidFill>
                  <a:srgbClr val="C00000"/>
                </a:solidFill>
              </a:rPr>
              <a:t>nd  tells his father so. His father says,” Well ,you can go</a:t>
            </a:r>
          </a:p>
          <a:p>
            <a:r>
              <a:rPr lang="en-US" b="1" dirty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rgbClr val="C00000"/>
                </a:solidFill>
              </a:rPr>
              <a:t>ut you ------- be home by 9 o’clock.”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8138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794387" y="457200"/>
            <a:ext cx="3886200" cy="16764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Home </a:t>
            </a:r>
          </a:p>
          <a:p>
            <a:pPr algn="ctr"/>
            <a:r>
              <a:rPr lang="en-US" sz="4000" dirty="0" smtClean="0"/>
              <a:t>work</a:t>
            </a:r>
            <a:endParaRPr lang="en-US" sz="4000" dirty="0"/>
          </a:p>
        </p:txBody>
      </p:sp>
      <p:sp>
        <p:nvSpPr>
          <p:cNvPr id="5" name="Horizontal Scroll 4"/>
          <p:cNvSpPr/>
          <p:nvPr/>
        </p:nvSpPr>
        <p:spPr>
          <a:xfrm>
            <a:off x="1066800" y="2667000"/>
            <a:ext cx="7620000" cy="21336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Write ten sentences use must ,mustn’t/ need ,needn’t.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550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4500" y="1524000"/>
            <a:ext cx="5715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THANKS </a:t>
            </a:r>
          </a:p>
          <a:p>
            <a:pPr algn="ct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</a:t>
            </a:r>
          </a:p>
          <a:p>
            <a:pPr algn="r"/>
            <a:r>
              <a:rPr 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ALL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122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2819400" cy="49566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33600" y="131735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IDENTITY</a:t>
            </a:r>
            <a:endParaRPr lang="en-US" sz="8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2179191"/>
            <a:ext cx="5257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HASINA MOMOTAJ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ASSISTANT HEAD TEACHER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RAJA  GC HIGH SCHOOL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SYLHET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Email-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hasinalovely76@gmail.com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1990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4572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LESSON  INFORMATION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0574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English Grammar &amp;  Composition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Class  -  Ten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Unit  - 5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Lesson – 5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Present Students – 40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Time – 50 min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4530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09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Look at the pictures &amp; tell  what do you see in the pictures?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287" y="1440597"/>
            <a:ext cx="2362200" cy="1819275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81000" y="20574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We </a:t>
            </a:r>
            <a:r>
              <a:rPr lang="en-US" sz="3200" b="1" dirty="0" smtClean="0">
                <a:solidFill>
                  <a:srgbClr val="002060"/>
                </a:solidFill>
              </a:rPr>
              <a:t>must </a:t>
            </a:r>
            <a:r>
              <a:rPr lang="en-US" sz="3200" b="1" dirty="0" smtClean="0">
                <a:solidFill>
                  <a:srgbClr val="FF0000"/>
                </a:solidFill>
              </a:rPr>
              <a:t>obey our elders.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581400"/>
            <a:ext cx="2295525" cy="1990725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971800" y="4576762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We </a:t>
            </a:r>
            <a:r>
              <a:rPr lang="en-US" sz="3200" b="1" dirty="0" smtClean="0">
                <a:solidFill>
                  <a:srgbClr val="7030A0"/>
                </a:solidFill>
              </a:rPr>
              <a:t>need </a:t>
            </a:r>
            <a:r>
              <a:rPr lang="en-US" sz="3200" b="1" dirty="0" smtClean="0">
                <a:solidFill>
                  <a:srgbClr val="FF0000"/>
                </a:solidFill>
              </a:rPr>
              <a:t>go to school in time.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91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1143000" y="152400"/>
            <a:ext cx="6781800" cy="28956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Todays  Our Topic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On </a:t>
            </a:r>
          </a:p>
          <a:p>
            <a:pPr algn="ctr"/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7" name="Flowchart: Punched Tape 6"/>
          <p:cNvSpPr/>
          <p:nvPr/>
        </p:nvSpPr>
        <p:spPr>
          <a:xfrm>
            <a:off x="1143000" y="3200400"/>
            <a:ext cx="7086600" cy="31242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Must, Must not / 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Musn’t,Need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79961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rizontal Scroll 6"/>
          <p:cNvSpPr/>
          <p:nvPr/>
        </p:nvSpPr>
        <p:spPr>
          <a:xfrm>
            <a:off x="838200" y="304800"/>
            <a:ext cx="7086600" cy="1033272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Learning  Outcomes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265" y="1567934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At the end of the lesson students will be able to say -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590800"/>
            <a:ext cx="693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What is modals ?</a:t>
            </a:r>
          </a:p>
          <a:p>
            <a:pPr marL="285750" indent="-285750">
              <a:buFont typeface="Wingdings"/>
              <a:buChar char="Ø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Name of modals.</a:t>
            </a:r>
          </a:p>
          <a:p>
            <a:pPr marL="285750" indent="-285750">
              <a:buFont typeface="Wingdings"/>
              <a:buChar char="Ø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Use of must ,need , mustn’t.</a:t>
            </a:r>
          </a:p>
          <a:p>
            <a:pPr marL="285750" indent="-285750">
              <a:buFont typeface="Wingdings"/>
              <a:buChar char="Ø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Making sentences with modals.</a:t>
            </a:r>
          </a:p>
          <a:p>
            <a:pPr marL="285750" indent="-285750">
              <a:buFont typeface="Wingdings"/>
              <a:buChar char="Ø"/>
            </a:pP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8857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304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Read the following texts: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8311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a : He ate a dozen eggs at a time ! He must be crazy!</a:t>
            </a:r>
          </a:p>
          <a:p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  : You </a:t>
            </a:r>
            <a:r>
              <a:rPr lang="en-US" sz="2000" b="1" dirty="0" smtClean="0">
                <a:solidFill>
                  <a:srgbClr val="C00000"/>
                </a:solidFill>
              </a:rPr>
              <a:t>must</a:t>
            </a:r>
            <a:r>
              <a:rPr lang="en-US" sz="2000" b="1" dirty="0" smtClean="0">
                <a:solidFill>
                  <a:srgbClr val="7030A0"/>
                </a:solidFill>
              </a:rPr>
              <a:t> be joking ! I don’t believe you,</a:t>
            </a:r>
            <a:endParaRPr lang="en-US" sz="2000" b="1" dirty="0">
              <a:solidFill>
                <a:srgbClr val="7030A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119459"/>
            <a:ext cx="1905000" cy="1318942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28600" y="25908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b</a:t>
            </a:r>
            <a:r>
              <a:rPr lang="en-US" sz="2000" b="1" dirty="0" smtClean="0">
                <a:solidFill>
                  <a:srgbClr val="00B050"/>
                </a:solidFill>
              </a:rPr>
              <a:t>  :My mark – sheet shows that I’ve failed in English ! There </a:t>
            </a:r>
            <a:r>
              <a:rPr lang="en-US" sz="2000" b="1" dirty="0" smtClean="0">
                <a:solidFill>
                  <a:srgbClr val="C00000"/>
                </a:solidFill>
              </a:rPr>
              <a:t>must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    be some mistake . English has always been my </a:t>
            </a:r>
            <a:r>
              <a:rPr lang="en-US" sz="2000" b="1" dirty="0" err="1" smtClean="0">
                <a:solidFill>
                  <a:srgbClr val="00B050"/>
                </a:solidFill>
              </a:rPr>
              <a:t>storng</a:t>
            </a:r>
            <a:r>
              <a:rPr lang="en-US" sz="2000" b="1" dirty="0" smtClean="0">
                <a:solidFill>
                  <a:srgbClr val="00B050"/>
                </a:solidFill>
              </a:rPr>
              <a:t>  subject.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     It simply </a:t>
            </a:r>
            <a:r>
              <a:rPr lang="en-US" sz="2000" b="1" dirty="0" smtClean="0">
                <a:solidFill>
                  <a:srgbClr val="C00000"/>
                </a:solidFill>
              </a:rPr>
              <a:t>can’t</a:t>
            </a:r>
            <a:r>
              <a:rPr lang="en-US" sz="2000" b="1" dirty="0" smtClean="0">
                <a:solidFill>
                  <a:srgbClr val="00B050"/>
                </a:solidFill>
              </a:rPr>
              <a:t> be !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350" y="4080386"/>
            <a:ext cx="84772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c</a:t>
            </a:r>
            <a:r>
              <a:rPr lang="en-US" sz="2000" b="1" dirty="0" smtClean="0">
                <a:solidFill>
                  <a:srgbClr val="C00000"/>
                </a:solidFill>
              </a:rPr>
              <a:t> :The teacher says to her students , ”You 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must </a:t>
            </a:r>
            <a:r>
              <a:rPr lang="en-US" sz="2000" b="1" dirty="0" smtClean="0">
                <a:solidFill>
                  <a:srgbClr val="C00000"/>
                </a:solidFill>
              </a:rPr>
              <a:t>submit your essays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tomorrow  .I won’t accept any after that .And you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must not </a:t>
            </a:r>
            <a:r>
              <a:rPr lang="en-US" sz="2000" b="1" dirty="0" smtClean="0">
                <a:solidFill>
                  <a:srgbClr val="C00000"/>
                </a:solidFill>
              </a:rPr>
              <a:t>copy 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from any book or from anyone else’s writing.</a:t>
            </a:r>
          </a:p>
          <a:p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773" y="4953000"/>
            <a:ext cx="2857500" cy="16002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454848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33400"/>
            <a:ext cx="81755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</a:t>
            </a:r>
            <a:r>
              <a:rPr lang="en-US" sz="2000" dirty="0" smtClean="0"/>
              <a:t>   </a:t>
            </a:r>
            <a:r>
              <a:rPr lang="en-US" sz="2000" b="1" dirty="0" smtClean="0"/>
              <a:t>: When you go for an interview you need to make a good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impression as soon as you enter the room. You need to give   the impression of being polite and at the same  time  of being  confident and pleasant . Here are just a few things you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should remember.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sz="2000" b="1" dirty="0" smtClean="0"/>
              <a:t>You  mustn’t move about in your chair , you must and relax;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You needn’t wear new or fashionable </a:t>
            </a:r>
            <a:r>
              <a:rPr lang="en-US" sz="2000" b="1" dirty="0" err="1" smtClean="0"/>
              <a:t>clothes,but</a:t>
            </a:r>
            <a:r>
              <a:rPr lang="en-US" sz="2000" b="1" dirty="0" smtClean="0"/>
              <a:t> must wear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clean and neat clothes.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sz="2000" b="1" dirty="0" smtClean="0"/>
              <a:t>You need to speak loudly and </a:t>
            </a:r>
            <a:r>
              <a:rPr lang="en-US" sz="2000" b="1" dirty="0" err="1" smtClean="0"/>
              <a:t>clearly,but</a:t>
            </a:r>
            <a:r>
              <a:rPr lang="en-US" sz="2000" b="1" dirty="0" smtClean="0"/>
              <a:t> mustn’t </a:t>
            </a:r>
            <a:r>
              <a:rPr lang="en-US" sz="2000" b="1" dirty="0" err="1" smtClean="0"/>
              <a:t>interupt</a:t>
            </a:r>
            <a:endParaRPr lang="en-US" sz="2000" b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when they are speaking.</a:t>
            </a:r>
            <a:endParaRPr lang="en-US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703499"/>
            <a:ext cx="4800600" cy="2849701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9397479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6172200" y="219702"/>
            <a:ext cx="1600200" cy="999498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Use</a:t>
            </a: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" y="1447800"/>
            <a:ext cx="80772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use must and can’t to assert something that we infer or conclude </a:t>
            </a:r>
          </a:p>
          <a:p>
            <a:r>
              <a:rPr lang="en-US" dirty="0"/>
              <a:t>t</a:t>
            </a:r>
            <a:r>
              <a:rPr lang="en-US" dirty="0" smtClean="0"/>
              <a:t>o be the most logical possibility of a situation or an event . For example,</a:t>
            </a:r>
          </a:p>
          <a:p>
            <a:endParaRPr lang="en-US" dirty="0" smtClean="0"/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He must be crazy to eat a dozen eggs at a time 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   Or, as the examinee is confident that he just cannot fail in English since it </a:t>
            </a:r>
          </a:p>
          <a:p>
            <a:r>
              <a:rPr lang="en-US" dirty="0"/>
              <a:t> </a:t>
            </a:r>
            <a:r>
              <a:rPr lang="en-US" dirty="0" smtClean="0"/>
              <a:t>    is his strong subject, he uses ‘can’t’ to express the most logical possibility </a:t>
            </a:r>
          </a:p>
          <a:p>
            <a:r>
              <a:rPr lang="en-US" dirty="0"/>
              <a:t> </a:t>
            </a:r>
            <a:r>
              <a:rPr lang="en-US" dirty="0" smtClean="0"/>
              <a:t>    of the situation: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sz="2400" dirty="0" smtClean="0">
                <a:solidFill>
                  <a:srgbClr val="FF0000"/>
                </a:solidFill>
              </a:rPr>
              <a:t>It simply can’t be.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There must be some mistake in the mark-sheet.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104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155</TotalTime>
  <Words>694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15</cp:revision>
  <dcterms:created xsi:type="dcterms:W3CDTF">2020-12-25T11:57:00Z</dcterms:created>
  <dcterms:modified xsi:type="dcterms:W3CDTF">2020-12-25T14:32:44Z</dcterms:modified>
</cp:coreProperties>
</file>