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0905-0089-4624-9781-8A5B39233B08}" type="datetimeFigureOut">
              <a:rPr lang="en-SG" smtClean="0"/>
              <a:t>25/12/2020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5406-91B1-4768-94AD-47B10798F6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762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0905-0089-4624-9781-8A5B39233B08}" type="datetimeFigureOut">
              <a:rPr lang="en-SG" smtClean="0"/>
              <a:t>25/12/2020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5406-91B1-4768-94AD-47B10798F6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24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0905-0089-4624-9781-8A5B39233B08}" type="datetimeFigureOut">
              <a:rPr lang="en-SG" smtClean="0"/>
              <a:t>25/12/2020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5406-91B1-4768-94AD-47B10798F6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563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0905-0089-4624-9781-8A5B39233B08}" type="datetimeFigureOut">
              <a:rPr lang="en-SG" smtClean="0"/>
              <a:t>25/12/2020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5406-91B1-4768-94AD-47B10798F6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512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0905-0089-4624-9781-8A5B39233B08}" type="datetimeFigureOut">
              <a:rPr lang="en-SG" smtClean="0"/>
              <a:t>25/12/2020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5406-91B1-4768-94AD-47B10798F6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743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0905-0089-4624-9781-8A5B39233B08}" type="datetimeFigureOut">
              <a:rPr lang="en-SG" smtClean="0"/>
              <a:t>25/12/2020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5406-91B1-4768-94AD-47B10798F6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104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0905-0089-4624-9781-8A5B39233B08}" type="datetimeFigureOut">
              <a:rPr lang="en-SG" smtClean="0"/>
              <a:t>25/12/2020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5406-91B1-4768-94AD-47B10798F6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347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0905-0089-4624-9781-8A5B39233B08}" type="datetimeFigureOut">
              <a:rPr lang="en-SG" smtClean="0"/>
              <a:t>25/12/2020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5406-91B1-4768-94AD-47B10798F6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137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0905-0089-4624-9781-8A5B39233B08}" type="datetimeFigureOut">
              <a:rPr lang="en-SG" smtClean="0"/>
              <a:t>25/12/2020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5406-91B1-4768-94AD-47B10798F6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536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0905-0089-4624-9781-8A5B39233B08}" type="datetimeFigureOut">
              <a:rPr lang="en-SG" smtClean="0"/>
              <a:t>25/12/2020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5406-91B1-4768-94AD-47B10798F6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643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0905-0089-4624-9781-8A5B39233B08}" type="datetimeFigureOut">
              <a:rPr lang="en-SG" smtClean="0"/>
              <a:t>25/12/2020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5406-91B1-4768-94AD-47B10798F6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213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0905-0089-4624-9781-8A5B39233B08}" type="datetimeFigureOut">
              <a:rPr lang="en-SG" smtClean="0"/>
              <a:t>25/12/2020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75406-91B1-4768-94AD-47B10798F6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672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gif"/><Relationship Id="rId3" Type="http://schemas.openxmlformats.org/officeDocument/2006/relationships/image" Target="../media/image13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472" y="2662518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412992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829056" y="841248"/>
            <a:ext cx="10546080" cy="5035296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475232" y="1487424"/>
            <a:ext cx="9302496" cy="3730752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950720" y="1975104"/>
            <a:ext cx="8412480" cy="284073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316480" y="2298192"/>
            <a:ext cx="7680960" cy="2194560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3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B\Downloads\ecotoxicit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040" y="838201"/>
            <a:ext cx="8382000" cy="5126356"/>
          </a:xfrm>
          <a:prstGeom prst="rect">
            <a:avLst/>
          </a:prstGeom>
          <a:noFill/>
        </p:spPr>
      </p:pic>
      <p:pic>
        <p:nvPicPr>
          <p:cNvPr id="3" name="Picture 2" descr="C:\Users\Doel-1612i3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440" y="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834640" y="762001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2263140" y="1333501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005840" y="1752601"/>
            <a:ext cx="2133600" cy="609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58440" y="838201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34640" y="685801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501140" y="2019301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377440" y="1295401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72840" y="76201"/>
            <a:ext cx="4038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জলজ বাস্তুতন্ত্রের প্রকারভেদ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7440" y="1000781"/>
            <a:ext cx="23622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১) পুকুরের বাস্তুতন্ত্র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68240" y="990601"/>
            <a:ext cx="2286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 নদীর বাস্তুতন্ত্র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9040" y="990601"/>
            <a:ext cx="193835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 সমুদ্রের বাস্তুতন্ত্র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15840" y="6096001"/>
            <a:ext cx="218040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পুকুরের বাস্তুতন্ত্র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90799" y="5082869"/>
            <a:ext cx="642855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পুকুরের এই পরিবেশকে কেন  বাস্তুতন্ত্র বলা হয়?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-85344" y="0"/>
            <a:ext cx="12192000" cy="7144512"/>
          </a:xfrm>
          <a:prstGeom prst="frame">
            <a:avLst>
              <a:gd name="adj1" fmla="val 157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েে</a:t>
            </a:r>
            <a:endParaRPr lang="en-S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2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Doel-1612i3\Downloads\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7"/>
          <a:stretch/>
        </p:blipFill>
        <p:spPr bwMode="auto">
          <a:xfrm>
            <a:off x="1179576" y="228600"/>
            <a:ext cx="4419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el-1612i3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76" y="0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76" y="1600200"/>
            <a:ext cx="685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76" y="1447800"/>
            <a:ext cx="6858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776" y="2819400"/>
            <a:ext cx="6858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oel-1612i3\Downloads\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76" y="2438400"/>
            <a:ext cx="609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551176" y="762000"/>
            <a:ext cx="2209800" cy="2133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79078" y="1900698"/>
            <a:ext cx="2124996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246376" y="1066800"/>
            <a:ext cx="2133600" cy="1676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51176" y="685800"/>
            <a:ext cx="3200400" cy="2286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217676" y="20193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2017776" y="1371600"/>
            <a:ext cx="2057400" cy="1143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65976" y="152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C:\Documents and Settings\User\My Documents\Downloads\sundarban.jpg"/>
          <p:cNvPicPr>
            <a:picLocks noChangeAspect="1" noChangeArrowheads="1"/>
          </p:cNvPicPr>
          <p:nvPr/>
        </p:nvPicPr>
        <p:blipFill>
          <a:blip r:embed="rId5"/>
          <a:srcRect t="66667" r="9091" b="5555"/>
          <a:stretch>
            <a:fillRect/>
          </a:stretch>
        </p:blipFill>
        <p:spPr bwMode="auto">
          <a:xfrm>
            <a:off x="1179576" y="2743200"/>
            <a:ext cx="9144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loud 15"/>
          <p:cNvSpPr/>
          <p:nvPr/>
        </p:nvSpPr>
        <p:spPr>
          <a:xfrm>
            <a:off x="7656576" y="152400"/>
            <a:ext cx="2133600" cy="762000"/>
          </a:xfrm>
          <a:prstGeom prst="cloud">
            <a:avLst/>
          </a:prstGeom>
          <a:solidFill>
            <a:srgbClr val="D2DFEE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2" descr="F:\animated\frogs2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88741" flipH="1">
            <a:off x="4658441" y="2113718"/>
            <a:ext cx="1600200" cy="1066800"/>
          </a:xfrm>
          <a:prstGeom prst="rect">
            <a:avLst/>
          </a:prstGeom>
          <a:noFill/>
        </p:spPr>
      </p:pic>
      <p:pic>
        <p:nvPicPr>
          <p:cNvPr id="18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7"/>
          <a:srcRect l="30971" t="40966" r="33338" b="7333"/>
          <a:stretch>
            <a:fillRect/>
          </a:stretch>
        </p:blipFill>
        <p:spPr bwMode="auto">
          <a:xfrm>
            <a:off x="7885176" y="33528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8" cstate="print"/>
          <a:srcRect l="20000" t="18750" r="8750" b="21250"/>
          <a:stretch>
            <a:fillRect/>
          </a:stretch>
        </p:blipFill>
        <p:spPr bwMode="auto">
          <a:xfrm>
            <a:off x="5675376" y="2743200"/>
            <a:ext cx="1828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C:\Documents and Settings\User\My Documents\Downloads\Duck_catches_fish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6742176" y="1752600"/>
            <a:ext cx="1371600" cy="1447800"/>
          </a:xfrm>
          <a:prstGeom prst="rect">
            <a:avLst/>
          </a:prstGeom>
          <a:noFill/>
        </p:spPr>
      </p:pic>
      <p:pic>
        <p:nvPicPr>
          <p:cNvPr id="21" name="Picture 1" descr="C:\Users\PB\Downloads\AnimatedDuck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2978" y="3522520"/>
            <a:ext cx="1295398" cy="135428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977406" y="6110615"/>
            <a:ext cx="563167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পুকুর জলজ বাস্তুতন্ত্রের একটি স্বয়ংসম্পূর্ণ একক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PB\Downloads\Corbis-42-2359565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376" y="4267200"/>
            <a:ext cx="2362199" cy="1545328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" descr="C:\Users\PB\Downloads\asd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18576" y="4293704"/>
            <a:ext cx="1905000" cy="157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Oval Callout 24"/>
          <p:cNvSpPr/>
          <p:nvPr/>
        </p:nvSpPr>
        <p:spPr>
          <a:xfrm>
            <a:off x="6284976" y="4495800"/>
            <a:ext cx="1676400" cy="838200"/>
          </a:xfrm>
          <a:prstGeom prst="wedgeEllipseCallout">
            <a:avLst>
              <a:gd name="adj1" fmla="val 91482"/>
              <a:gd name="adj2" fmla="val 4772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1307627">
            <a:off x="3926441" y="3497467"/>
            <a:ext cx="1169745" cy="136093"/>
          </a:xfrm>
          <a:prstGeom prst="rect">
            <a:avLst/>
          </a:prstGeom>
          <a:noFill/>
        </p:spPr>
      </p:pic>
      <p:pic>
        <p:nvPicPr>
          <p:cNvPr id="28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1307627">
            <a:off x="4078842" y="3878466"/>
            <a:ext cx="1169745" cy="136093"/>
          </a:xfrm>
          <a:prstGeom prst="rect">
            <a:avLst/>
          </a:prstGeom>
          <a:noFill/>
        </p:spPr>
      </p:pic>
      <p:pic>
        <p:nvPicPr>
          <p:cNvPr id="29" name="Picture 3" descr="G:\animatedsnake-3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941354">
            <a:off x="6700612" y="3651614"/>
            <a:ext cx="1666875" cy="485825"/>
          </a:xfrm>
          <a:prstGeom prst="rect">
            <a:avLst/>
          </a:prstGeom>
          <a:noFill/>
        </p:spPr>
      </p:pic>
      <p:pic>
        <p:nvPicPr>
          <p:cNvPr id="30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5" cstate="print"/>
          <a:srcRect l="20000" t="18750" r="8750" b="21250"/>
          <a:stretch>
            <a:fillRect/>
          </a:stretch>
        </p:blipFill>
        <p:spPr bwMode="auto">
          <a:xfrm>
            <a:off x="4837176" y="4760836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Frame 30"/>
          <p:cNvSpPr/>
          <p:nvPr/>
        </p:nvSpPr>
        <p:spPr>
          <a:xfrm>
            <a:off x="0" y="0"/>
            <a:ext cx="12192000" cy="7168896"/>
          </a:xfrm>
          <a:prstGeom prst="frame">
            <a:avLst>
              <a:gd name="adj1" fmla="val 178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C -0.00208 0.00926 -0.0052 0.01783 -0.00624 0.02709 C -0.01076 0.06574 -0.00487 0.05764 -0.01857 0.08449 C -0.02239 0.1051 -0.02847 0.11806 -0.03507 0.13681 C -0.04202 0.15648 -0.04635 0.175 -0.05347 0.19398 C -0.05625 0.20996 -0.05886 0.22338 -0.0677 0.23519 C -0.07152 0.25556 -0.07726 0.26806 -0.08403 0.28681 C -0.09028 0.30394 -0.09357 0.31945 -0.10452 0.33033 C -0.1073 0.34329 -0.10799 0.36181 -0.1125 0.37408 C -0.11719 0.38635 -0.12032 0.39653 -0.12292 0.40973 C -0.12362 0.42894 -0.125 0.44815 -0.125 0.46713 C -0.125 0.48889 -0.1198 0.46227 -0.125 0.4838 C -0.12275 0.51297 -0.12605 0.51922 -0.12084 0.50579 " pathEditMode="relative" rAng="0" ptsTypes="ffffffffffff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5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C 0.01407 -0.00625 0.00486 0.00023 0.01042 -0.03912 C 0.01476 -0.06991 0.02136 -0.10023 0.03108 -0.1287 C 0.0349 -0.13981 0.03646 -0.15069 0.0415 -0.16088 C 0.04306 -0.17176 0.04271 -0.18773 0.04653 -0.19768 C 0.04757 -0.20069 0.05035 -0.20185 0.05174 -0.20463 C 0.05469 -0.20995 0.0566 -0.21967 0.05868 -0.22523 C 0.06302 -0.2368 0.06736 -0.24838 0.0724 -0.25972 C 0.07691 -0.28356 0.08559 -0.30671 0.09653 -0.32639 C 0.10052 -0.34213 0.10868 -0.35625 0.11736 -0.36782 C 0.12084 -0.38333 0.11598 -0.36574 0.12414 -0.38171 C 0.12986 -0.39282 0.12101 -0.38426 0.12934 -0.39537 C 0.13438 -0.40208 0.14098 -0.40602 0.14653 -0.41157 C 0.14914 -0.41412 0.15105 -0.41782 0.15348 -0.4206 C 0.17084 -0.44051 0.14914 -0.41366 0.16893 -0.43449 C 0.17153 -0.43727 0.17327 -0.4412 0.17587 -0.44375 C 0.18021 -0.44815 0.18507 -0.45139 0.18976 -0.45509 C 0.20157 -0.46481 0.19167 -0.46088 0.20695 -0.47129 C 0.21407 -0.47616 0.22153 -0.48194 0.22934 -0.48518 C 0.23473 -0.4875 0.23976 -0.48819 0.2448 -0.4919 " pathEditMode="relative" ptsTypes="fffffffffffffffffffA">
                                      <p:cBhvr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B\Downloads\5814250939_8b53a06a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685" y="2895600"/>
            <a:ext cx="5442859" cy="3810001"/>
          </a:xfrm>
          <a:prstGeom prst="rect">
            <a:avLst/>
          </a:prstGeom>
          <a:noFill/>
        </p:spPr>
      </p:pic>
      <p:pic>
        <p:nvPicPr>
          <p:cNvPr id="3" name="Picture 2" descr="C:\Users\PB\Downloads\Corbis-42-235956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944" y="304800"/>
            <a:ext cx="5008632" cy="3657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142744" y="0"/>
            <a:ext cx="7239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ক্ষুদ্র ভাসমান উদ্ভিদ (ফাইটোপ্লাঙ্কটন), প্রাণী (জু-প্লাঙ্কটন) </a:t>
            </a:r>
            <a:endParaRPr lang="en-US" sz="32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B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3208" y="990600"/>
            <a:ext cx="8382000" cy="4800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35808" y="152400"/>
            <a:ext cx="5715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দলগত কাজঃ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সময়-৮মিনিট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Doel-1612i3\Downloads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08" y="1524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02408" y="9144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1930908" y="14859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54508" y="2400300"/>
            <a:ext cx="31242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26208" y="9906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02408" y="8382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169702" y="2094706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045208" y="14478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83208" y="5861303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 হতে অজীব ও জীব উপাদান গুলোর একটি তালিকা তৈরী কর  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4432" y="1941576"/>
            <a:ext cx="496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কোনটি প্রথম স্তরের খাদক</a:t>
            </a:r>
            <a:r>
              <a:rPr lang="bn-BD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4432" y="2551176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ফাইটোপ্লাঙ্কটন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3432" y="2551176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শামুক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9672" y="316077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বাঘ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0072" y="308457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বক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9032" y="1103376"/>
            <a:ext cx="2667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মূল্যায়ন</a:t>
            </a:r>
            <a:endParaRPr lang="en-US" sz="3600" baseline="-25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8444" y="4241349"/>
            <a:ext cx="713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ম্যানগ্রোভ অঞ্চলে কি কি উদ্ভিদ ও প্রাণী রয়েছে?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7272" y="4861475"/>
            <a:ext cx="7131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জলজ বাস্তুতন্ত্র কি কি ?</a:t>
            </a: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27432" y="0"/>
            <a:ext cx="12192000" cy="72517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927100" y="914400"/>
            <a:ext cx="10350500" cy="5422900"/>
          </a:xfrm>
          <a:prstGeom prst="frame">
            <a:avLst>
              <a:gd name="adj1" fmla="val 313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54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4084" y="164703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471" y="5938599"/>
            <a:ext cx="7543800" cy="919401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সুন্দরবনের বনভূমি অন্যান্য অঞ্চলের বনভূমি থেকে আলাদা বৈশিষ্ট্যের বাস্তুতন্ত্র- ব্যাখ্যা কর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PB\Downloads\1377971015-sundarbans-the-largest-littoral-mangrove-forest-in-the-world_2545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471" y="1257300"/>
            <a:ext cx="7126774" cy="4463733"/>
          </a:xfrm>
          <a:prstGeom prst="rect">
            <a:avLst/>
          </a:prstGeom>
          <a:noFill/>
        </p:spPr>
      </p:pic>
      <p:sp>
        <p:nvSpPr>
          <p:cNvPr id="5" name="Frame 4"/>
          <p:cNvSpPr/>
          <p:nvPr/>
        </p:nvSpPr>
        <p:spPr>
          <a:xfrm>
            <a:off x="2006600" y="0"/>
            <a:ext cx="8001000" cy="6858000"/>
          </a:xfrm>
          <a:prstGeom prst="frame">
            <a:avLst>
              <a:gd name="adj1" fmla="val 159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32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6395" y="677007"/>
            <a:ext cx="2763549" cy="851297"/>
          </a:xfrm>
          <a:prstGeom prst="round2Diag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7072" y="1962912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ফাইটোপ্লাঙ্কটন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জু-প্লাঙ্কটন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ম্যানগ্রোভ 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গোলপাতা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বিয়োজক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ব্যাকটেরিয়া</a:t>
            </a:r>
          </a:p>
          <a:p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সর্বভুক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490472" y="63500"/>
            <a:ext cx="6934200" cy="6607381"/>
          </a:xfrm>
          <a:prstGeom prst="frame">
            <a:avLst>
              <a:gd name="adj1" fmla="val 887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146300" y="765907"/>
            <a:ext cx="5626100" cy="5266593"/>
          </a:xfrm>
          <a:prstGeom prst="frame">
            <a:avLst>
              <a:gd name="adj1" fmla="val 159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83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B\Downloads\Ar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2984" y="370866"/>
            <a:ext cx="4267200" cy="593338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737104" y="2447544"/>
            <a:ext cx="2362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675120"/>
          </a:xfrm>
          <a:prstGeom prst="frame">
            <a:avLst>
              <a:gd name="adj1" fmla="val 574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26720" y="370866"/>
            <a:ext cx="11387328" cy="5933387"/>
          </a:xfrm>
          <a:prstGeom prst="frame">
            <a:avLst>
              <a:gd name="adj1" fmla="val 24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8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744" y="5958225"/>
            <a:ext cx="8991600" cy="381000"/>
          </a:xfrm>
          <a:prstGeom prst="rect">
            <a:avLst/>
          </a:prstGeom>
          <a:noFill/>
        </p:spPr>
      </p:pic>
      <p:sp>
        <p:nvSpPr>
          <p:cNvPr id="3" name="Wave 2"/>
          <p:cNvSpPr/>
          <p:nvPr/>
        </p:nvSpPr>
        <p:spPr>
          <a:xfrm rot="5400000">
            <a:off x="37719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15100" y="2399575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2732405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মিঃমিজানুর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36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en-US" sz="36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পাটেশ্বরী বরকতিয়া </a:t>
            </a:r>
            <a:r>
              <a:rPr lang="bn-I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বিউচ্চদ্যালয়</a:t>
            </a:r>
            <a:r>
              <a:rPr lang="bn-IN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bn-IN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০১৭১৯২৪৭৪১৭</a:t>
            </a:r>
            <a:endParaRPr lang="en-US" sz="36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 flipH="1">
            <a:off x="4648200" y="567219"/>
            <a:ext cx="2590800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77567" y="598805"/>
            <a:ext cx="1999489" cy="21336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0"/>
            <a:ext cx="12192000" cy="6973824"/>
          </a:xfrm>
          <a:prstGeom prst="frame">
            <a:avLst>
              <a:gd name="adj1" fmla="val 7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8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B\Downloads\aaaaa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579720" y="966216"/>
            <a:ext cx="8304944" cy="4927600"/>
          </a:xfrm>
          <a:prstGeom prst="rect">
            <a:avLst/>
          </a:prstGeom>
          <a:noFill/>
        </p:spPr>
      </p:pic>
      <p:pic>
        <p:nvPicPr>
          <p:cNvPr id="3" name="Picture 2" descr="C:\Users\PB\Downloads\aaaaa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445608" y="966216"/>
            <a:ext cx="8304944" cy="492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1552" y="214396"/>
            <a:ext cx="6172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ছবিতে কোন জাতীয় পরিবেশ লক্ষ্য করছ?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3152" y="6005596"/>
            <a:ext cx="2819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জলজ পরিবেশ  </a:t>
            </a:r>
            <a:endParaRPr lang="en-US" sz="2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85344" y="0"/>
            <a:ext cx="12021312" cy="6742176"/>
          </a:xfrm>
          <a:prstGeom prst="frame">
            <a:avLst>
              <a:gd name="adj1" fmla="val 298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2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B\Downloads\4760_64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7696" y="914400"/>
            <a:ext cx="8567351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25296" y="238780"/>
            <a:ext cx="89154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ছবিটি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 পরিবেশ থেকে নেয়া? তাহলে এখানে কী ধরনের বাস্তুতন্ত্র রয়েছে?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5496" y="1143000"/>
            <a:ext cx="5638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মরুভূমির অঞ্চল থেকে , এটি  মরুভূমির বাস্তুতন্ত্র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4896" y="1752600"/>
            <a:ext cx="791915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তাহলে দেখা যাচ্ছে যে, প্রাকৃতিক পরিবেশে বিভিন্ন ধরণের বাস্তুতন্ত্র রয়েছে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7083552"/>
          </a:xfrm>
          <a:prstGeom prst="frame">
            <a:avLst>
              <a:gd name="adj1" fmla="val 2689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B\Downloads\Deer in Sundarban.jpg"/>
          <p:cNvPicPr>
            <a:picLocks noChangeAspect="1" noChangeArrowheads="1"/>
          </p:cNvPicPr>
          <p:nvPr/>
        </p:nvPicPr>
        <p:blipFill>
          <a:blip r:embed="rId2">
            <a:lum bright="20000" contrast="-40000"/>
          </a:blip>
          <a:srcRect/>
          <a:stretch>
            <a:fillRect/>
          </a:stretch>
        </p:blipFill>
        <p:spPr bwMode="auto">
          <a:xfrm>
            <a:off x="1371600" y="307848"/>
            <a:ext cx="8801100" cy="6096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257800" y="2441448"/>
            <a:ext cx="339708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 প্রকারভেদ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999744" y="0"/>
            <a:ext cx="9546336" cy="6858000"/>
          </a:xfrm>
          <a:prstGeom prst="frame">
            <a:avLst>
              <a:gd name="adj1" fmla="val 343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2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960" y="1804416"/>
            <a:ext cx="8153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pPr marL="514350" indent="-514350">
              <a:buFontTx/>
              <a:buAutoNum type="arabicPeriod"/>
            </a:pP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পরিবেশের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বলতে পারবে  । </a:t>
            </a: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স্থলজ বনভূমি অঞ্চলকে ভাগ করে বাস্তুতন্ত্রের বৈশিষ্ট্য উল্লেখ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করতে পারবে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জলজ বাস্তুতন্ত্রের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কার্যকরী উপাদান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সমু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 উল্লেখ করে একটি পুকুরের বাস্তুসংস্থান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 ।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7680" y="679704"/>
            <a:ext cx="2133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289536" cy="7107936"/>
          </a:xfrm>
          <a:prstGeom prst="frame">
            <a:avLst>
              <a:gd name="adj1" fmla="val 769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8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B\Downloads\rutgers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1544" y="1819656"/>
            <a:ext cx="4165600" cy="35814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3" descr="C:\Users\PB\Downloads\h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4047" y="1743456"/>
            <a:ext cx="5113097" cy="3810000"/>
          </a:xfrm>
          <a:prstGeom prst="rect">
            <a:avLst/>
          </a:prstGeom>
          <a:noFill/>
        </p:spPr>
      </p:pic>
      <p:pic>
        <p:nvPicPr>
          <p:cNvPr id="4" name="Picture 2" descr="C:\Users\PB\Downloads\4760_644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5937" y="1819656"/>
            <a:ext cx="4784007" cy="38862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717655" y="676656"/>
            <a:ext cx="27590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বাস্তুতন্ত্রের প্রকারভেদ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8544" y="1819656"/>
            <a:ext cx="20072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১) স্থলজ বাস্তুতন্ত্র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15397" y="1743456"/>
            <a:ext cx="204254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 জলজ বাস্তুতন্ত্র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76744" y="5639836"/>
            <a:ext cx="2133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পুকুরের বাস্তুতন্ত্র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4744" y="5792236"/>
            <a:ext cx="203453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মরুভূমির বাস্তুতন্ত্র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7266432"/>
          </a:xfrm>
          <a:prstGeom prst="frame">
            <a:avLst>
              <a:gd name="adj1" fmla="val 528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86128" y="571430"/>
            <a:ext cx="4648200" cy="6096000"/>
            <a:chOff x="609600" y="990600"/>
            <a:chExt cx="3780646" cy="5291138"/>
          </a:xfrm>
        </p:grpSpPr>
        <p:pic>
          <p:nvPicPr>
            <p:cNvPr id="3" name="Picture 3" descr="C:\Users\PB\Downloads\Chittagong_Hill_Tracts - Copy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990600"/>
              <a:ext cx="3780646" cy="5291138"/>
            </a:xfrm>
            <a:prstGeom prst="rect">
              <a:avLst/>
            </a:prstGeom>
            <a:noFill/>
          </p:spPr>
        </p:pic>
        <p:pic>
          <p:nvPicPr>
            <p:cNvPr id="4" name="Picture 2" descr="C:\Users\PB\Downloads\Chittagong_Hill_Tract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1905000" y="5334000"/>
              <a:ext cx="1793156" cy="738188"/>
            </a:xfrm>
            <a:prstGeom prst="rect">
              <a:avLst/>
            </a:prstGeom>
            <a:noFill/>
          </p:spPr>
        </p:pic>
      </p:grpSp>
      <p:sp>
        <p:nvSpPr>
          <p:cNvPr id="5" name="Rectangle 4"/>
          <p:cNvSpPr/>
          <p:nvPr/>
        </p:nvSpPr>
        <p:spPr>
          <a:xfrm>
            <a:off x="6586728" y="2781230"/>
            <a:ext cx="3810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১) সিলেট ও পার্বত্য চট্টগ্রামের বনাঞ্চল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0931" y="0"/>
            <a:ext cx="5181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 বনভূমি অঞ্চলের প্রকারভেদ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2928" y="5367565"/>
            <a:ext cx="186301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 সুন্দরবন অঞ্চল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06656" cy="6667430"/>
          </a:xfrm>
          <a:prstGeom prst="frame">
            <a:avLst>
              <a:gd name="adj1" fmla="val 61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B\Downloads\sundarban_mangr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423" y="857887"/>
            <a:ext cx="8827153" cy="5181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82696" y="149036"/>
            <a:ext cx="5257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সুন্দরবন অঞ্চলের বৈশিষ্ট্য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কেমন?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4" name="Picture 5" descr="C:\Users\PB\Downloads\2528bangladeshandwestbengal-india252925e225802593sundarbans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71" y="857887"/>
            <a:ext cx="7696200" cy="49720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76121" y="5883601"/>
            <a:ext cx="8439755" cy="830997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মাটি লবণাক্ত, বেশ কর্দমাক্ত, ফলে সহজে বাতাস চলাচল করতে পারে না। তাই অসংখ্য ছিদ্রযুক্ত মূল মাটির উপরে উঠে আসে। 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621792" y="0"/>
            <a:ext cx="10924032" cy="6766560"/>
          </a:xfrm>
          <a:prstGeom prst="frame">
            <a:avLst>
              <a:gd name="adj1" fmla="val 186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2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289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MIM ONLINE SENTER</cp:lastModifiedBy>
  <cp:revision>17</cp:revision>
  <dcterms:created xsi:type="dcterms:W3CDTF">2020-12-24T16:36:46Z</dcterms:created>
  <dcterms:modified xsi:type="dcterms:W3CDTF">2020-12-26T05:32:27Z</dcterms:modified>
</cp:coreProperties>
</file>