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8" r:id="rId9"/>
    <p:sldId id="263" r:id="rId10"/>
    <p:sldId id="264" r:id="rId11"/>
    <p:sldId id="266" r:id="rId12"/>
    <p:sldId id="267" r:id="rId13"/>
    <p:sldId id="265" r:id="rId14"/>
    <p:sldId id="270" r:id="rId15"/>
    <p:sldId id="271" r:id="rId16"/>
    <p:sldId id="272" r:id="rId17"/>
    <p:sldId id="269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6D50-5D90-3244-BF96-B170AE37C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E796D-87B0-FF4A-9D28-68990C34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C76C9-5959-9548-B96D-4423756F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15FA7-6158-554D-9E2C-3CB6ED70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EFDC6-C396-744D-B259-49345BAC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7E31-0FEE-D045-B9AD-A265AFFB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A47DE-900A-1847-A64E-916AF6BFB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65D05-1530-B14F-9A86-00D6036B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06A2F-62F2-4946-8D46-A6A5FA46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359F-DDAD-BA47-827E-A3D49BA3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2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D3F33A-48D4-E94D-9ACE-472DA0564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250C7-1EA9-7844-8F7F-8E85C4861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99C37-B488-6549-B3F0-A31F760A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CF83-BC9D-C147-BAE1-02A4D4F0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82C80-14B8-CE45-A080-7015CDF3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602D-EDDF-8646-9C4B-905B9B1A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B3405-62FB-864E-A1EE-2FCE692DB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D289F-7092-254B-87E3-A93B1144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8E78F-D804-F94C-80E1-AF4E214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73CD6-B705-E043-BA9F-6C4191AE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3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4FF3-24E2-C149-98BF-0BD9AEE6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316F3-29F8-9B42-B06F-2A01CD375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78E8-82D2-8244-9388-B8E47EF0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6696-8CD9-FC44-B0FD-C917A1A9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10BFF-9EFB-E04D-8B8A-DB5D072D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7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FE08-C7FF-C24D-804F-970E6C92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9F7E-6698-4040-BEEA-952B81E9E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70836-8F41-0E43-9AE4-F76C790DA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B702B-3B8D-F54F-AD37-F7AD4127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76605-5E12-B04B-BAE6-073A9115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268AA-EB30-294B-9617-465BF5D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76A2-AE2B-0447-AAA0-75CC184C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AD4D1-0E3F-7E45-B78C-FD65FB59B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BE251-D0B4-8548-85DE-594F2D687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F78BE-40A4-D347-A5D2-C372732D8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DB3A5-97BC-BA47-8929-F17FB837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4B05C-C8FB-5841-A625-3414F248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1FC1E-9847-174D-9E7F-34527CBB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3666E-298E-A348-B290-E3012468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04EC-14E2-B048-84D2-E580C53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F40A7-D5A0-D947-969E-24B11FF0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18F8E-F139-3B4C-8774-FB7E5C52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BE464-07EA-C145-BA1A-ED933134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70228-B163-E74B-9BE2-18189745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11D0C-22A6-8047-B33D-AF17CDF6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788BC-D3C3-AD4A-8A71-89EDF31E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4901-AEDA-094B-807E-A446DBAB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B4E65-E560-5C46-8A23-F4C9B778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980AD-AB02-9147-87A6-19E2DC380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7F232-374B-764B-B6F6-CB9E2B77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9FB3B-B429-164D-91D2-756FD17F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978BC-2EA8-1D48-BB8C-BF721B5F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E821-4143-154F-95C8-2D78BDBB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E24CC-2BB1-574D-990E-08620EC6E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9D2BE-CDB3-FA4A-A269-B417A572D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B4437-E855-E449-8605-DA36BAAD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DEEC5-2332-3A4E-AEC0-4A6DF462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197A4-869E-DF41-89DA-78E49885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4F462-E3F3-3E45-B2AB-D6213F8E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D1AA2-00FB-5140-ACCB-E260236F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F420C-59BD-ED41-AD4A-0E379B0A4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08C0-F0D0-6840-9206-5DBAD756C529}" type="datetimeFigureOut">
              <a:rPr lang="en-US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AE4FE-62DF-2247-A706-566A93B52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219EB-565B-A447-A71D-D41BDB02C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6FE7-B0D1-5545-80BC-99AB837BDD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7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695E-72B0-424C-9DC5-099B92E5B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/>
              <a:t>স্বাগত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3AEF6-8551-AC40-AAE2-3C4BF0AF8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-107355"/>
            <a:ext cx="9144000" cy="269121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33DF71-18C9-AA4C-B19C-28B499BD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66" y="2851548"/>
            <a:ext cx="5715000" cy="3810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2DE21AA-9B8A-364D-A3B3-89F6421B0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78" y="2851548"/>
            <a:ext cx="359806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8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F848-5374-EE46-8136-8D6E980E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9" y="875109"/>
            <a:ext cx="6737152" cy="230385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B050"/>
                </a:solidFill>
              </a:rPr>
              <a:t>সমাজকর্ম  তিনটি মিশনকে সামনে রেখে পরিচালিত হয়</a:t>
            </a:r>
            <a:r>
              <a:rPr lang="en-US"/>
              <a:t>।  </a:t>
            </a:r>
            <a:br>
              <a:rPr lang="en-US"/>
            </a:br>
            <a:r>
              <a:rPr lang="en-US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199D9-D09D-5141-9CD8-74CE67F89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47" y="3429000"/>
            <a:ext cx="15148917" cy="2089547"/>
          </a:xfrm>
        </p:spPr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১) সেবা বা যত্ন ( Caring) </a:t>
            </a:r>
          </a:p>
          <a:p>
            <a:r>
              <a:rPr lang="en-US">
                <a:solidFill>
                  <a:schemeClr val="accent5"/>
                </a:solidFill>
              </a:rPr>
              <a:t>২) নিরাময় ( Curing)</a:t>
            </a:r>
          </a:p>
          <a:p>
            <a:r>
              <a:rPr lang="en-US">
                <a:solidFill>
                  <a:schemeClr val="accent6"/>
                </a:solidFill>
              </a:rPr>
              <a:t>৩)সমাজ পরিবর্তন ( Changing Society ) </a:t>
            </a:r>
          </a:p>
        </p:txBody>
      </p:sp>
    </p:spTree>
    <p:extLst>
      <p:ext uri="{BB962C8B-B14F-4D97-AF65-F5344CB8AC3E}">
        <p14:creationId xmlns:p14="http://schemas.microsoft.com/office/powerpoint/2010/main" val="415116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FD56-963E-9843-8BD3-E8346642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ডব্লিউ.এ. ফ্রি-ল্যান্ডার সমাজকর্মের উদ্দেশ্যে সম্পর্কে বলেন-</a:t>
            </a:r>
            <a:r>
              <a:rPr lang="en-US"/>
              <a:t>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8A8633-1791-3F45-942C-22459EA44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2201108"/>
            <a:ext cx="11430001" cy="3166771"/>
          </a:xfrm>
        </p:spPr>
      </p:pic>
    </p:spTree>
    <p:extLst>
      <p:ext uri="{BB962C8B-B14F-4D97-AF65-F5344CB8AC3E}">
        <p14:creationId xmlns:p14="http://schemas.microsoft.com/office/powerpoint/2010/main" val="355697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3C95-1B30-974B-BB7E-F40CA928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হার্বার্ট বিসনো সমাজকর্মের  লক্ষ্য ও উদ্দেশ্য  প্রসঙ্গে বলেন -</a:t>
            </a:r>
            <a:r>
              <a:rPr lang="en-US"/>
              <a:t>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4C3092-FC3B-B84A-A978-3AEF5A4B9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4531"/>
            <a:ext cx="10515600" cy="1533525"/>
          </a:xfrm>
        </p:spPr>
      </p:pic>
    </p:spTree>
    <p:extLst>
      <p:ext uri="{BB962C8B-B14F-4D97-AF65-F5344CB8AC3E}">
        <p14:creationId xmlns:p14="http://schemas.microsoft.com/office/powerpoint/2010/main" val="37522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F322-6BA4-404A-BB8B-5C037265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চিত্রটি দেখে অনুধাবন করার চেষ্টা করি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D79D20-8279-D64B-9CD8-F88895969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18" y="1825625"/>
            <a:ext cx="4837364" cy="4351338"/>
          </a:xfrm>
        </p:spPr>
      </p:pic>
    </p:spTree>
    <p:extLst>
      <p:ext uri="{BB962C8B-B14F-4D97-AF65-F5344CB8AC3E}">
        <p14:creationId xmlns:p14="http://schemas.microsoft.com/office/powerpoint/2010/main" val="63653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9262-F661-F347-82FA-ACC4A7EB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এক নজরে সমাজকর্মের উদ্দেশ্য সমূহ</a:t>
            </a:r>
            <a:r>
              <a:rPr lang="en-US"/>
              <a:t> </a:t>
            </a:r>
            <a:br>
              <a:rPr lang="en-US"/>
            </a:b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CE303-70E6-FA42-BC15-788479E5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১) ব্যক্তি ও  পরিবেশের বিভিন্ন ব্যবস্থার সাথে কার্যকর সামঞ্জস্য বিধান  করা। </a:t>
            </a:r>
          </a:p>
          <a:p>
            <a:r>
              <a:rPr lang="en-US"/>
              <a:t>২) ব্যক্তি, দল ও সমষ্টির সামগ্রিক কল্াণ সাধন করা।   </a:t>
            </a:r>
          </a:p>
          <a:p>
            <a:r>
              <a:rPr lang="en-US"/>
              <a:t>৩) ব্যক্তি, পরিবার,দল,সংগঠন এবং সমষ্টিকে কর্মসম্পাদনে সক্ষম করে তোলা। </a:t>
            </a:r>
          </a:p>
        </p:txBody>
      </p:sp>
    </p:spTree>
    <p:extLst>
      <p:ext uri="{BB962C8B-B14F-4D97-AF65-F5344CB8AC3E}">
        <p14:creationId xmlns:p14="http://schemas.microsoft.com/office/powerpoint/2010/main" val="391066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C0F8-99D3-7E4E-99D5-05D0BAF9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BDDE-705E-5544-98A4-ED5F6343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৪) জীবনমানের উন্নয়ন সাধন করা।</a:t>
            </a:r>
          </a:p>
          <a:p>
            <a:r>
              <a:rPr lang="en-US"/>
              <a:t>৫) বহুমুখী সমস্ার সমাধান করা।   </a:t>
            </a:r>
          </a:p>
          <a:p>
            <a:r>
              <a:rPr lang="en-US"/>
              <a:t>৬) পরিচর্যা প্রতিষ্ঠান এবং উন্নয়নমূলক কার্যক্রম গ্রহণের মাধ্যমে সেবাদান করা।     </a:t>
            </a:r>
          </a:p>
        </p:txBody>
      </p:sp>
    </p:spTree>
    <p:extLst>
      <p:ext uri="{BB962C8B-B14F-4D97-AF65-F5344CB8AC3E}">
        <p14:creationId xmlns:p14="http://schemas.microsoft.com/office/powerpoint/2010/main" val="59495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BB97-6D1A-7047-9EFA-E39F5B79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4" y="-1551782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এছাড়াও আরও কতগুলো উদ্দেশ্য হলো –</a:t>
            </a:r>
            <a:br>
              <a:rPr lang="en-US">
                <a:solidFill>
                  <a:schemeClr val="accent5"/>
                </a:solidFill>
              </a:rPr>
            </a:br>
            <a:r>
              <a:rPr lang="en-US"/>
              <a:t>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2B6D17-546C-5E46-A0D3-7BAE36F76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4" y="1690688"/>
            <a:ext cx="10515600" cy="2367943"/>
          </a:xfrm>
        </p:spPr>
      </p:pic>
    </p:spTree>
    <p:extLst>
      <p:ext uri="{BB962C8B-B14F-4D97-AF65-F5344CB8AC3E}">
        <p14:creationId xmlns:p14="http://schemas.microsoft.com/office/powerpoint/2010/main" val="95524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2598-9977-A949-B465-85301855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সার্বিকভাবে বলা যায়</a:t>
            </a:r>
            <a:r>
              <a:rPr lang="en-US"/>
              <a:t>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628DDF-0E7F-324F-93AE-8D8C1B7C5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9" y="2177256"/>
            <a:ext cx="18629999" cy="7716838"/>
          </a:xfrm>
        </p:spPr>
      </p:pic>
    </p:spTree>
    <p:extLst>
      <p:ext uri="{BB962C8B-B14F-4D97-AF65-F5344CB8AC3E}">
        <p14:creationId xmlns:p14="http://schemas.microsoft.com/office/powerpoint/2010/main" val="335088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01F5-9FCD-874E-9767-A08EB588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রেফারেন্স বই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07BFE7-3777-4E4D-94D6-1E3645C00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1857375"/>
            <a:ext cx="10943034" cy="3319836"/>
          </a:xfrm>
        </p:spPr>
      </p:pic>
    </p:spTree>
    <p:extLst>
      <p:ext uri="{BB962C8B-B14F-4D97-AF65-F5344CB8AC3E}">
        <p14:creationId xmlns:p14="http://schemas.microsoft.com/office/powerpoint/2010/main" val="24040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F259-355C-BC44-BCEA-7C108535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মূল্যায়ন</a:t>
            </a:r>
            <a:r>
              <a:rPr lang="en-US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9EF34-AE9B-7E4F-BAEE-4EFAD74E4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১.NASW এর মতে সমাজকর্মের লক্ষ্যগুলো কী? </a:t>
            </a:r>
          </a:p>
          <a:p>
            <a:pPr marL="0" indent="0">
              <a:buNone/>
            </a:pPr>
            <a:r>
              <a:rPr lang="en-US"/>
              <a:t>২.Introduction to Social Welfare গ্রন্থটির লেখক কে?        </a:t>
            </a:r>
          </a:p>
        </p:txBody>
      </p:sp>
    </p:spTree>
    <p:extLst>
      <p:ext uri="{BB962C8B-B14F-4D97-AF65-F5344CB8AC3E}">
        <p14:creationId xmlns:p14="http://schemas.microsoft.com/office/powerpoint/2010/main" val="37668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FAD3-2F0F-A242-8206-D5F11D30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শিক্ষক পরিচিতি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3F979-5F6F-E243-A197-9A9CEA2D2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এ এস এম রবিউল ইসলাম</a:t>
            </a:r>
          </a:p>
          <a:p>
            <a:r>
              <a:rPr lang="en-US"/>
              <a:t>প্রভাষক, সমাজকর্ম বিভাগ   </a:t>
            </a:r>
          </a:p>
          <a:p>
            <a:pPr marL="0" indent="0">
              <a:buNone/>
            </a:pPr>
            <a:r>
              <a:rPr lang="en-US"/>
              <a:t>আদিতমারী সরকারি কলেজ</a:t>
            </a:r>
          </a:p>
          <a:p>
            <a:pPr marL="0" indent="0">
              <a:buNone/>
            </a:pPr>
            <a:r>
              <a:rPr lang="en-US"/>
              <a:t>আদিতমারী, লালমনিরহাট। </a:t>
            </a:r>
          </a:p>
          <a:p>
            <a:pPr marL="0" indent="0">
              <a:buNone/>
            </a:pPr>
            <a:r>
              <a:rPr lang="en-US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531205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7C91-D481-4643-9FE4-F05C3875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দলীয় কাজঃ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5678-4C65-5841-994C-ADC1C11F5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সমাজকর্মের উদ্দেশ্য গুলোর একটি তালিকা তৈরি কর।   </a:t>
            </a:r>
          </a:p>
        </p:txBody>
      </p:sp>
    </p:spTree>
    <p:extLst>
      <p:ext uri="{BB962C8B-B14F-4D97-AF65-F5344CB8AC3E}">
        <p14:creationId xmlns:p14="http://schemas.microsoft.com/office/powerpoint/2010/main" val="4058808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48FA-01A4-494C-8ECB-FB87335F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49813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কনটেন্ট দেখার জন্য আন্তরিক ধন্যবাদ</a:t>
            </a:r>
            <a:r>
              <a:rPr lang="en-US"/>
              <a:t>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911E-9AD4-F449-949D-84EDE31F7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ধন্যবাদ</a:t>
            </a: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484022-BB86-4A44-A80D-D5E81C749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64" y="2539509"/>
            <a:ext cx="1565590" cy="35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2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CE4A-C38D-C84C-A215-DACD4226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চিত্র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D889256-28F8-834E-A9BC-BE455B9EC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94" y="1871728"/>
            <a:ext cx="3115558" cy="429484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103FA98-35EF-E448-A190-D9B6404A9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04" y="1815239"/>
            <a:ext cx="2854678" cy="435133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EBA21F4-9B9C-FD48-84E5-0828C07F8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4" y="1843484"/>
            <a:ext cx="3115558" cy="4294848"/>
          </a:xfrm>
        </p:spPr>
      </p:pic>
    </p:spTree>
    <p:extLst>
      <p:ext uri="{BB962C8B-B14F-4D97-AF65-F5344CB8AC3E}">
        <p14:creationId xmlns:p14="http://schemas.microsoft.com/office/powerpoint/2010/main" val="14827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D626-AB50-1148-92B2-D2282124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52" y="-1893093"/>
            <a:ext cx="10515600" cy="1893094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সমাজকর্ম প্রথম পত্র (সমাজকর্ম পরিচিতি)</a:t>
            </a:r>
            <a:r>
              <a:rPr lang="en-US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C16F-5A4C-FB43-A83A-2A49F097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প্রথম অধ্যায়  </a:t>
            </a:r>
          </a:p>
          <a:p>
            <a:r>
              <a:rPr lang="en-US">
                <a:solidFill>
                  <a:schemeClr val="accent4"/>
                </a:solidFill>
              </a:rPr>
              <a:t>সমাজকর্ম ; প্রকৃতি ও পরিধি</a:t>
            </a:r>
            <a:r>
              <a:rPr lang="en-US"/>
              <a:t>  </a:t>
            </a:r>
          </a:p>
          <a:p>
            <a:pPr marL="0" indent="0">
              <a:buNone/>
            </a:pPr>
            <a:r>
              <a:rPr lang="en-US"/>
              <a:t>( Social Work : Nature and Scope) </a:t>
            </a:r>
          </a:p>
        </p:txBody>
      </p:sp>
    </p:spTree>
    <p:extLst>
      <p:ext uri="{BB962C8B-B14F-4D97-AF65-F5344CB8AC3E}">
        <p14:creationId xmlns:p14="http://schemas.microsoft.com/office/powerpoint/2010/main" val="190976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4FE6-F503-3F48-8406-536CE8E7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আজকের পাঠ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81F5-106E-404D-91CF-8D8B0A1F5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সমাজকর্মের লক্ষ্য ও উদ্দেশ্য</a:t>
            </a:r>
          </a:p>
          <a:p>
            <a:pPr marL="0" indent="0">
              <a:buNone/>
            </a:pPr>
            <a:r>
              <a:rPr lang="en-US"/>
              <a:t>Aims and Objectivesof Social Work        </a:t>
            </a:r>
          </a:p>
        </p:txBody>
      </p:sp>
    </p:spTree>
    <p:extLst>
      <p:ext uri="{BB962C8B-B14F-4D97-AF65-F5344CB8AC3E}">
        <p14:creationId xmlns:p14="http://schemas.microsoft.com/office/powerpoint/2010/main" val="335499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FB3F-9661-524E-BB12-F3A78C0B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2EC68-DAC7-B643-B43F-115695E0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মানুষ সামাজিক জীব।  সমাজ  হলো মানুষের পারস্পরিক সম্পর্কের এক জটিল রূপ। এই জটিলতা সময়ের পরিবর্তনে , শিল্পবিপ্লবের প্রভাবে এবং মানুষের চাহিদা ও প্রাপ্তির দূরত্ব ইত্যাদি থেকে সমস্যার সৃষ্টি হয়। ফলে মানুষ সামাজিক সম্পর্কের সাথে খাপ খেয়ে চলতে পারে না। মানুষের এই সব সমস্যা সমাধানের লক্ষ্যে সমাজকর্মের সৃষ্টি</a:t>
            </a:r>
            <a:r>
              <a:rPr lang="en-US"/>
              <a:t>।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7936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526-6A91-2A45-811E-6B86C396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11547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মার্কিন সমাজকর্ম শিক্ষাবিদ এ্যানি এল মিনসাহান বলেন  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F14E-6F1D-3343-9D5F-D9B69BC8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সমাজকর্মের লক্ষ্য হলো প্রত্যেকের জীবনমান উন্নয়নের সংরক্ষণ বা তরান্বিত করা।  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সোর্স – Anne L Minahan, “ Purpose and Objectives of Social Work Profession</a:t>
            </a:r>
            <a:r>
              <a:rPr lang="en-US">
                <a:solidFill>
                  <a:srgbClr val="FFFF00"/>
                </a:solidFill>
              </a:rPr>
              <a:t>” </a:t>
            </a: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8992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BC53-ECFA-F648-AFA2-A03D3BF7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স্কিডমোর ও থ্যাকারে এর মতে</a:t>
            </a:r>
            <a:r>
              <a:rPr lang="en-US"/>
              <a:t>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E4594B-C819-7147-A01B-3C26C6B0A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2736336"/>
            <a:ext cx="10515600" cy="1385327"/>
          </a:xfrm>
        </p:spPr>
      </p:pic>
    </p:spTree>
    <p:extLst>
      <p:ext uri="{BB962C8B-B14F-4D97-AF65-F5344CB8AC3E}">
        <p14:creationId xmlns:p14="http://schemas.microsoft.com/office/powerpoint/2010/main" val="228411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59E1-693A-BF41-B76C-5DE1E665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NASW  কর্তৃক ১৯৮১ সালে যেসব বিষয়গুলোকে লক্ষ্য ও উদ্দেশ্য হিসেবে বিবেচিত করা হয় -</a:t>
            </a:r>
            <a:r>
              <a:rPr lang="en-US"/>
              <a:t>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1E9C72-122A-C146-B238-6F44172D9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2861"/>
            <a:ext cx="11786664" cy="33277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3145E9-F38E-1243-B6E0-6AB22567A486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5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স্বাগত</vt:lpstr>
      <vt:lpstr>শিক্ষক পরিচিতি </vt:lpstr>
      <vt:lpstr>চিত্র </vt:lpstr>
      <vt:lpstr>সমাজকর্ম প্রথম পত্র (সমাজকর্ম পরিচিতি)  </vt:lpstr>
      <vt:lpstr>আজকের পাঠ</vt:lpstr>
      <vt:lpstr>PowerPoint Presentation</vt:lpstr>
      <vt:lpstr>মার্কিন সমাজকর্ম শিক্ষাবিদ এ্যানি এল মিনসাহান বলেন   </vt:lpstr>
      <vt:lpstr>স্কিডমোর ও থ্যাকারে এর মতে  </vt:lpstr>
      <vt:lpstr>NASW  কর্তৃক ১৯৮১ সালে যেসব বিষয়গুলোকে লক্ষ্য ও উদ্দেশ্য হিসেবে বিবেচিত করা হয় -    </vt:lpstr>
      <vt:lpstr>সমাজকর্ম  তিনটি মিশনকে সামনে রেখে পরিচালিত হয়।     </vt:lpstr>
      <vt:lpstr>ডব্লিউ.এ. ফ্রি-ল্যান্ডার সমাজকর্মের উদ্দেশ্যে সম্পর্কে বলেন-   </vt:lpstr>
      <vt:lpstr>হার্বার্ট বিসনো সমাজকর্মের  লক্ষ্য ও উদ্দেশ্য  প্রসঙ্গে বলেন -  </vt:lpstr>
      <vt:lpstr>চিত্রটি দেখে অনুধাবন করার চেষ্টা করি   </vt:lpstr>
      <vt:lpstr>এক নজরে সমাজকর্মের উদ্দেশ্য সমূহ   </vt:lpstr>
      <vt:lpstr>PowerPoint Presentation</vt:lpstr>
      <vt:lpstr>এছাড়াও আরও কতগুলো উদ্দেশ্য হলো –     </vt:lpstr>
      <vt:lpstr>সার্বিকভাবে বলা যায়  </vt:lpstr>
      <vt:lpstr>রেফারেন্স বই </vt:lpstr>
      <vt:lpstr>মূল্যায়ন </vt:lpstr>
      <vt:lpstr>দলীয় কাজঃ</vt:lpstr>
      <vt:lpstr>কনটেন্ট দেখার জন্য আন্তরিক ধন্যবাদ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>asm_rabiul@yahoo.com</dc:creator>
  <cp:lastModifiedBy>asm_rabiul@yahoo.com</cp:lastModifiedBy>
  <cp:revision>14</cp:revision>
  <dcterms:created xsi:type="dcterms:W3CDTF">2020-12-24T14:26:16Z</dcterms:created>
  <dcterms:modified xsi:type="dcterms:W3CDTF">2020-12-25T04:51:45Z</dcterms:modified>
</cp:coreProperties>
</file>